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78" r:id="rId5"/>
    <p:sldId id="258" r:id="rId6"/>
    <p:sldId id="277" r:id="rId7"/>
    <p:sldId id="271" r:id="rId8"/>
    <p:sldId id="260" r:id="rId9"/>
    <p:sldId id="261" r:id="rId10"/>
    <p:sldId id="262" r:id="rId11"/>
    <p:sldId id="263" r:id="rId12"/>
    <p:sldId id="272" r:id="rId13"/>
    <p:sldId id="273" r:id="rId14"/>
    <p:sldId id="264" r:id="rId15"/>
    <p:sldId id="267" r:id="rId16"/>
    <p:sldId id="268" r:id="rId17"/>
    <p:sldId id="269" r:id="rId18"/>
    <p:sldId id="265" r:id="rId19"/>
    <p:sldId id="270" r:id="rId20"/>
    <p:sldId id="266" r:id="rId21"/>
    <p:sldId id="279" r:id="rId22"/>
    <p:sldId id="274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E1D81-E637-4F51-9F1A-8DB1B5326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E3EA0-C335-41FC-A926-AF33D70B6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4FADB-E18D-45AB-867D-18D39319A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521AA-7E3D-45F3-9E69-B027C21D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D244C-1526-4AB4-9BFF-428312EE8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1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CB6E-E944-49E3-9731-F6907D1B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75C30-0B76-48F5-9243-6E7617EA2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47EE8-4A0D-4E45-ABEA-45BCB525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BB672-97B0-4402-88BB-0BF998CD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F947C-DA3F-4A58-8F9C-4A53E0AD9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1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85D0C0-A0DE-44A6-8B58-639521D94F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29AAD3-0CDF-4461-982A-65B0B37C5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1EB84-3DAA-452E-9E5E-857598409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FAAAE-10F3-4090-BAFD-11684A06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E38A-9C10-46CA-82FC-5C1A0807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4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738B-1FE5-4CA1-A7CF-E40D095B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50A40-8799-4953-B33F-90BC4F6EF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ABA4E-44B9-4D6A-B885-2ACABF7F6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1C0BD-A84A-463F-8AD5-EB9FB915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88BB3-75AE-4139-9D91-58E35A988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2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BAD4-5629-46B2-90A2-BF58DAB7B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ED453-C9A8-4499-BD46-AE19B569E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3501F-325D-4FD3-969C-3F8914E77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078C9-0B87-4701-B96B-F5432769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1804D-43F7-4781-B5FC-6FB96F63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71FAA-5F73-479A-B605-EBAE2DFFB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F6725-8E30-49DF-91D4-E814C41A9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27ADA-717D-4BFF-B25E-9FEC634DC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71CCD-1E7A-49E4-9CE6-0955DA4A7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AD240-A926-43EB-84C8-5256E633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048FA-1C45-4490-AD6E-E653FA97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6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0ABC9-CF2B-42B3-A930-36D49A6B9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BA77C-968D-4078-8558-F2CE69A05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D4C15-3C57-4553-9296-06C685E83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06045-2BDD-4BBE-B69D-A01AB1F9B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68BCF0-5E2C-4D10-9637-ED84B9F8A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31145-B257-4A35-B833-B1267D08B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69F359-3365-4A04-ABCD-E16D5433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7966BE-998A-4DBC-86A0-A0A15E8B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7F253-1D2D-413A-95A5-DA9AEC538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1B3759-F567-43B7-BE4F-CC97EC86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17634-DE2A-4A3E-B4A0-E4B020F2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1618E0-7CA2-4D49-B6C0-75571873B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9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6E8D01-DACC-427B-BBB0-799134914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EA1A1E-E0C5-4A85-8FE7-CE19E4F2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768AB-5EB6-4D44-A515-4149FFF8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9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C6DA3-7435-4DE9-957A-EAB79365A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37C46-3AC2-465C-B631-EA2837F9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35E4C-17AC-48B6-B083-44AD7A2B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9CA49-7972-4B7C-BF8E-36266CE8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B38A1-0D77-48F6-A9D4-33DD92A4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68C41-06DA-43CC-8B49-6E54DDE2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AF0DF-7DAC-4E69-92EE-1D4B294B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C4088C-6A44-46ED-AB5C-9533F4E93A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40E53D-60C9-4503-999F-72A490AA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A6891-6BA3-41E3-B608-82E2AAC7A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CE88A-C02E-4194-9303-CF9FCDE8D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26195-2A51-460C-BB67-506308EB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2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127F3-EB86-4952-8E25-361CED7B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3EA48-2491-4578-984E-5D90B045B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0CA10-82FD-42CB-AD1F-C2FB7317B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88C36-ADFF-4459-8604-616C00E89BE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EB950-1197-46E9-B801-E33771CAD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D3E0F-7779-49EB-94CD-65D21200A6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5D49-6794-4B72-85EE-BDE9557388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9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-radio.net/2009/09/episode-144-the-maxine-research-virtual-machine-with-doug-simon/" TargetMode="External"/><Relationship Id="rId2" Type="http://schemas.openxmlformats.org/officeDocument/2006/relationships/hyperlink" Target="https://maxine-vm.readthedocs.io/en/latest/index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C2CED-6801-4DCC-9CEE-DD32A8CF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  <a:latin typeface="Algerian" panose="04020705040A02060702" pitchFamily="82" charset="0"/>
              </a:rPr>
              <a:t>JIT Compiler Design</a:t>
            </a:r>
            <a:br>
              <a:rPr lang="en-US" dirty="0">
                <a:highlight>
                  <a:srgbClr val="FFFF00"/>
                </a:highlight>
                <a:latin typeface="Algerian" panose="04020705040A02060702" pitchFamily="82" charset="0"/>
              </a:rPr>
            </a:br>
            <a:r>
              <a:rPr lang="en-US" sz="4900" dirty="0">
                <a:highlight>
                  <a:srgbClr val="FFFF00"/>
                </a:highlight>
                <a:latin typeface="Algerian" panose="04020705040A02060702" pitchFamily="82" charset="0"/>
              </a:rPr>
              <a:t>Maxine Virtual Machine</a:t>
            </a:r>
            <a:br>
              <a:rPr lang="en-US" dirty="0"/>
            </a:br>
            <a:br>
              <a:rPr lang="en-US" dirty="0"/>
            </a:br>
            <a:r>
              <a:rPr lang="en-US" sz="3100" dirty="0"/>
              <a:t>Dhwani Pandya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615E7-6728-43B3-B8D5-B87140A3B1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81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2D09A-6CAC-487A-A7C1-7B6C53178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117"/>
            <a:ext cx="10515600" cy="1325563"/>
          </a:xfrm>
        </p:spPr>
        <p:txBody>
          <a:bodyPr/>
          <a:lstStyle/>
          <a:p>
            <a:r>
              <a:rPr lang="en-US" dirty="0"/>
              <a:t>Structure(Contd.)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7A09D-7047-42DA-9971-66CA16ECB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Heap allocation and GC :</a:t>
            </a:r>
          </a:p>
          <a:p>
            <a:pPr>
              <a:buFontTx/>
              <a:buChar char="-"/>
            </a:pPr>
            <a:r>
              <a:rPr lang="en-US" sz="2000" dirty="0"/>
              <a:t>Provides memory management, object allocation and garbage collection.</a:t>
            </a:r>
          </a:p>
          <a:p>
            <a:pPr>
              <a:buFontTx/>
              <a:buChar char="-"/>
            </a:pPr>
            <a:r>
              <a:rPr lang="en-US" sz="2000" dirty="0"/>
              <a:t>Memory management for objects and malloc data.</a:t>
            </a:r>
          </a:p>
          <a:p>
            <a:pPr>
              <a:buFontTx/>
              <a:buChar char="-"/>
            </a:pPr>
            <a:r>
              <a:rPr lang="en-US" sz="2000" dirty="0"/>
              <a:t>Default GC is stop-the-world collector.</a:t>
            </a:r>
          </a:p>
          <a:p>
            <a:pPr>
              <a:buFontTx/>
              <a:buChar char="-"/>
            </a:pPr>
            <a:r>
              <a:rPr lang="en-US" sz="2000" dirty="0"/>
              <a:t>Implementation of generational garbage collector is also included.</a:t>
            </a:r>
          </a:p>
          <a:p>
            <a:pPr>
              <a:buFontTx/>
              <a:buChar char="-"/>
            </a:pPr>
            <a:endParaRPr lang="en-US" sz="2000" dirty="0"/>
          </a:p>
          <a:p>
            <a:r>
              <a:rPr lang="en-US" dirty="0"/>
              <a:t>Thread synchronization : </a:t>
            </a:r>
          </a:p>
          <a:p>
            <a:pPr>
              <a:buFontTx/>
              <a:buChar char="-"/>
            </a:pPr>
            <a:r>
              <a:rPr lang="en-US" sz="2000" dirty="0"/>
              <a:t>Lock information is stored in object header.</a:t>
            </a:r>
          </a:p>
          <a:p>
            <a:pPr>
              <a:buFontTx/>
              <a:buChar char="-"/>
            </a:pPr>
            <a:r>
              <a:rPr lang="en-US" sz="2000" dirty="0"/>
              <a:t>OS mutex functions to handle contention.</a:t>
            </a:r>
          </a:p>
          <a:p>
            <a:pPr>
              <a:buFontTx/>
              <a:buChar char="-"/>
            </a:pPr>
            <a:r>
              <a:rPr lang="en-US" sz="2000" dirty="0"/>
              <a:t>Additional Biased locking feature.</a:t>
            </a:r>
          </a:p>
        </p:txBody>
      </p:sp>
    </p:spTree>
    <p:extLst>
      <p:ext uri="{BB962C8B-B14F-4D97-AF65-F5344CB8AC3E}">
        <p14:creationId xmlns:p14="http://schemas.microsoft.com/office/powerpoint/2010/main" val="458287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E6B2-4A8E-4C1A-AE8D-544B330C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A977-603A-410E-88E1-1E432F42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scheme :</a:t>
            </a:r>
          </a:p>
          <a:p>
            <a:pPr>
              <a:buFontTx/>
              <a:buChar char="-"/>
            </a:pPr>
            <a:r>
              <a:rPr lang="en-US" sz="2000" dirty="0"/>
              <a:t>Invoked after VM starts basic services.</a:t>
            </a:r>
          </a:p>
          <a:p>
            <a:pPr>
              <a:buFontTx/>
              <a:buChar char="-"/>
            </a:pPr>
            <a:r>
              <a:rPr lang="en-US" sz="2000" dirty="0"/>
              <a:t>Starts up with JDK and then loads and runs user-specified Java class.</a:t>
            </a:r>
          </a:p>
          <a:p>
            <a:pPr>
              <a:buFontTx/>
              <a:buChar char="-"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  <a:p>
            <a:r>
              <a:rPr lang="en-US" dirty="0"/>
              <a:t>Compilation Broker :</a:t>
            </a:r>
          </a:p>
          <a:p>
            <a:pPr>
              <a:buFontTx/>
              <a:buChar char="-"/>
            </a:pPr>
            <a:r>
              <a:rPr lang="en-US" sz="2000" dirty="0"/>
              <a:t>Dynamic compilation-only strategy. </a:t>
            </a:r>
          </a:p>
          <a:p>
            <a:pPr>
              <a:buFontTx/>
              <a:buChar char="-"/>
            </a:pPr>
            <a:r>
              <a:rPr lang="en-US" sz="2000" dirty="0"/>
              <a:t>Initial compilation with T1X, on the first method invocation.</a:t>
            </a:r>
          </a:p>
          <a:p>
            <a:pPr>
              <a:buFontTx/>
              <a:buChar char="-"/>
            </a:pPr>
            <a:r>
              <a:rPr lang="en-US" sz="2000" dirty="0"/>
              <a:t>Frequently used methods are then recompiled with C1X the optimizing compiler.</a:t>
            </a:r>
          </a:p>
        </p:txBody>
      </p:sp>
    </p:spTree>
    <p:extLst>
      <p:ext uri="{BB962C8B-B14F-4D97-AF65-F5344CB8AC3E}">
        <p14:creationId xmlns:p14="http://schemas.microsoft.com/office/powerpoint/2010/main" val="3101258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84877-0309-481B-8D72-A09EA17F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T1X Baseline Compiler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09182-CEEA-4E4E-BECD-4B7B9F147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Maxine’s first line of execution.</a:t>
            </a:r>
          </a:p>
          <a:p>
            <a:r>
              <a:rPr lang="en-US" dirty="0"/>
              <a:t>The goal is to produce machine code faster.</a:t>
            </a:r>
          </a:p>
          <a:p>
            <a:pPr>
              <a:lnSpc>
                <a:spcPct val="100000"/>
              </a:lnSpc>
            </a:pPr>
            <a:r>
              <a:rPr lang="en-US" dirty="0"/>
              <a:t>Template-based design.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 </a:t>
            </a:r>
            <a:r>
              <a:rPr lang="en-US" sz="2000" dirty="0"/>
              <a:t>-&gt; Adding segments of binary code, which at runtime can be combined and completed with the values of registers, stack offset and constants.</a:t>
            </a:r>
          </a:p>
          <a:p>
            <a:r>
              <a:rPr lang="en-US" dirty="0"/>
              <a:t>Templates are written with annotations which are used by optimizing compiler.</a:t>
            </a:r>
          </a:p>
          <a:p>
            <a:r>
              <a:rPr lang="en-US" dirty="0"/>
              <a:t>Approachability</a:t>
            </a:r>
          </a:p>
          <a:p>
            <a:pPr marL="0" indent="0">
              <a:buNone/>
            </a:pPr>
            <a:r>
              <a:rPr lang="en-US" dirty="0"/>
              <a:t>  -&gt; </a:t>
            </a:r>
            <a:r>
              <a:rPr lang="en-US" sz="2000" dirty="0"/>
              <a:t>It is easy to modify and experiment with the translation of bytecodes.</a:t>
            </a:r>
          </a:p>
        </p:txBody>
      </p:sp>
    </p:spTree>
    <p:extLst>
      <p:ext uri="{BB962C8B-B14F-4D97-AF65-F5344CB8AC3E}">
        <p14:creationId xmlns:p14="http://schemas.microsoft.com/office/powerpoint/2010/main" val="3343427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24963-CBAE-485A-BBAB-354AA5E41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T1X (contd.)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024C57C-B1BE-48A7-8D62-3E3D48A7BA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9711" y="1355420"/>
            <a:ext cx="5181388" cy="38342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3EBA35-6604-470B-B56E-5E61D8BF8D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822" y="364371"/>
            <a:ext cx="5055723" cy="41471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339C0D-B965-45EE-85F8-4D9C0E8AA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4783" y="4359965"/>
            <a:ext cx="4687762" cy="240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7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5B6BC-9DB3-49B0-BAFF-55A8433B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compiler C1X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40A0-00DE-478F-B9F4-919D260CD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Compiles optimizing compiler itself, the templates used by T1X, and the methods needed to start up the VM.</a:t>
            </a:r>
          </a:p>
          <a:p>
            <a:pPr>
              <a:buFontTx/>
              <a:buChar char="-"/>
            </a:pPr>
            <a:r>
              <a:rPr lang="en-US" dirty="0"/>
              <a:t>Safe points and reference maps support GC and deoptimization.</a:t>
            </a:r>
          </a:p>
          <a:p>
            <a:pPr>
              <a:buFontTx/>
              <a:buChar char="-"/>
            </a:pPr>
            <a:r>
              <a:rPr lang="en-US" dirty="0"/>
              <a:t>Deoptimized code is key for recovering and debugging optimized code.</a:t>
            </a:r>
          </a:p>
          <a:p>
            <a:pPr>
              <a:buFontTx/>
              <a:buChar char="-"/>
            </a:pPr>
            <a:r>
              <a:rPr lang="en-US" dirty="0"/>
              <a:t>Uses same architecture and intermediate representations as the client compiler of </a:t>
            </a:r>
            <a:r>
              <a:rPr lang="en-US" dirty="0" err="1"/>
              <a:t>HotSpot</a:t>
            </a:r>
            <a:r>
              <a:rPr lang="en-US" dirty="0"/>
              <a:t> VM.</a:t>
            </a:r>
          </a:p>
          <a:p>
            <a:pPr>
              <a:buFontTx/>
              <a:buChar char="-"/>
            </a:pPr>
            <a:r>
              <a:rPr lang="en-US" dirty="0"/>
              <a:t>Difference is the introduction of XIR(assembler-like API) into C1X, which enables the separation of compiler from the VM.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44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4502-5D13-4CEE-AA92-4E0925C80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 image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23A28-5226-4C70-B935-5A562A3E3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Boot image is a executable image of the running VM</a:t>
            </a:r>
          </a:p>
          <a:p>
            <a:r>
              <a:rPr lang="en-US" dirty="0"/>
              <a:t>Compilation of VM ahead of time.</a:t>
            </a:r>
          </a:p>
          <a:p>
            <a:r>
              <a:rPr lang="en-US" dirty="0"/>
              <a:t>Runs on pre-existing Hotspot VM.</a:t>
            </a:r>
          </a:p>
          <a:p>
            <a:r>
              <a:rPr lang="en-US" dirty="0"/>
              <a:t>@HOSTED_ONLY annotation to differentiate between boot image generation and normal VM execution mode.</a:t>
            </a:r>
          </a:p>
          <a:p>
            <a:r>
              <a:rPr lang="en-US" dirty="0"/>
              <a:t>The static host VM fields are accessed using reflection.</a:t>
            </a:r>
          </a:p>
          <a:p>
            <a:r>
              <a:rPr lang="en-US" dirty="0"/>
              <a:t>End result is executable and necessary runtime details required to have a stand alone bootstrapped VM.</a:t>
            </a:r>
          </a:p>
        </p:txBody>
      </p:sp>
    </p:spTree>
    <p:extLst>
      <p:ext uri="{BB962C8B-B14F-4D97-AF65-F5344CB8AC3E}">
        <p14:creationId xmlns:p14="http://schemas.microsoft.com/office/powerpoint/2010/main" val="783329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502D5-7B32-4E42-93A2-37326F03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Boot image generation(Contd.)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B9AFCC-49D6-44D0-9DB1-1E5D1A6BF6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1078" y="1690688"/>
            <a:ext cx="7103165" cy="464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60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8A584-CC9B-47EF-995F-C716D50C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62CD4-D325-43E1-9AE0-F4BA07B9E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challenge is circularity.</a:t>
            </a:r>
          </a:p>
          <a:p>
            <a:r>
              <a:rPr lang="en-US" dirty="0"/>
              <a:t>Inspector is the tool for debugging.</a:t>
            </a:r>
          </a:p>
          <a:p>
            <a:r>
              <a:rPr lang="en-US" dirty="0"/>
              <a:t>Visualizing aspects of VM state that are elusive and widely distributed in other system.</a:t>
            </a:r>
          </a:p>
          <a:p>
            <a:r>
              <a:rPr lang="en-US" dirty="0"/>
              <a:t>It is possible to debug the VM with a single tool, specialized for this purpose.</a:t>
            </a:r>
          </a:p>
          <a:p>
            <a:r>
              <a:rPr lang="en-US" dirty="0"/>
              <a:t>Tracing safepoints to support Deoptimization.</a:t>
            </a:r>
            <a:endParaRPr lang="en-US" sz="2000" dirty="0"/>
          </a:p>
          <a:p>
            <a:r>
              <a:rPr lang="en-US" dirty="0"/>
              <a:t>Advantage is code reusability.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34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04CE-2287-436D-B839-4CEAE608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Maxine Inspector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A4CB11-06AB-4241-A886-1243908FA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" y="1510747"/>
            <a:ext cx="9488557" cy="4982127"/>
          </a:xfrm>
        </p:spPr>
      </p:pic>
    </p:spTree>
    <p:extLst>
      <p:ext uri="{BB962C8B-B14F-4D97-AF65-F5344CB8AC3E}">
        <p14:creationId xmlns:p14="http://schemas.microsoft.com/office/powerpoint/2010/main" val="1217250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7506F-60DE-48CC-8B2F-513D863C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Maxine inspector(Contd.)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67B81E-A413-4DC9-AF0A-1E7CAB22D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inspector :</a:t>
            </a:r>
          </a:p>
          <a:p>
            <a:endParaRPr lang="en-US" dirty="0"/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E3233BE8-0A0A-45EE-A1B7-311C3D8DF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818" y="2442767"/>
            <a:ext cx="7051963" cy="361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43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DF6D6-5497-4840-A0B2-3751542F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2C09C-9DAD-46F8-8DFD-F63367333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  <a:p>
            <a:r>
              <a:rPr lang="en-US" dirty="0"/>
              <a:t>Introduction</a:t>
            </a:r>
          </a:p>
          <a:p>
            <a:r>
              <a:rPr lang="en-US" dirty="0"/>
              <a:t>Scheme layout - architecture</a:t>
            </a:r>
          </a:p>
          <a:p>
            <a:r>
              <a:rPr lang="en-US" dirty="0"/>
              <a:t>Features</a:t>
            </a:r>
          </a:p>
          <a:p>
            <a:r>
              <a:rPr lang="en-US" dirty="0"/>
              <a:t>Boot image generation</a:t>
            </a:r>
          </a:p>
          <a:p>
            <a:r>
              <a:rPr lang="en-US" dirty="0"/>
              <a:t>Maxine inspector</a:t>
            </a:r>
          </a:p>
        </p:txBody>
      </p:sp>
    </p:spTree>
    <p:extLst>
      <p:ext uri="{BB962C8B-B14F-4D97-AF65-F5344CB8AC3E}">
        <p14:creationId xmlns:p14="http://schemas.microsoft.com/office/powerpoint/2010/main" val="3750675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21D1A-4BBF-4A5F-A579-D339D3882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Maxine Inspector(Contd.)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8BD45-97A2-48D8-AA92-FBF74518D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visualize </a:t>
            </a:r>
          </a:p>
          <a:p>
            <a:pPr>
              <a:buFontTx/>
              <a:buChar char="-"/>
            </a:pPr>
            <a:r>
              <a:rPr lang="en-US" sz="2000" dirty="0"/>
              <a:t>State of static boot image.</a:t>
            </a:r>
          </a:p>
          <a:p>
            <a:pPr>
              <a:buFontTx/>
              <a:buChar char="-"/>
            </a:pPr>
            <a:r>
              <a:rPr lang="en-US" sz="2000" dirty="0"/>
              <a:t>Halted process during debugging session.</a:t>
            </a:r>
          </a:p>
          <a:p>
            <a:pPr>
              <a:buFontTx/>
              <a:buChar char="-"/>
            </a:pPr>
            <a:r>
              <a:rPr lang="en-US" sz="2000" dirty="0"/>
              <a:t>Core dump</a:t>
            </a:r>
          </a:p>
          <a:p>
            <a:r>
              <a:rPr lang="en-US" dirty="0"/>
              <a:t>Sets breakpoints and watchpoints.</a:t>
            </a:r>
          </a:p>
          <a:p>
            <a:r>
              <a:rPr lang="en-US" dirty="0"/>
              <a:t>Predefined breakpoints.</a:t>
            </a:r>
          </a:p>
          <a:p>
            <a:r>
              <a:rPr lang="en-US" dirty="0"/>
              <a:t>Complexity derives from circularity.</a:t>
            </a:r>
          </a:p>
        </p:txBody>
      </p:sp>
    </p:spTree>
    <p:extLst>
      <p:ext uri="{BB962C8B-B14F-4D97-AF65-F5344CB8AC3E}">
        <p14:creationId xmlns:p14="http://schemas.microsoft.com/office/powerpoint/2010/main" val="1725871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B5EB7-D6BF-4AD2-A8D2-4C6958B7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21550-CF0C-4422-8C52-5B4B07464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Metacircular VM – for and in Java.</a:t>
            </a:r>
          </a:p>
          <a:p>
            <a:r>
              <a:rPr lang="en-US" dirty="0"/>
              <a:t>Approachable design :</a:t>
            </a:r>
          </a:p>
          <a:p>
            <a:pPr marL="0" indent="0">
              <a:buNone/>
            </a:pPr>
            <a:r>
              <a:rPr lang="en-US" dirty="0"/>
              <a:t>   - Modular structure.</a:t>
            </a:r>
          </a:p>
          <a:p>
            <a:pPr marL="0" indent="0">
              <a:buNone/>
            </a:pPr>
            <a:r>
              <a:rPr lang="en-US" dirty="0"/>
              <a:t>   - Debugging tool.</a:t>
            </a:r>
          </a:p>
          <a:p>
            <a:r>
              <a:rPr lang="en-US" dirty="0"/>
              <a:t>Heavy use of annotations.</a:t>
            </a:r>
          </a:p>
        </p:txBody>
      </p:sp>
    </p:spTree>
    <p:extLst>
      <p:ext uri="{BB962C8B-B14F-4D97-AF65-F5344CB8AC3E}">
        <p14:creationId xmlns:p14="http://schemas.microsoft.com/office/powerpoint/2010/main" val="2572362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DC1B1-4A31-4627-A625-4BC257F3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BA17-531B-4D02-8006-B9DF2790A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https://maxine-vm.readthedocs.io/en/latest/index.html</a:t>
            </a:r>
            <a:endParaRPr lang="en-US" dirty="0"/>
          </a:p>
          <a:p>
            <a:r>
              <a:rPr lang="en-US" dirty="0"/>
              <a:t>Maxine: An approachable virtual machine for, and in, Java</a:t>
            </a:r>
          </a:p>
          <a:p>
            <a:r>
              <a:rPr lang="en-US" dirty="0">
                <a:hlinkClick r:id="rId3"/>
              </a:rPr>
              <a:t>http://www.se-radio.net/2009/09/episode-144-the-maxine-research-virtual-machine-with-doug-simon/</a:t>
            </a:r>
            <a:endParaRPr lang="en-US" dirty="0"/>
          </a:p>
          <a:p>
            <a:r>
              <a:rPr lang="en-US" dirty="0"/>
              <a:t>Christian </a:t>
            </a:r>
            <a:r>
              <a:rPr lang="en-US" dirty="0" err="1"/>
              <a:t>Wimmer</a:t>
            </a:r>
            <a:r>
              <a:rPr lang="en-US" dirty="0"/>
              <a:t>, Stefan </a:t>
            </a:r>
            <a:r>
              <a:rPr lang="en-US" dirty="0" err="1"/>
              <a:t>Brunthaler</a:t>
            </a:r>
            <a:r>
              <a:rPr lang="en-US" dirty="0"/>
              <a:t>, Per Larsen, and Michael Franz. </a:t>
            </a:r>
            <a:r>
              <a:rPr lang="en-US" dirty="0" err="1"/>
              <a:t>Finegrained</a:t>
            </a:r>
            <a:r>
              <a:rPr lang="en-US" dirty="0"/>
              <a:t> modularity and reuse of virtual machine components. In Proceedings of the 11th annual international conference on Aspect-oriented Software Development,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82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302FA-356D-40B8-BF59-9C8D7A654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19686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B0F14-CDEC-45AF-9BE0-70D8392D1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957A01-0623-4578-950A-8CCEA77F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450" y="2027583"/>
            <a:ext cx="8039100" cy="401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3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1B6E4-C0C1-48FB-832B-A3EDD6E0B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AEF57-BE45-46F0-AFDF-D7AA414C7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for modular architecture to make VM hardware independent.</a:t>
            </a:r>
          </a:p>
          <a:p>
            <a:r>
              <a:rPr lang="en-US" dirty="0"/>
              <a:t>Exploit all benefits of high level language such as type safety, memory safety, GC and JIT compilation.</a:t>
            </a:r>
          </a:p>
          <a:p>
            <a:r>
              <a:rPr lang="en-US" dirty="0"/>
              <a:t>Reuse of language-independent modules.</a:t>
            </a:r>
          </a:p>
        </p:txBody>
      </p:sp>
    </p:spTree>
    <p:extLst>
      <p:ext uri="{BB962C8B-B14F-4D97-AF65-F5344CB8AC3E}">
        <p14:creationId xmlns:p14="http://schemas.microsoft.com/office/powerpoint/2010/main" val="266077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933D7-15D5-4964-BE6C-A10883E39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164" y="665163"/>
            <a:ext cx="9144000" cy="85221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Introduction – Maxine VM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1D9B9-836E-4945-957F-693498877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67339"/>
            <a:ext cx="9144000" cy="469367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en-US" dirty="0"/>
              <a:t>Virtual machine written in Java.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Metacircular VM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Open source code base and open research topic.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Architecture is modular and it demonstrates “system programming in Java”.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Code base is compatible with Java IDEs.</a:t>
            </a:r>
          </a:p>
          <a:p>
            <a:pPr algn="l"/>
            <a:r>
              <a:rPr lang="en-US" dirty="0"/>
              <a:t>    -&gt; Eclipse, </a:t>
            </a:r>
            <a:r>
              <a:rPr lang="en-US" dirty="0" err="1"/>
              <a:t>Netbeans</a:t>
            </a:r>
            <a:r>
              <a:rPr lang="en-US" dirty="0"/>
              <a:t>, </a:t>
            </a:r>
            <a:r>
              <a:rPr lang="en-US" dirty="0" err="1"/>
              <a:t>Intellij</a:t>
            </a:r>
            <a:endParaRPr lang="en-US" dirty="0"/>
          </a:p>
          <a:p>
            <a:pPr marL="342900" indent="-342900" algn="l">
              <a:buFontTx/>
              <a:buChar char="-"/>
            </a:pPr>
            <a:r>
              <a:rPr lang="en-US" dirty="0"/>
              <a:t>Robust and fast enough to serve as a base for research.</a:t>
            </a:r>
          </a:p>
          <a:p>
            <a:pPr marL="342900" indent="-342900" algn="l">
              <a:buFontTx/>
              <a:buChar char="-"/>
            </a:pPr>
            <a:r>
              <a:rPr lang="en-US" dirty="0"/>
              <a:t>Support multiple architectures and operating systems.</a:t>
            </a:r>
          </a:p>
          <a:p>
            <a:pPr algn="l"/>
            <a:r>
              <a:rPr lang="en-US" dirty="0"/>
              <a:t>   -&gt; X86, ARM</a:t>
            </a:r>
          </a:p>
          <a:p>
            <a:pPr algn="l"/>
            <a:r>
              <a:rPr lang="en-US" dirty="0"/>
              <a:t>   -&gt; Linux, macOS</a:t>
            </a:r>
          </a:p>
          <a:p>
            <a:pPr marL="342900" indent="-342900" algn="l">
              <a:buFontTx/>
              <a:buChar char="-"/>
            </a:pPr>
            <a:endParaRPr lang="en-US" dirty="0"/>
          </a:p>
          <a:p>
            <a:pPr marL="342900" indent="-342900" algn="l">
              <a:buFontTx/>
              <a:buChar char="-"/>
            </a:pPr>
            <a:endParaRPr lang="en-US" dirty="0"/>
          </a:p>
          <a:p>
            <a:pPr marL="342900" indent="-342900" algn="l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62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E2899-F6F9-486C-B557-34368531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Jikes</a:t>
            </a:r>
            <a:r>
              <a:rPr lang="en-US" dirty="0"/>
              <a:t> RVM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B07F7-46F9-47D0-82AE-AA9782DF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US" dirty="0"/>
              <a:t>Major components like JIT and GC, are written in java.</a:t>
            </a:r>
          </a:p>
          <a:p>
            <a:r>
              <a:rPr lang="en-US" dirty="0"/>
              <a:t>Difference between Maxine and </a:t>
            </a:r>
            <a:r>
              <a:rPr lang="en-US" dirty="0" err="1"/>
              <a:t>Jikes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  -&gt; Maxine improves approachability and developer efficiency.</a:t>
            </a:r>
          </a:p>
          <a:p>
            <a:pPr marL="0" indent="0">
              <a:buNone/>
            </a:pPr>
            <a:r>
              <a:rPr lang="en-US" sz="2000" dirty="0"/>
              <a:t>  -&gt; </a:t>
            </a:r>
            <a:r>
              <a:rPr lang="en-US" sz="2000" dirty="0" err="1"/>
              <a:t>Jikes</a:t>
            </a:r>
            <a:r>
              <a:rPr lang="en-US" sz="2000" dirty="0"/>
              <a:t> requires a preprocessor to generate source code depending on various configuration properties while Maxine allows entire code base to be editable and navigable in an IDE.</a:t>
            </a:r>
          </a:p>
          <a:p>
            <a:pPr marL="0" indent="0">
              <a:buNone/>
            </a:pPr>
            <a:r>
              <a:rPr lang="en-US" sz="2000" dirty="0"/>
              <a:t>  -&gt;  Debugging in </a:t>
            </a:r>
            <a:r>
              <a:rPr lang="en-US" sz="2000" dirty="0" err="1"/>
              <a:t>Jikes</a:t>
            </a:r>
            <a:r>
              <a:rPr lang="en-US" sz="2000" dirty="0"/>
              <a:t> requires low-level tools such as </a:t>
            </a:r>
            <a:r>
              <a:rPr lang="en-US" sz="2000" dirty="0" err="1"/>
              <a:t>gdb</a:t>
            </a:r>
            <a:r>
              <a:rPr lang="en-US" sz="2000" dirty="0"/>
              <a:t> which is unaware about the internal </a:t>
            </a:r>
            <a:r>
              <a:rPr lang="en-US" sz="2000"/>
              <a:t>details.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8641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C85A-0D00-41EF-A218-C4FFCF178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ACD3B-5465-4FB9-B4CB-A88D62062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Modular, structured around set of components that collaborate via public interfaces.</a:t>
            </a:r>
          </a:p>
          <a:p>
            <a:r>
              <a:rPr lang="en-US" dirty="0"/>
              <a:t>Provide abstractions over the lower-level implementation details.</a:t>
            </a:r>
          </a:p>
          <a:p>
            <a:r>
              <a:rPr lang="en-US" dirty="0"/>
              <a:t>Allow interaction between subsystems and the rest of the system.</a:t>
            </a:r>
          </a:p>
          <a:p>
            <a:r>
              <a:rPr lang="en-US" dirty="0"/>
              <a:t>VM is written in Java, except substrate which is written in C.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2000" dirty="0"/>
              <a:t>-&gt; Implements native launcher of the VM.</a:t>
            </a:r>
          </a:p>
          <a:p>
            <a:pPr marL="0" indent="0">
              <a:buNone/>
            </a:pPr>
            <a:r>
              <a:rPr lang="en-US" sz="2000" dirty="0"/>
              <a:t>  -&gt; Encapsulates native operating system services such as virtual memory operation, native thread support, and signal handling.</a:t>
            </a:r>
          </a:p>
          <a:p>
            <a:r>
              <a:rPr lang="en-US" dirty="0"/>
              <a:t>Exploits standard java language features as much as possible.</a:t>
            </a:r>
          </a:p>
        </p:txBody>
      </p:sp>
    </p:spTree>
    <p:extLst>
      <p:ext uri="{BB962C8B-B14F-4D97-AF65-F5344CB8AC3E}">
        <p14:creationId xmlns:p14="http://schemas.microsoft.com/office/powerpoint/2010/main" val="129977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7F8C1-6FD0-4CD3-BC5B-FF6F5829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/>
          <a:lstStyle/>
          <a:p>
            <a:r>
              <a:rPr lang="en-US" dirty="0" err="1"/>
              <a:t>Strucutre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BFF1616-94DF-4327-BDA1-EB192F8F4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270" y="1351723"/>
            <a:ext cx="8892207" cy="514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92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2CFD2-15C7-4344-8225-CB0C329A8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Structure(contd.)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139E8-59F3-45DD-AAA6-BA7A9B3DC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Layout scheme :</a:t>
            </a:r>
          </a:p>
          <a:p>
            <a:pPr>
              <a:buFontTx/>
              <a:buChar char="-"/>
            </a:pPr>
            <a:r>
              <a:rPr lang="en-US" sz="2000" dirty="0"/>
              <a:t>Object representation in memory.</a:t>
            </a:r>
          </a:p>
          <a:p>
            <a:pPr>
              <a:buFontTx/>
              <a:buChar char="-"/>
            </a:pPr>
            <a:r>
              <a:rPr lang="en-US" sz="2000" dirty="0"/>
              <a:t>First header word points to hub.</a:t>
            </a:r>
          </a:p>
          <a:p>
            <a:pPr>
              <a:buFontTx/>
              <a:buChar char="-"/>
            </a:pPr>
            <a:r>
              <a:rPr lang="en-US" sz="2000" dirty="0"/>
              <a:t>Second header word stores locking and GC information.</a:t>
            </a:r>
          </a:p>
          <a:p>
            <a:pPr>
              <a:buFontTx/>
              <a:buChar char="-"/>
            </a:pPr>
            <a:r>
              <a:rPr lang="en-US" sz="2000" dirty="0"/>
              <a:t>Memory representation in Maxine heap : Tuple, array and hybrid representations.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3200" dirty="0"/>
              <a:t>Reference scheme :</a:t>
            </a:r>
          </a:p>
          <a:p>
            <a:pPr>
              <a:buFontTx/>
              <a:buChar char="-"/>
            </a:pPr>
            <a:r>
              <a:rPr lang="en-US" sz="2000" dirty="0"/>
              <a:t>Default is direct reference scheme.</a:t>
            </a:r>
          </a:p>
          <a:p>
            <a:pPr>
              <a:buFontTx/>
              <a:buChar char="-"/>
            </a:pPr>
            <a:r>
              <a:rPr lang="en-US" sz="2000" dirty="0"/>
              <a:t>Relieves developer from using explicit handles.</a:t>
            </a:r>
          </a:p>
        </p:txBody>
      </p:sp>
    </p:spTree>
    <p:extLst>
      <p:ext uri="{BB962C8B-B14F-4D97-AF65-F5344CB8AC3E}">
        <p14:creationId xmlns:p14="http://schemas.microsoft.com/office/powerpoint/2010/main" val="186265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11387</TotalTime>
  <Words>919</Words>
  <Application>Microsoft Office PowerPoint</Application>
  <PresentationFormat>Widescreen</PresentationFormat>
  <Paragraphs>124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Algerian</vt:lpstr>
      <vt:lpstr>Arial</vt:lpstr>
      <vt:lpstr>Calibri</vt:lpstr>
      <vt:lpstr>Calibri Light</vt:lpstr>
      <vt:lpstr>Office Theme</vt:lpstr>
      <vt:lpstr>JIT Compiler Design Maxine Virtual Machine  Dhwani Pandya</vt:lpstr>
      <vt:lpstr>Outline</vt:lpstr>
      <vt:lpstr>Background</vt:lpstr>
      <vt:lpstr>Problem statement </vt:lpstr>
      <vt:lpstr>Introduction – Maxine VM</vt:lpstr>
      <vt:lpstr>Jikes RVM</vt:lpstr>
      <vt:lpstr>System structure</vt:lpstr>
      <vt:lpstr>Strucutre</vt:lpstr>
      <vt:lpstr>Structure(contd.)</vt:lpstr>
      <vt:lpstr>Structure(Contd.)</vt:lpstr>
      <vt:lpstr>Structure(Contd.)</vt:lpstr>
      <vt:lpstr>T1X Baseline Compiler</vt:lpstr>
      <vt:lpstr>T1X (contd.)</vt:lpstr>
      <vt:lpstr>Optimizing compiler C1X</vt:lpstr>
      <vt:lpstr>Boot image generation</vt:lpstr>
      <vt:lpstr>Boot image generation(Contd.)</vt:lpstr>
      <vt:lpstr>Debugging</vt:lpstr>
      <vt:lpstr>Maxine Inspector</vt:lpstr>
      <vt:lpstr>Maxine inspector(Contd.) </vt:lpstr>
      <vt:lpstr>Maxine Inspector(Contd.)</vt:lpstr>
      <vt:lpstr>Summary</vt:lpstr>
      <vt:lpstr>References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Maxine Virtual Machine</dc:title>
  <dc:creator>Dhwani Pandya</dc:creator>
  <cp:lastModifiedBy>Dhwani Pandya</cp:lastModifiedBy>
  <cp:revision>74</cp:revision>
  <dcterms:created xsi:type="dcterms:W3CDTF">2019-04-14T18:05:53Z</dcterms:created>
  <dcterms:modified xsi:type="dcterms:W3CDTF">2019-04-24T15:16:46Z</dcterms:modified>
</cp:coreProperties>
</file>