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72" r:id="rId9"/>
    <p:sldId id="262" r:id="rId10"/>
    <p:sldId id="263" r:id="rId11"/>
    <p:sldId id="264" r:id="rId12"/>
    <p:sldId id="266" r:id="rId13"/>
    <p:sldId id="265" r:id="rId14"/>
    <p:sldId id="274" r:id="rId15"/>
    <p:sldId id="267" r:id="rId16"/>
    <p:sldId id="270" r:id="rId17"/>
    <p:sldId id="268" r:id="rId18"/>
    <p:sldId id="269" r:id="rId19"/>
    <p:sldId id="275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7FE528-0365-44AC-B543-935C07EA812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807425-197C-41A7-B581-83124797A3B4}">
      <dgm:prSet/>
      <dgm:spPr/>
      <dgm:t>
        <a:bodyPr/>
        <a:lstStyle/>
        <a:p>
          <a:r>
            <a:rPr lang="en-US"/>
            <a:t>Why do we want Garbage Collectors (GCs)?</a:t>
          </a:r>
        </a:p>
      </dgm:t>
    </dgm:pt>
    <dgm:pt modelId="{BAF761B8-5CA9-4B72-8F02-A1DCE0B132A6}" type="parTrans" cxnId="{346D286F-A35B-472E-A84C-2D82F6E7FF9F}">
      <dgm:prSet/>
      <dgm:spPr/>
      <dgm:t>
        <a:bodyPr/>
        <a:lstStyle/>
        <a:p>
          <a:endParaRPr lang="en-US"/>
        </a:p>
      </dgm:t>
    </dgm:pt>
    <dgm:pt modelId="{5DDB5607-49C6-4F2B-83A8-BDF24BC632E4}" type="sibTrans" cxnId="{346D286F-A35B-472E-A84C-2D82F6E7FF9F}">
      <dgm:prSet/>
      <dgm:spPr/>
      <dgm:t>
        <a:bodyPr/>
        <a:lstStyle/>
        <a:p>
          <a:endParaRPr lang="en-US"/>
        </a:p>
      </dgm:t>
    </dgm:pt>
    <dgm:pt modelId="{5F378EC8-B002-4C9B-A475-A183ABC963FF}">
      <dgm:prSet/>
      <dgm:spPr/>
      <dgm:t>
        <a:bodyPr/>
        <a:lstStyle/>
        <a:p>
          <a:r>
            <a:rPr lang="en-US"/>
            <a:t>What is a Garbage Collector (GC)?</a:t>
          </a:r>
        </a:p>
      </dgm:t>
    </dgm:pt>
    <dgm:pt modelId="{0CAB3F49-D152-4C60-AB4E-44BB59E0A4CD}" type="parTrans" cxnId="{BF39EFD1-906B-4E6A-8592-07A4A7D64B33}">
      <dgm:prSet/>
      <dgm:spPr/>
      <dgm:t>
        <a:bodyPr/>
        <a:lstStyle/>
        <a:p>
          <a:endParaRPr lang="en-US"/>
        </a:p>
      </dgm:t>
    </dgm:pt>
    <dgm:pt modelId="{CAECF62C-7B9F-46AE-9C2C-07B7F8CF1EA3}" type="sibTrans" cxnId="{BF39EFD1-906B-4E6A-8592-07A4A7D64B33}">
      <dgm:prSet/>
      <dgm:spPr/>
      <dgm:t>
        <a:bodyPr/>
        <a:lstStyle/>
        <a:p>
          <a:endParaRPr lang="en-US"/>
        </a:p>
      </dgm:t>
    </dgm:pt>
    <dgm:pt modelId="{3D50781B-9377-4A2C-86E8-CFD6003E9508}">
      <dgm:prSet/>
      <dgm:spPr/>
      <dgm:t>
        <a:bodyPr/>
        <a:lstStyle/>
        <a:p>
          <a:r>
            <a:rPr lang="en-US"/>
            <a:t>What are our Basic Collector Models?</a:t>
          </a:r>
        </a:p>
      </dgm:t>
    </dgm:pt>
    <dgm:pt modelId="{B6EF2E32-3D79-4827-843F-14F1F386F028}" type="parTrans" cxnId="{5B766757-37E3-4E42-9201-E22B3B3EE257}">
      <dgm:prSet/>
      <dgm:spPr/>
      <dgm:t>
        <a:bodyPr/>
        <a:lstStyle/>
        <a:p>
          <a:endParaRPr lang="en-US"/>
        </a:p>
      </dgm:t>
    </dgm:pt>
    <dgm:pt modelId="{29F8FB0E-3366-484C-AE92-F4DB26769EFC}" type="sibTrans" cxnId="{5B766757-37E3-4E42-9201-E22B3B3EE257}">
      <dgm:prSet/>
      <dgm:spPr/>
      <dgm:t>
        <a:bodyPr/>
        <a:lstStyle/>
        <a:p>
          <a:endParaRPr lang="en-US"/>
        </a:p>
      </dgm:t>
    </dgm:pt>
    <dgm:pt modelId="{B7AEBCFE-4F4A-4695-94D8-4AC65B9C91F7}">
      <dgm:prSet/>
      <dgm:spPr/>
      <dgm:t>
        <a:bodyPr/>
        <a:lstStyle/>
        <a:p>
          <a:r>
            <a:rPr lang="en-US"/>
            <a:t>Our Unique and Modern Problem</a:t>
          </a:r>
        </a:p>
      </dgm:t>
    </dgm:pt>
    <dgm:pt modelId="{094E3919-3B22-40AF-9457-94DCEC5B9890}" type="parTrans" cxnId="{6D08F955-59D5-42DE-BCB9-3BCD42DA4608}">
      <dgm:prSet/>
      <dgm:spPr/>
      <dgm:t>
        <a:bodyPr/>
        <a:lstStyle/>
        <a:p>
          <a:endParaRPr lang="en-US"/>
        </a:p>
      </dgm:t>
    </dgm:pt>
    <dgm:pt modelId="{45CCEA59-E65A-42C8-A9AE-1AA2FBF9250C}" type="sibTrans" cxnId="{6D08F955-59D5-42DE-BCB9-3BCD42DA4608}">
      <dgm:prSet/>
      <dgm:spPr/>
      <dgm:t>
        <a:bodyPr/>
        <a:lstStyle/>
        <a:p>
          <a:endParaRPr lang="en-US"/>
        </a:p>
      </dgm:t>
    </dgm:pt>
    <dgm:pt modelId="{7A82C879-73C2-412A-9937-9DBFB66A5708}">
      <dgm:prSet/>
      <dgm:spPr/>
      <dgm:t>
        <a:bodyPr/>
        <a:lstStyle/>
        <a:p>
          <a:r>
            <a:rPr lang="en-US"/>
            <a:t>Solution: Continuously Compacting Real-Time GCs</a:t>
          </a:r>
        </a:p>
      </dgm:t>
    </dgm:pt>
    <dgm:pt modelId="{5690E712-BB0E-4B1D-A7D5-BC518CDA7593}" type="parTrans" cxnId="{3EA68BDC-0E39-4C16-A856-9BF83756899D}">
      <dgm:prSet/>
      <dgm:spPr/>
      <dgm:t>
        <a:bodyPr/>
        <a:lstStyle/>
        <a:p>
          <a:endParaRPr lang="en-US"/>
        </a:p>
      </dgm:t>
    </dgm:pt>
    <dgm:pt modelId="{2FBC59F0-7DA1-435C-A2AC-DA6AA1B0DADC}" type="sibTrans" cxnId="{3EA68BDC-0E39-4C16-A856-9BF83756899D}">
      <dgm:prSet/>
      <dgm:spPr/>
      <dgm:t>
        <a:bodyPr/>
        <a:lstStyle/>
        <a:p>
          <a:endParaRPr lang="en-US"/>
        </a:p>
      </dgm:t>
    </dgm:pt>
    <dgm:pt modelId="{6E2536ED-2C06-4592-A17D-FFFD1CFF69DB}">
      <dgm:prSet/>
      <dgm:spPr/>
      <dgm:t>
        <a:bodyPr/>
        <a:lstStyle/>
        <a:p>
          <a:r>
            <a:rPr lang="en-US"/>
            <a:t>What is means to be Stopless?</a:t>
          </a:r>
        </a:p>
      </dgm:t>
    </dgm:pt>
    <dgm:pt modelId="{548E412E-224B-4B9D-9511-874C0A714010}" type="parTrans" cxnId="{F313BD97-7A1F-41F0-B033-8001BAFA8A88}">
      <dgm:prSet/>
      <dgm:spPr/>
      <dgm:t>
        <a:bodyPr/>
        <a:lstStyle/>
        <a:p>
          <a:endParaRPr lang="en-US"/>
        </a:p>
      </dgm:t>
    </dgm:pt>
    <dgm:pt modelId="{3A7943A1-E318-4E85-ADEC-69D3EC66E968}" type="sibTrans" cxnId="{F313BD97-7A1F-41F0-B033-8001BAFA8A88}">
      <dgm:prSet/>
      <dgm:spPr/>
      <dgm:t>
        <a:bodyPr/>
        <a:lstStyle/>
        <a:p>
          <a:endParaRPr lang="en-US"/>
        </a:p>
      </dgm:t>
    </dgm:pt>
    <dgm:pt modelId="{BD4F7EE2-0C52-4EC5-A5EA-A489AE815BD6}">
      <dgm:prSet/>
      <dgm:spPr/>
      <dgm:t>
        <a:bodyPr/>
        <a:lstStyle/>
        <a:p>
          <a:r>
            <a:rPr lang="en-US"/>
            <a:t>Bring me my CoCo</a:t>
          </a:r>
        </a:p>
      </dgm:t>
    </dgm:pt>
    <dgm:pt modelId="{AF1CE610-332B-41BD-B63A-EB54D91B4E6A}" type="parTrans" cxnId="{5807F38B-6114-44DE-8D04-B4589C818384}">
      <dgm:prSet/>
      <dgm:spPr/>
      <dgm:t>
        <a:bodyPr/>
        <a:lstStyle/>
        <a:p>
          <a:endParaRPr lang="en-US"/>
        </a:p>
      </dgm:t>
    </dgm:pt>
    <dgm:pt modelId="{9BA42141-0F1F-4241-8797-E663D4B86D22}" type="sibTrans" cxnId="{5807F38B-6114-44DE-8D04-B4589C818384}">
      <dgm:prSet/>
      <dgm:spPr/>
      <dgm:t>
        <a:bodyPr/>
        <a:lstStyle/>
        <a:p>
          <a:endParaRPr lang="en-US"/>
        </a:p>
      </dgm:t>
    </dgm:pt>
    <dgm:pt modelId="{7EAA977F-F605-4B1E-8635-9A0993382B2B}">
      <dgm:prSet/>
      <dgm:spPr/>
      <dgm:t>
        <a:bodyPr/>
        <a:lstStyle/>
        <a:p>
          <a:r>
            <a:rPr lang="en-US"/>
            <a:t>Playing Chicken</a:t>
          </a:r>
        </a:p>
      </dgm:t>
    </dgm:pt>
    <dgm:pt modelId="{5F8A29E1-1C3F-4CED-9F3A-867B8AFE5356}" type="parTrans" cxnId="{FB4EF640-A033-4264-8C79-EA2E109488DD}">
      <dgm:prSet/>
      <dgm:spPr/>
      <dgm:t>
        <a:bodyPr/>
        <a:lstStyle/>
        <a:p>
          <a:endParaRPr lang="en-US"/>
        </a:p>
      </dgm:t>
    </dgm:pt>
    <dgm:pt modelId="{A4C40B9E-4DF9-4E55-83B7-C380F403F7C0}" type="sibTrans" cxnId="{FB4EF640-A033-4264-8C79-EA2E109488DD}">
      <dgm:prSet/>
      <dgm:spPr/>
      <dgm:t>
        <a:bodyPr/>
        <a:lstStyle/>
        <a:p>
          <a:endParaRPr lang="en-US"/>
        </a:p>
      </dgm:t>
    </dgm:pt>
    <dgm:pt modelId="{9971231F-E56F-4938-AC94-D9C447BD0DB8}">
      <dgm:prSet/>
      <dgm:spPr/>
      <dgm:t>
        <a:bodyPr/>
        <a:lstStyle/>
        <a:p>
          <a:r>
            <a:rPr lang="en-US"/>
            <a:t>Picking Clovers</a:t>
          </a:r>
        </a:p>
      </dgm:t>
    </dgm:pt>
    <dgm:pt modelId="{CF49B215-2BD5-4D49-B69F-E041AFE600FE}" type="parTrans" cxnId="{0246EBD3-D579-4191-BDEC-6C970060511F}">
      <dgm:prSet/>
      <dgm:spPr/>
      <dgm:t>
        <a:bodyPr/>
        <a:lstStyle/>
        <a:p>
          <a:endParaRPr lang="en-US"/>
        </a:p>
      </dgm:t>
    </dgm:pt>
    <dgm:pt modelId="{F66887B1-1353-413F-AD16-15EAF80B31AD}" type="sibTrans" cxnId="{0246EBD3-D579-4191-BDEC-6C970060511F}">
      <dgm:prSet/>
      <dgm:spPr/>
      <dgm:t>
        <a:bodyPr/>
        <a:lstStyle/>
        <a:p>
          <a:endParaRPr lang="en-US"/>
        </a:p>
      </dgm:t>
    </dgm:pt>
    <dgm:pt modelId="{35E1978B-C4E0-45C5-BEC3-82DA00B82867}">
      <dgm:prSet/>
      <dgm:spPr/>
      <dgm:t>
        <a:bodyPr/>
        <a:lstStyle/>
        <a:p>
          <a:r>
            <a:rPr lang="en-US"/>
            <a:t>Endgame of Modern GCs</a:t>
          </a:r>
        </a:p>
      </dgm:t>
    </dgm:pt>
    <dgm:pt modelId="{93198CAC-BAF3-4CBA-89A5-DF914D9B5B9C}" type="parTrans" cxnId="{BCA92BB6-5486-4A12-AAC5-D435C2505159}">
      <dgm:prSet/>
      <dgm:spPr/>
      <dgm:t>
        <a:bodyPr/>
        <a:lstStyle/>
        <a:p>
          <a:endParaRPr lang="en-US"/>
        </a:p>
      </dgm:t>
    </dgm:pt>
    <dgm:pt modelId="{6436D8C5-30FB-48C9-A5E1-5A12E0264663}" type="sibTrans" cxnId="{BCA92BB6-5486-4A12-AAC5-D435C2505159}">
      <dgm:prSet/>
      <dgm:spPr/>
      <dgm:t>
        <a:bodyPr/>
        <a:lstStyle/>
        <a:p>
          <a:endParaRPr lang="en-US"/>
        </a:p>
      </dgm:t>
    </dgm:pt>
    <dgm:pt modelId="{2B2ABBAE-603B-4A1E-A23C-064CB9DF530C}" type="pres">
      <dgm:prSet presAssocID="{BF7FE528-0365-44AC-B543-935C07EA812F}" presName="vert0" presStyleCnt="0">
        <dgm:presLayoutVars>
          <dgm:dir/>
          <dgm:animOne val="branch"/>
          <dgm:animLvl val="lvl"/>
        </dgm:presLayoutVars>
      </dgm:prSet>
      <dgm:spPr/>
    </dgm:pt>
    <dgm:pt modelId="{DAA7918E-F13E-4A5B-B31C-43EBE14F58E2}" type="pres">
      <dgm:prSet presAssocID="{13807425-197C-41A7-B581-83124797A3B4}" presName="thickLine" presStyleLbl="alignNode1" presStyleIdx="0" presStyleCnt="10"/>
      <dgm:spPr/>
    </dgm:pt>
    <dgm:pt modelId="{93A70DA7-6A44-4A65-ABC5-D15D6E08566D}" type="pres">
      <dgm:prSet presAssocID="{13807425-197C-41A7-B581-83124797A3B4}" presName="horz1" presStyleCnt="0"/>
      <dgm:spPr/>
    </dgm:pt>
    <dgm:pt modelId="{ABB2EC8A-2448-484D-A519-8AFF47D8156D}" type="pres">
      <dgm:prSet presAssocID="{13807425-197C-41A7-B581-83124797A3B4}" presName="tx1" presStyleLbl="revTx" presStyleIdx="0" presStyleCnt="10"/>
      <dgm:spPr/>
    </dgm:pt>
    <dgm:pt modelId="{C7D4970B-1564-4679-958F-93B2B99AECE4}" type="pres">
      <dgm:prSet presAssocID="{13807425-197C-41A7-B581-83124797A3B4}" presName="vert1" presStyleCnt="0"/>
      <dgm:spPr/>
    </dgm:pt>
    <dgm:pt modelId="{F46A36A7-7900-470F-A170-6DDA22061097}" type="pres">
      <dgm:prSet presAssocID="{5F378EC8-B002-4C9B-A475-A183ABC963FF}" presName="thickLine" presStyleLbl="alignNode1" presStyleIdx="1" presStyleCnt="10"/>
      <dgm:spPr/>
    </dgm:pt>
    <dgm:pt modelId="{214B13CA-4C37-4A21-BB43-4031DE0AD64A}" type="pres">
      <dgm:prSet presAssocID="{5F378EC8-B002-4C9B-A475-A183ABC963FF}" presName="horz1" presStyleCnt="0"/>
      <dgm:spPr/>
    </dgm:pt>
    <dgm:pt modelId="{A31BD9D6-A466-40C4-933C-DDE18B65AC7D}" type="pres">
      <dgm:prSet presAssocID="{5F378EC8-B002-4C9B-A475-A183ABC963FF}" presName="tx1" presStyleLbl="revTx" presStyleIdx="1" presStyleCnt="10"/>
      <dgm:spPr/>
    </dgm:pt>
    <dgm:pt modelId="{E1D10DAD-28B8-4D5A-958E-88C13B76F229}" type="pres">
      <dgm:prSet presAssocID="{5F378EC8-B002-4C9B-A475-A183ABC963FF}" presName="vert1" presStyleCnt="0"/>
      <dgm:spPr/>
    </dgm:pt>
    <dgm:pt modelId="{F0BFFBDA-F4D9-418E-97A3-56476F294597}" type="pres">
      <dgm:prSet presAssocID="{3D50781B-9377-4A2C-86E8-CFD6003E9508}" presName="thickLine" presStyleLbl="alignNode1" presStyleIdx="2" presStyleCnt="10"/>
      <dgm:spPr/>
    </dgm:pt>
    <dgm:pt modelId="{1FA679CC-BCCE-4F85-92F6-6BD628EE7EE2}" type="pres">
      <dgm:prSet presAssocID="{3D50781B-9377-4A2C-86E8-CFD6003E9508}" presName="horz1" presStyleCnt="0"/>
      <dgm:spPr/>
    </dgm:pt>
    <dgm:pt modelId="{BFD4EB0F-CD67-499A-842E-24B632F5B3D7}" type="pres">
      <dgm:prSet presAssocID="{3D50781B-9377-4A2C-86E8-CFD6003E9508}" presName="tx1" presStyleLbl="revTx" presStyleIdx="2" presStyleCnt="10"/>
      <dgm:spPr/>
    </dgm:pt>
    <dgm:pt modelId="{98A5C3C3-5F8C-422A-B091-11091947C794}" type="pres">
      <dgm:prSet presAssocID="{3D50781B-9377-4A2C-86E8-CFD6003E9508}" presName="vert1" presStyleCnt="0"/>
      <dgm:spPr/>
    </dgm:pt>
    <dgm:pt modelId="{959BDD96-91F5-42BA-BD43-5DB5D633F1B2}" type="pres">
      <dgm:prSet presAssocID="{B7AEBCFE-4F4A-4695-94D8-4AC65B9C91F7}" presName="thickLine" presStyleLbl="alignNode1" presStyleIdx="3" presStyleCnt="10"/>
      <dgm:spPr/>
    </dgm:pt>
    <dgm:pt modelId="{6E27D5EF-DD8D-4543-88BA-7E68C39DA788}" type="pres">
      <dgm:prSet presAssocID="{B7AEBCFE-4F4A-4695-94D8-4AC65B9C91F7}" presName="horz1" presStyleCnt="0"/>
      <dgm:spPr/>
    </dgm:pt>
    <dgm:pt modelId="{DE109A4D-BE11-4A7D-BC90-85046B42FED1}" type="pres">
      <dgm:prSet presAssocID="{B7AEBCFE-4F4A-4695-94D8-4AC65B9C91F7}" presName="tx1" presStyleLbl="revTx" presStyleIdx="3" presStyleCnt="10"/>
      <dgm:spPr/>
    </dgm:pt>
    <dgm:pt modelId="{78FFB251-9528-49CF-821D-27BD37124CFD}" type="pres">
      <dgm:prSet presAssocID="{B7AEBCFE-4F4A-4695-94D8-4AC65B9C91F7}" presName="vert1" presStyleCnt="0"/>
      <dgm:spPr/>
    </dgm:pt>
    <dgm:pt modelId="{8F6399A9-E962-48EB-8B2F-2D8A73E6495C}" type="pres">
      <dgm:prSet presAssocID="{7A82C879-73C2-412A-9937-9DBFB66A5708}" presName="thickLine" presStyleLbl="alignNode1" presStyleIdx="4" presStyleCnt="10"/>
      <dgm:spPr/>
    </dgm:pt>
    <dgm:pt modelId="{585B125E-DA44-49B1-9265-7D4DD254057F}" type="pres">
      <dgm:prSet presAssocID="{7A82C879-73C2-412A-9937-9DBFB66A5708}" presName="horz1" presStyleCnt="0"/>
      <dgm:spPr/>
    </dgm:pt>
    <dgm:pt modelId="{E31F69E5-2E7B-4362-833C-6AEC5D45ADD3}" type="pres">
      <dgm:prSet presAssocID="{7A82C879-73C2-412A-9937-9DBFB66A5708}" presName="tx1" presStyleLbl="revTx" presStyleIdx="4" presStyleCnt="10"/>
      <dgm:spPr/>
    </dgm:pt>
    <dgm:pt modelId="{2BA18C8F-C2A5-417F-B595-08C168B59E50}" type="pres">
      <dgm:prSet presAssocID="{7A82C879-73C2-412A-9937-9DBFB66A5708}" presName="vert1" presStyleCnt="0"/>
      <dgm:spPr/>
    </dgm:pt>
    <dgm:pt modelId="{7DC5AD69-5115-4A51-8060-046631B2324B}" type="pres">
      <dgm:prSet presAssocID="{6E2536ED-2C06-4592-A17D-FFFD1CFF69DB}" presName="thickLine" presStyleLbl="alignNode1" presStyleIdx="5" presStyleCnt="10"/>
      <dgm:spPr/>
    </dgm:pt>
    <dgm:pt modelId="{40A54FA9-F5EE-46C1-B63A-5F12608E4333}" type="pres">
      <dgm:prSet presAssocID="{6E2536ED-2C06-4592-A17D-FFFD1CFF69DB}" presName="horz1" presStyleCnt="0"/>
      <dgm:spPr/>
    </dgm:pt>
    <dgm:pt modelId="{A95E8D4C-75C6-438B-9E8B-43150784A4EA}" type="pres">
      <dgm:prSet presAssocID="{6E2536ED-2C06-4592-A17D-FFFD1CFF69DB}" presName="tx1" presStyleLbl="revTx" presStyleIdx="5" presStyleCnt="10"/>
      <dgm:spPr/>
    </dgm:pt>
    <dgm:pt modelId="{60813259-ADFC-48B9-BC94-53A22F6D29F8}" type="pres">
      <dgm:prSet presAssocID="{6E2536ED-2C06-4592-A17D-FFFD1CFF69DB}" presName="vert1" presStyleCnt="0"/>
      <dgm:spPr/>
    </dgm:pt>
    <dgm:pt modelId="{E66BCC7D-B814-49D6-ACCF-A60A17273A45}" type="pres">
      <dgm:prSet presAssocID="{BD4F7EE2-0C52-4EC5-A5EA-A489AE815BD6}" presName="thickLine" presStyleLbl="alignNode1" presStyleIdx="6" presStyleCnt="10"/>
      <dgm:spPr/>
    </dgm:pt>
    <dgm:pt modelId="{24857C6B-9D80-40AF-844C-0B695AA225AC}" type="pres">
      <dgm:prSet presAssocID="{BD4F7EE2-0C52-4EC5-A5EA-A489AE815BD6}" presName="horz1" presStyleCnt="0"/>
      <dgm:spPr/>
    </dgm:pt>
    <dgm:pt modelId="{7B22DB82-00E1-48A1-8150-4AFEB718509B}" type="pres">
      <dgm:prSet presAssocID="{BD4F7EE2-0C52-4EC5-A5EA-A489AE815BD6}" presName="tx1" presStyleLbl="revTx" presStyleIdx="6" presStyleCnt="10"/>
      <dgm:spPr/>
    </dgm:pt>
    <dgm:pt modelId="{F316160B-779F-49D2-A94E-DD5C140925F3}" type="pres">
      <dgm:prSet presAssocID="{BD4F7EE2-0C52-4EC5-A5EA-A489AE815BD6}" presName="vert1" presStyleCnt="0"/>
      <dgm:spPr/>
    </dgm:pt>
    <dgm:pt modelId="{7C26FC42-64E7-450A-BD6E-3773CEA9013A}" type="pres">
      <dgm:prSet presAssocID="{7EAA977F-F605-4B1E-8635-9A0993382B2B}" presName="thickLine" presStyleLbl="alignNode1" presStyleIdx="7" presStyleCnt="10"/>
      <dgm:spPr/>
    </dgm:pt>
    <dgm:pt modelId="{20570F42-18A5-43D5-B8EC-F13F8EB117E3}" type="pres">
      <dgm:prSet presAssocID="{7EAA977F-F605-4B1E-8635-9A0993382B2B}" presName="horz1" presStyleCnt="0"/>
      <dgm:spPr/>
    </dgm:pt>
    <dgm:pt modelId="{9551221C-F57E-4082-B7EF-C4462103052C}" type="pres">
      <dgm:prSet presAssocID="{7EAA977F-F605-4B1E-8635-9A0993382B2B}" presName="tx1" presStyleLbl="revTx" presStyleIdx="7" presStyleCnt="10"/>
      <dgm:spPr/>
    </dgm:pt>
    <dgm:pt modelId="{73C99249-3313-4D11-B41F-7319A59CFF13}" type="pres">
      <dgm:prSet presAssocID="{7EAA977F-F605-4B1E-8635-9A0993382B2B}" presName="vert1" presStyleCnt="0"/>
      <dgm:spPr/>
    </dgm:pt>
    <dgm:pt modelId="{F2ED339F-B262-475C-8060-784242145158}" type="pres">
      <dgm:prSet presAssocID="{9971231F-E56F-4938-AC94-D9C447BD0DB8}" presName="thickLine" presStyleLbl="alignNode1" presStyleIdx="8" presStyleCnt="10"/>
      <dgm:spPr/>
    </dgm:pt>
    <dgm:pt modelId="{CDE0467B-1A11-4F9E-8878-35A2BFB45749}" type="pres">
      <dgm:prSet presAssocID="{9971231F-E56F-4938-AC94-D9C447BD0DB8}" presName="horz1" presStyleCnt="0"/>
      <dgm:spPr/>
    </dgm:pt>
    <dgm:pt modelId="{B580ECE2-FD13-428A-AC92-195C878EA5F1}" type="pres">
      <dgm:prSet presAssocID="{9971231F-E56F-4938-AC94-D9C447BD0DB8}" presName="tx1" presStyleLbl="revTx" presStyleIdx="8" presStyleCnt="10"/>
      <dgm:spPr/>
    </dgm:pt>
    <dgm:pt modelId="{C101C6C1-ABB0-4B29-9EDE-B248259006BB}" type="pres">
      <dgm:prSet presAssocID="{9971231F-E56F-4938-AC94-D9C447BD0DB8}" presName="vert1" presStyleCnt="0"/>
      <dgm:spPr/>
    </dgm:pt>
    <dgm:pt modelId="{0ADFDA70-E50E-4F1E-9BB7-6CFE156690AC}" type="pres">
      <dgm:prSet presAssocID="{35E1978B-C4E0-45C5-BEC3-82DA00B82867}" presName="thickLine" presStyleLbl="alignNode1" presStyleIdx="9" presStyleCnt="10"/>
      <dgm:spPr/>
    </dgm:pt>
    <dgm:pt modelId="{C822D616-CEDD-4594-B8D8-A194C265C6C4}" type="pres">
      <dgm:prSet presAssocID="{35E1978B-C4E0-45C5-BEC3-82DA00B82867}" presName="horz1" presStyleCnt="0"/>
      <dgm:spPr/>
    </dgm:pt>
    <dgm:pt modelId="{C4929482-F45E-4C0E-830C-D0F6967D9524}" type="pres">
      <dgm:prSet presAssocID="{35E1978B-C4E0-45C5-BEC3-82DA00B82867}" presName="tx1" presStyleLbl="revTx" presStyleIdx="9" presStyleCnt="10"/>
      <dgm:spPr/>
    </dgm:pt>
    <dgm:pt modelId="{FC1F038A-3757-44A1-B97B-90126F2EFE98}" type="pres">
      <dgm:prSet presAssocID="{35E1978B-C4E0-45C5-BEC3-82DA00B82867}" presName="vert1" presStyleCnt="0"/>
      <dgm:spPr/>
    </dgm:pt>
  </dgm:ptLst>
  <dgm:cxnLst>
    <dgm:cxn modelId="{77D5C100-7805-4A86-B20A-51175D98AE23}" type="presOf" srcId="{7EAA977F-F605-4B1E-8635-9A0993382B2B}" destId="{9551221C-F57E-4082-B7EF-C4462103052C}" srcOrd="0" destOrd="0" presId="urn:microsoft.com/office/officeart/2008/layout/LinedList"/>
    <dgm:cxn modelId="{FB4EF640-A033-4264-8C79-EA2E109488DD}" srcId="{BF7FE528-0365-44AC-B543-935C07EA812F}" destId="{7EAA977F-F605-4B1E-8635-9A0993382B2B}" srcOrd="7" destOrd="0" parTransId="{5F8A29E1-1C3F-4CED-9F3A-867B8AFE5356}" sibTransId="{A4C40B9E-4DF9-4E55-83B7-C380F403F7C0}"/>
    <dgm:cxn modelId="{0530CA5B-CABF-4E76-914F-C1E76D28411B}" type="presOf" srcId="{7A82C879-73C2-412A-9937-9DBFB66A5708}" destId="{E31F69E5-2E7B-4362-833C-6AEC5D45ADD3}" srcOrd="0" destOrd="0" presId="urn:microsoft.com/office/officeart/2008/layout/LinedList"/>
    <dgm:cxn modelId="{4F204461-901F-4D67-A192-5102BE2539BB}" type="presOf" srcId="{13807425-197C-41A7-B581-83124797A3B4}" destId="{ABB2EC8A-2448-484D-A519-8AFF47D8156D}" srcOrd="0" destOrd="0" presId="urn:microsoft.com/office/officeart/2008/layout/LinedList"/>
    <dgm:cxn modelId="{773F514E-8615-47BE-971F-126C40116458}" type="presOf" srcId="{B7AEBCFE-4F4A-4695-94D8-4AC65B9C91F7}" destId="{DE109A4D-BE11-4A7D-BC90-85046B42FED1}" srcOrd="0" destOrd="0" presId="urn:microsoft.com/office/officeart/2008/layout/LinedList"/>
    <dgm:cxn modelId="{C1D0064F-B785-47AC-BF78-9B5FCE12DB8E}" type="presOf" srcId="{5F378EC8-B002-4C9B-A475-A183ABC963FF}" destId="{A31BD9D6-A466-40C4-933C-DDE18B65AC7D}" srcOrd="0" destOrd="0" presId="urn:microsoft.com/office/officeart/2008/layout/LinedList"/>
    <dgm:cxn modelId="{346D286F-A35B-472E-A84C-2D82F6E7FF9F}" srcId="{BF7FE528-0365-44AC-B543-935C07EA812F}" destId="{13807425-197C-41A7-B581-83124797A3B4}" srcOrd="0" destOrd="0" parTransId="{BAF761B8-5CA9-4B72-8F02-A1DCE0B132A6}" sibTransId="{5DDB5607-49C6-4F2B-83A8-BDF24BC632E4}"/>
    <dgm:cxn modelId="{38A27E74-D88F-4FCD-8F5A-AA0083C28C15}" type="presOf" srcId="{BD4F7EE2-0C52-4EC5-A5EA-A489AE815BD6}" destId="{7B22DB82-00E1-48A1-8150-4AFEB718509B}" srcOrd="0" destOrd="0" presId="urn:microsoft.com/office/officeart/2008/layout/LinedList"/>
    <dgm:cxn modelId="{6D08F955-59D5-42DE-BCB9-3BCD42DA4608}" srcId="{BF7FE528-0365-44AC-B543-935C07EA812F}" destId="{B7AEBCFE-4F4A-4695-94D8-4AC65B9C91F7}" srcOrd="3" destOrd="0" parTransId="{094E3919-3B22-40AF-9457-94DCEC5B9890}" sibTransId="{45CCEA59-E65A-42C8-A9AE-1AA2FBF9250C}"/>
    <dgm:cxn modelId="{5B766757-37E3-4E42-9201-E22B3B3EE257}" srcId="{BF7FE528-0365-44AC-B543-935C07EA812F}" destId="{3D50781B-9377-4A2C-86E8-CFD6003E9508}" srcOrd="2" destOrd="0" parTransId="{B6EF2E32-3D79-4827-843F-14F1F386F028}" sibTransId="{29F8FB0E-3366-484C-AE92-F4DB26769EFC}"/>
    <dgm:cxn modelId="{5807F38B-6114-44DE-8D04-B4589C818384}" srcId="{BF7FE528-0365-44AC-B543-935C07EA812F}" destId="{BD4F7EE2-0C52-4EC5-A5EA-A489AE815BD6}" srcOrd="6" destOrd="0" parTransId="{AF1CE610-332B-41BD-B63A-EB54D91B4E6A}" sibTransId="{9BA42141-0F1F-4241-8797-E663D4B86D22}"/>
    <dgm:cxn modelId="{3DDC0796-2091-41EF-BE4A-986AE9B94700}" type="presOf" srcId="{BF7FE528-0365-44AC-B543-935C07EA812F}" destId="{2B2ABBAE-603B-4A1E-A23C-064CB9DF530C}" srcOrd="0" destOrd="0" presId="urn:microsoft.com/office/officeart/2008/layout/LinedList"/>
    <dgm:cxn modelId="{F313BD97-7A1F-41F0-B033-8001BAFA8A88}" srcId="{BF7FE528-0365-44AC-B543-935C07EA812F}" destId="{6E2536ED-2C06-4592-A17D-FFFD1CFF69DB}" srcOrd="5" destOrd="0" parTransId="{548E412E-224B-4B9D-9511-874C0A714010}" sibTransId="{3A7943A1-E318-4E85-ADEC-69D3EC66E968}"/>
    <dgm:cxn modelId="{EF3F61A6-E318-45D6-B6D9-76AD43664BB5}" type="presOf" srcId="{35E1978B-C4E0-45C5-BEC3-82DA00B82867}" destId="{C4929482-F45E-4C0E-830C-D0F6967D9524}" srcOrd="0" destOrd="0" presId="urn:microsoft.com/office/officeart/2008/layout/LinedList"/>
    <dgm:cxn modelId="{3DD269B4-7449-4015-95BA-4DC8DE130FBB}" type="presOf" srcId="{6E2536ED-2C06-4592-A17D-FFFD1CFF69DB}" destId="{A95E8D4C-75C6-438B-9E8B-43150784A4EA}" srcOrd="0" destOrd="0" presId="urn:microsoft.com/office/officeart/2008/layout/LinedList"/>
    <dgm:cxn modelId="{BCA92BB6-5486-4A12-AAC5-D435C2505159}" srcId="{BF7FE528-0365-44AC-B543-935C07EA812F}" destId="{35E1978B-C4E0-45C5-BEC3-82DA00B82867}" srcOrd="9" destOrd="0" parTransId="{93198CAC-BAF3-4CBA-89A5-DF914D9B5B9C}" sibTransId="{6436D8C5-30FB-48C9-A5E1-5A12E0264663}"/>
    <dgm:cxn modelId="{BF39EFD1-906B-4E6A-8592-07A4A7D64B33}" srcId="{BF7FE528-0365-44AC-B543-935C07EA812F}" destId="{5F378EC8-B002-4C9B-A475-A183ABC963FF}" srcOrd="1" destOrd="0" parTransId="{0CAB3F49-D152-4C60-AB4E-44BB59E0A4CD}" sibTransId="{CAECF62C-7B9F-46AE-9C2C-07B7F8CF1EA3}"/>
    <dgm:cxn modelId="{0246EBD3-D579-4191-BDEC-6C970060511F}" srcId="{BF7FE528-0365-44AC-B543-935C07EA812F}" destId="{9971231F-E56F-4938-AC94-D9C447BD0DB8}" srcOrd="8" destOrd="0" parTransId="{CF49B215-2BD5-4D49-B69F-E041AFE600FE}" sibTransId="{F66887B1-1353-413F-AD16-15EAF80B31AD}"/>
    <dgm:cxn modelId="{DD52A7D5-170D-461E-A020-F1C250F73C58}" type="presOf" srcId="{9971231F-E56F-4938-AC94-D9C447BD0DB8}" destId="{B580ECE2-FD13-428A-AC92-195C878EA5F1}" srcOrd="0" destOrd="0" presId="urn:microsoft.com/office/officeart/2008/layout/LinedList"/>
    <dgm:cxn modelId="{3EA68BDC-0E39-4C16-A856-9BF83756899D}" srcId="{BF7FE528-0365-44AC-B543-935C07EA812F}" destId="{7A82C879-73C2-412A-9937-9DBFB66A5708}" srcOrd="4" destOrd="0" parTransId="{5690E712-BB0E-4B1D-A7D5-BC518CDA7593}" sibTransId="{2FBC59F0-7DA1-435C-A2AC-DA6AA1B0DADC}"/>
    <dgm:cxn modelId="{A6EAB4DD-6882-407D-B6E8-965568569133}" type="presOf" srcId="{3D50781B-9377-4A2C-86E8-CFD6003E9508}" destId="{BFD4EB0F-CD67-499A-842E-24B632F5B3D7}" srcOrd="0" destOrd="0" presId="urn:microsoft.com/office/officeart/2008/layout/LinedList"/>
    <dgm:cxn modelId="{78EFD466-B97B-43EF-BF9A-5838C43D66D4}" type="presParOf" srcId="{2B2ABBAE-603B-4A1E-A23C-064CB9DF530C}" destId="{DAA7918E-F13E-4A5B-B31C-43EBE14F58E2}" srcOrd="0" destOrd="0" presId="urn:microsoft.com/office/officeart/2008/layout/LinedList"/>
    <dgm:cxn modelId="{9E4787D2-2CF9-45DF-8CC4-CB33A3C31EDD}" type="presParOf" srcId="{2B2ABBAE-603B-4A1E-A23C-064CB9DF530C}" destId="{93A70DA7-6A44-4A65-ABC5-D15D6E08566D}" srcOrd="1" destOrd="0" presId="urn:microsoft.com/office/officeart/2008/layout/LinedList"/>
    <dgm:cxn modelId="{D31F088D-ACE6-4383-908A-BC796306130F}" type="presParOf" srcId="{93A70DA7-6A44-4A65-ABC5-D15D6E08566D}" destId="{ABB2EC8A-2448-484D-A519-8AFF47D8156D}" srcOrd="0" destOrd="0" presId="urn:microsoft.com/office/officeart/2008/layout/LinedList"/>
    <dgm:cxn modelId="{66164E3A-A00B-49DE-9445-569FD4878ECF}" type="presParOf" srcId="{93A70DA7-6A44-4A65-ABC5-D15D6E08566D}" destId="{C7D4970B-1564-4679-958F-93B2B99AECE4}" srcOrd="1" destOrd="0" presId="urn:microsoft.com/office/officeart/2008/layout/LinedList"/>
    <dgm:cxn modelId="{2BEFA900-6DA5-48F5-BC3D-A60F13099EA4}" type="presParOf" srcId="{2B2ABBAE-603B-4A1E-A23C-064CB9DF530C}" destId="{F46A36A7-7900-470F-A170-6DDA22061097}" srcOrd="2" destOrd="0" presId="urn:microsoft.com/office/officeart/2008/layout/LinedList"/>
    <dgm:cxn modelId="{55719F47-5FB5-4D25-9A5C-FAC5439AB9DB}" type="presParOf" srcId="{2B2ABBAE-603B-4A1E-A23C-064CB9DF530C}" destId="{214B13CA-4C37-4A21-BB43-4031DE0AD64A}" srcOrd="3" destOrd="0" presId="urn:microsoft.com/office/officeart/2008/layout/LinedList"/>
    <dgm:cxn modelId="{344A0EF3-6FF9-45CE-82DD-910FA69C8DAC}" type="presParOf" srcId="{214B13CA-4C37-4A21-BB43-4031DE0AD64A}" destId="{A31BD9D6-A466-40C4-933C-DDE18B65AC7D}" srcOrd="0" destOrd="0" presId="urn:microsoft.com/office/officeart/2008/layout/LinedList"/>
    <dgm:cxn modelId="{28C15C2C-438E-4752-AA82-1330DC4C3737}" type="presParOf" srcId="{214B13CA-4C37-4A21-BB43-4031DE0AD64A}" destId="{E1D10DAD-28B8-4D5A-958E-88C13B76F229}" srcOrd="1" destOrd="0" presId="urn:microsoft.com/office/officeart/2008/layout/LinedList"/>
    <dgm:cxn modelId="{F5DE58B8-2B49-4709-8E7C-6E6AFA165E0B}" type="presParOf" srcId="{2B2ABBAE-603B-4A1E-A23C-064CB9DF530C}" destId="{F0BFFBDA-F4D9-418E-97A3-56476F294597}" srcOrd="4" destOrd="0" presId="urn:microsoft.com/office/officeart/2008/layout/LinedList"/>
    <dgm:cxn modelId="{466FD7A0-D0D6-401D-8021-5A5522EB90AA}" type="presParOf" srcId="{2B2ABBAE-603B-4A1E-A23C-064CB9DF530C}" destId="{1FA679CC-BCCE-4F85-92F6-6BD628EE7EE2}" srcOrd="5" destOrd="0" presId="urn:microsoft.com/office/officeart/2008/layout/LinedList"/>
    <dgm:cxn modelId="{236F055C-1E10-48B9-853B-4D896AC7125C}" type="presParOf" srcId="{1FA679CC-BCCE-4F85-92F6-6BD628EE7EE2}" destId="{BFD4EB0F-CD67-499A-842E-24B632F5B3D7}" srcOrd="0" destOrd="0" presId="urn:microsoft.com/office/officeart/2008/layout/LinedList"/>
    <dgm:cxn modelId="{31729868-E1AB-4994-8308-C33C473283C6}" type="presParOf" srcId="{1FA679CC-BCCE-4F85-92F6-6BD628EE7EE2}" destId="{98A5C3C3-5F8C-422A-B091-11091947C794}" srcOrd="1" destOrd="0" presId="urn:microsoft.com/office/officeart/2008/layout/LinedList"/>
    <dgm:cxn modelId="{5987A345-E7C5-446C-84DF-F91B888F88CB}" type="presParOf" srcId="{2B2ABBAE-603B-4A1E-A23C-064CB9DF530C}" destId="{959BDD96-91F5-42BA-BD43-5DB5D633F1B2}" srcOrd="6" destOrd="0" presId="urn:microsoft.com/office/officeart/2008/layout/LinedList"/>
    <dgm:cxn modelId="{3868F580-E45B-4958-B781-410E0006E683}" type="presParOf" srcId="{2B2ABBAE-603B-4A1E-A23C-064CB9DF530C}" destId="{6E27D5EF-DD8D-4543-88BA-7E68C39DA788}" srcOrd="7" destOrd="0" presId="urn:microsoft.com/office/officeart/2008/layout/LinedList"/>
    <dgm:cxn modelId="{6956ECB1-8512-4538-AB15-0F363C4387E3}" type="presParOf" srcId="{6E27D5EF-DD8D-4543-88BA-7E68C39DA788}" destId="{DE109A4D-BE11-4A7D-BC90-85046B42FED1}" srcOrd="0" destOrd="0" presId="urn:microsoft.com/office/officeart/2008/layout/LinedList"/>
    <dgm:cxn modelId="{A67CFB10-0A8B-4452-AE4F-AAB0CB71928D}" type="presParOf" srcId="{6E27D5EF-DD8D-4543-88BA-7E68C39DA788}" destId="{78FFB251-9528-49CF-821D-27BD37124CFD}" srcOrd="1" destOrd="0" presId="urn:microsoft.com/office/officeart/2008/layout/LinedList"/>
    <dgm:cxn modelId="{3A5CFAD5-3033-4321-989C-F01A5AA1A895}" type="presParOf" srcId="{2B2ABBAE-603B-4A1E-A23C-064CB9DF530C}" destId="{8F6399A9-E962-48EB-8B2F-2D8A73E6495C}" srcOrd="8" destOrd="0" presId="urn:microsoft.com/office/officeart/2008/layout/LinedList"/>
    <dgm:cxn modelId="{A40E6898-AC7E-4AE6-983C-E8C1ABE24172}" type="presParOf" srcId="{2B2ABBAE-603B-4A1E-A23C-064CB9DF530C}" destId="{585B125E-DA44-49B1-9265-7D4DD254057F}" srcOrd="9" destOrd="0" presId="urn:microsoft.com/office/officeart/2008/layout/LinedList"/>
    <dgm:cxn modelId="{7FC45FEB-9653-42B4-B225-22CA939EBB61}" type="presParOf" srcId="{585B125E-DA44-49B1-9265-7D4DD254057F}" destId="{E31F69E5-2E7B-4362-833C-6AEC5D45ADD3}" srcOrd="0" destOrd="0" presId="urn:microsoft.com/office/officeart/2008/layout/LinedList"/>
    <dgm:cxn modelId="{F84ECF9E-B32A-4CB9-B869-17A89CD23EAF}" type="presParOf" srcId="{585B125E-DA44-49B1-9265-7D4DD254057F}" destId="{2BA18C8F-C2A5-417F-B595-08C168B59E50}" srcOrd="1" destOrd="0" presId="urn:microsoft.com/office/officeart/2008/layout/LinedList"/>
    <dgm:cxn modelId="{1D78372B-90B3-4B1E-84E0-53DF071161EB}" type="presParOf" srcId="{2B2ABBAE-603B-4A1E-A23C-064CB9DF530C}" destId="{7DC5AD69-5115-4A51-8060-046631B2324B}" srcOrd="10" destOrd="0" presId="urn:microsoft.com/office/officeart/2008/layout/LinedList"/>
    <dgm:cxn modelId="{0A7D7DC8-6B41-4685-A9C7-4B48EDB8B337}" type="presParOf" srcId="{2B2ABBAE-603B-4A1E-A23C-064CB9DF530C}" destId="{40A54FA9-F5EE-46C1-B63A-5F12608E4333}" srcOrd="11" destOrd="0" presId="urn:microsoft.com/office/officeart/2008/layout/LinedList"/>
    <dgm:cxn modelId="{29238B44-482B-46DD-B186-C656C56FEF72}" type="presParOf" srcId="{40A54FA9-F5EE-46C1-B63A-5F12608E4333}" destId="{A95E8D4C-75C6-438B-9E8B-43150784A4EA}" srcOrd="0" destOrd="0" presId="urn:microsoft.com/office/officeart/2008/layout/LinedList"/>
    <dgm:cxn modelId="{4C1C1656-C5A6-4559-88DE-40C17B3ABAA4}" type="presParOf" srcId="{40A54FA9-F5EE-46C1-B63A-5F12608E4333}" destId="{60813259-ADFC-48B9-BC94-53A22F6D29F8}" srcOrd="1" destOrd="0" presId="urn:microsoft.com/office/officeart/2008/layout/LinedList"/>
    <dgm:cxn modelId="{96D71DC0-AB31-42D2-AFC8-E67049C6C91D}" type="presParOf" srcId="{2B2ABBAE-603B-4A1E-A23C-064CB9DF530C}" destId="{E66BCC7D-B814-49D6-ACCF-A60A17273A45}" srcOrd="12" destOrd="0" presId="urn:microsoft.com/office/officeart/2008/layout/LinedList"/>
    <dgm:cxn modelId="{DB52EA8B-BC57-4DED-8E58-9773E51883CE}" type="presParOf" srcId="{2B2ABBAE-603B-4A1E-A23C-064CB9DF530C}" destId="{24857C6B-9D80-40AF-844C-0B695AA225AC}" srcOrd="13" destOrd="0" presId="urn:microsoft.com/office/officeart/2008/layout/LinedList"/>
    <dgm:cxn modelId="{7791B794-CBD8-4794-8A68-ED096708FF39}" type="presParOf" srcId="{24857C6B-9D80-40AF-844C-0B695AA225AC}" destId="{7B22DB82-00E1-48A1-8150-4AFEB718509B}" srcOrd="0" destOrd="0" presId="urn:microsoft.com/office/officeart/2008/layout/LinedList"/>
    <dgm:cxn modelId="{D3A51053-F040-4204-9BE8-44350514A575}" type="presParOf" srcId="{24857C6B-9D80-40AF-844C-0B695AA225AC}" destId="{F316160B-779F-49D2-A94E-DD5C140925F3}" srcOrd="1" destOrd="0" presId="urn:microsoft.com/office/officeart/2008/layout/LinedList"/>
    <dgm:cxn modelId="{74EEF3C1-A4BD-4E2C-8700-B0ED35E6F998}" type="presParOf" srcId="{2B2ABBAE-603B-4A1E-A23C-064CB9DF530C}" destId="{7C26FC42-64E7-450A-BD6E-3773CEA9013A}" srcOrd="14" destOrd="0" presId="urn:microsoft.com/office/officeart/2008/layout/LinedList"/>
    <dgm:cxn modelId="{5D11B8B5-D812-4B5C-81B3-44F63C55CB81}" type="presParOf" srcId="{2B2ABBAE-603B-4A1E-A23C-064CB9DF530C}" destId="{20570F42-18A5-43D5-B8EC-F13F8EB117E3}" srcOrd="15" destOrd="0" presId="urn:microsoft.com/office/officeart/2008/layout/LinedList"/>
    <dgm:cxn modelId="{8518549B-7AE0-4B65-9F58-AEBB7EA495A2}" type="presParOf" srcId="{20570F42-18A5-43D5-B8EC-F13F8EB117E3}" destId="{9551221C-F57E-4082-B7EF-C4462103052C}" srcOrd="0" destOrd="0" presId="urn:microsoft.com/office/officeart/2008/layout/LinedList"/>
    <dgm:cxn modelId="{D78632FE-E923-43B9-842E-12C43B613F65}" type="presParOf" srcId="{20570F42-18A5-43D5-B8EC-F13F8EB117E3}" destId="{73C99249-3313-4D11-B41F-7319A59CFF13}" srcOrd="1" destOrd="0" presId="urn:microsoft.com/office/officeart/2008/layout/LinedList"/>
    <dgm:cxn modelId="{237824D9-B1B7-40D5-AD43-9BF685C1DE53}" type="presParOf" srcId="{2B2ABBAE-603B-4A1E-A23C-064CB9DF530C}" destId="{F2ED339F-B262-475C-8060-784242145158}" srcOrd="16" destOrd="0" presId="urn:microsoft.com/office/officeart/2008/layout/LinedList"/>
    <dgm:cxn modelId="{CCFD3D83-57B0-4F6B-909B-84D462508C81}" type="presParOf" srcId="{2B2ABBAE-603B-4A1E-A23C-064CB9DF530C}" destId="{CDE0467B-1A11-4F9E-8878-35A2BFB45749}" srcOrd="17" destOrd="0" presId="urn:microsoft.com/office/officeart/2008/layout/LinedList"/>
    <dgm:cxn modelId="{29C60D3E-8F04-4AC5-B19F-C345335F3412}" type="presParOf" srcId="{CDE0467B-1A11-4F9E-8878-35A2BFB45749}" destId="{B580ECE2-FD13-428A-AC92-195C878EA5F1}" srcOrd="0" destOrd="0" presId="urn:microsoft.com/office/officeart/2008/layout/LinedList"/>
    <dgm:cxn modelId="{D62B95E2-C551-43E5-98A3-654A4EAAA275}" type="presParOf" srcId="{CDE0467B-1A11-4F9E-8878-35A2BFB45749}" destId="{C101C6C1-ABB0-4B29-9EDE-B248259006BB}" srcOrd="1" destOrd="0" presId="urn:microsoft.com/office/officeart/2008/layout/LinedList"/>
    <dgm:cxn modelId="{C958EFD2-BED4-4012-9B23-784FF7D4D7E2}" type="presParOf" srcId="{2B2ABBAE-603B-4A1E-A23C-064CB9DF530C}" destId="{0ADFDA70-E50E-4F1E-9BB7-6CFE156690AC}" srcOrd="18" destOrd="0" presId="urn:microsoft.com/office/officeart/2008/layout/LinedList"/>
    <dgm:cxn modelId="{F485E8E3-0F36-470A-9C65-EB00D6585B18}" type="presParOf" srcId="{2B2ABBAE-603B-4A1E-A23C-064CB9DF530C}" destId="{C822D616-CEDD-4594-B8D8-A194C265C6C4}" srcOrd="19" destOrd="0" presId="urn:microsoft.com/office/officeart/2008/layout/LinedList"/>
    <dgm:cxn modelId="{3E4DCA68-DD73-460A-9F75-06DEFACEFEB2}" type="presParOf" srcId="{C822D616-CEDD-4594-B8D8-A194C265C6C4}" destId="{C4929482-F45E-4C0E-830C-D0F6967D9524}" srcOrd="0" destOrd="0" presId="urn:microsoft.com/office/officeart/2008/layout/LinedList"/>
    <dgm:cxn modelId="{92C2C6D1-C827-4642-8BCA-72FE6B131F64}" type="presParOf" srcId="{C822D616-CEDD-4594-B8D8-A194C265C6C4}" destId="{FC1F038A-3757-44A1-B97B-90126F2EFE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7918E-F13E-4A5B-B31C-43EBE14F58E2}">
      <dsp:nvSpPr>
        <dsp:cNvPr id="0" name=""/>
        <dsp:cNvSpPr/>
      </dsp:nvSpPr>
      <dsp:spPr>
        <a:xfrm>
          <a:off x="0" y="519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B2EC8A-2448-484D-A519-8AFF47D8156D}">
      <dsp:nvSpPr>
        <dsp:cNvPr id="0" name=""/>
        <dsp:cNvSpPr/>
      </dsp:nvSpPr>
      <dsp:spPr>
        <a:xfrm>
          <a:off x="0" y="519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Why do we want Garbage Collectors (GCs)?</a:t>
          </a:r>
        </a:p>
      </dsp:txBody>
      <dsp:txXfrm>
        <a:off x="0" y="519"/>
        <a:ext cx="6692748" cy="425398"/>
      </dsp:txXfrm>
    </dsp:sp>
    <dsp:sp modelId="{F46A36A7-7900-470F-A170-6DDA22061097}">
      <dsp:nvSpPr>
        <dsp:cNvPr id="0" name=""/>
        <dsp:cNvSpPr/>
      </dsp:nvSpPr>
      <dsp:spPr>
        <a:xfrm>
          <a:off x="0" y="42591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1007467"/>
                <a:satOff val="582"/>
                <a:lumOff val="-1067"/>
                <a:alphaOff val="0"/>
                <a:tint val="74000"/>
              </a:schemeClr>
            </a:gs>
            <a:gs pos="49000">
              <a:schemeClr val="accent2">
                <a:hueOff val="-1007467"/>
                <a:satOff val="582"/>
                <a:lumOff val="-1067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1007467"/>
                <a:satOff val="582"/>
                <a:lumOff val="-1067"/>
                <a:alphaOff val="0"/>
                <a:shade val="55000"/>
                <a:satMod val="150000"/>
              </a:schemeClr>
            </a:gs>
            <a:gs pos="92000">
              <a:schemeClr val="accent2">
                <a:hueOff val="-1007467"/>
                <a:satOff val="582"/>
                <a:lumOff val="-106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1007467"/>
                <a:satOff val="582"/>
                <a:lumOff val="-106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1007467"/>
              <a:satOff val="582"/>
              <a:lumOff val="-1067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1007467"/>
              <a:satOff val="582"/>
              <a:lumOff val="-1067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1BD9D6-A466-40C4-933C-DDE18B65AC7D}">
      <dsp:nvSpPr>
        <dsp:cNvPr id="0" name=""/>
        <dsp:cNvSpPr/>
      </dsp:nvSpPr>
      <dsp:spPr>
        <a:xfrm>
          <a:off x="0" y="425917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a Garbage Collector (GC)?</a:t>
          </a:r>
        </a:p>
      </dsp:txBody>
      <dsp:txXfrm>
        <a:off x="0" y="425917"/>
        <a:ext cx="6692748" cy="425398"/>
      </dsp:txXfrm>
    </dsp:sp>
    <dsp:sp modelId="{F0BFFBDA-F4D9-418E-97A3-56476F294597}">
      <dsp:nvSpPr>
        <dsp:cNvPr id="0" name=""/>
        <dsp:cNvSpPr/>
      </dsp:nvSpPr>
      <dsp:spPr>
        <a:xfrm>
          <a:off x="0" y="851316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2014934"/>
                <a:satOff val="1164"/>
                <a:lumOff val="-2135"/>
                <a:alphaOff val="0"/>
                <a:tint val="74000"/>
              </a:schemeClr>
            </a:gs>
            <a:gs pos="49000">
              <a:schemeClr val="accent2">
                <a:hueOff val="-2014934"/>
                <a:satOff val="1164"/>
                <a:lumOff val="-2135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2014934"/>
                <a:satOff val="1164"/>
                <a:lumOff val="-2135"/>
                <a:alphaOff val="0"/>
                <a:shade val="55000"/>
                <a:satMod val="150000"/>
              </a:schemeClr>
            </a:gs>
            <a:gs pos="92000">
              <a:schemeClr val="accent2">
                <a:hueOff val="-2014934"/>
                <a:satOff val="1164"/>
                <a:lumOff val="-213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2014934"/>
                <a:satOff val="1164"/>
                <a:lumOff val="-213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2014934"/>
              <a:satOff val="1164"/>
              <a:lumOff val="-2135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2014934"/>
              <a:satOff val="1164"/>
              <a:lumOff val="-2135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4EB0F-CD67-499A-842E-24B632F5B3D7}">
      <dsp:nvSpPr>
        <dsp:cNvPr id="0" name=""/>
        <dsp:cNvSpPr/>
      </dsp:nvSpPr>
      <dsp:spPr>
        <a:xfrm>
          <a:off x="0" y="851316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are our Basic Collector Models?</a:t>
          </a:r>
        </a:p>
      </dsp:txBody>
      <dsp:txXfrm>
        <a:off x="0" y="851316"/>
        <a:ext cx="6692748" cy="425398"/>
      </dsp:txXfrm>
    </dsp:sp>
    <dsp:sp modelId="{959BDD96-91F5-42BA-BD43-5DB5D633F1B2}">
      <dsp:nvSpPr>
        <dsp:cNvPr id="0" name=""/>
        <dsp:cNvSpPr/>
      </dsp:nvSpPr>
      <dsp:spPr>
        <a:xfrm>
          <a:off x="0" y="1276714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tint val="74000"/>
              </a:schemeClr>
            </a:gs>
            <a:gs pos="49000">
              <a:schemeClr val="accent2">
                <a:hueOff val="-3022401"/>
                <a:satOff val="1745"/>
                <a:lumOff val="-3202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3022401"/>
                <a:satOff val="1745"/>
                <a:lumOff val="-3202"/>
                <a:alphaOff val="0"/>
                <a:shade val="55000"/>
                <a:satMod val="150000"/>
              </a:schemeClr>
            </a:gs>
            <a:gs pos="92000">
              <a:schemeClr val="accent2">
                <a:hueOff val="-3022401"/>
                <a:satOff val="1745"/>
                <a:lumOff val="-320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3022401"/>
              <a:satOff val="1745"/>
              <a:lumOff val="-3202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3022401"/>
              <a:satOff val="1745"/>
              <a:lumOff val="-3202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09A4D-BE11-4A7D-BC90-85046B42FED1}">
      <dsp:nvSpPr>
        <dsp:cNvPr id="0" name=""/>
        <dsp:cNvSpPr/>
      </dsp:nvSpPr>
      <dsp:spPr>
        <a:xfrm>
          <a:off x="0" y="1276714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Our Unique and Modern Problem</a:t>
          </a:r>
        </a:p>
      </dsp:txBody>
      <dsp:txXfrm>
        <a:off x="0" y="1276714"/>
        <a:ext cx="6692748" cy="425398"/>
      </dsp:txXfrm>
    </dsp:sp>
    <dsp:sp modelId="{8F6399A9-E962-48EB-8B2F-2D8A73E6495C}">
      <dsp:nvSpPr>
        <dsp:cNvPr id="0" name=""/>
        <dsp:cNvSpPr/>
      </dsp:nvSpPr>
      <dsp:spPr>
        <a:xfrm>
          <a:off x="0" y="1702113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4029868"/>
                <a:satOff val="2327"/>
                <a:lumOff val="-4270"/>
                <a:alphaOff val="0"/>
                <a:tint val="74000"/>
              </a:schemeClr>
            </a:gs>
            <a:gs pos="49000">
              <a:schemeClr val="accent2">
                <a:hueOff val="-4029868"/>
                <a:satOff val="2327"/>
                <a:lumOff val="-427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4029868"/>
                <a:satOff val="2327"/>
                <a:lumOff val="-4270"/>
                <a:alphaOff val="0"/>
                <a:shade val="55000"/>
                <a:satMod val="150000"/>
              </a:schemeClr>
            </a:gs>
            <a:gs pos="92000">
              <a:schemeClr val="accent2">
                <a:hueOff val="-4029868"/>
                <a:satOff val="2327"/>
                <a:lumOff val="-427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4029868"/>
                <a:satOff val="2327"/>
                <a:lumOff val="-427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4029868"/>
              <a:satOff val="2327"/>
              <a:lumOff val="-427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4029868"/>
              <a:satOff val="2327"/>
              <a:lumOff val="-427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1F69E5-2E7B-4362-833C-6AEC5D45ADD3}">
      <dsp:nvSpPr>
        <dsp:cNvPr id="0" name=""/>
        <dsp:cNvSpPr/>
      </dsp:nvSpPr>
      <dsp:spPr>
        <a:xfrm>
          <a:off x="0" y="1702113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Solution: Continuously Compacting Real-Time GCs</a:t>
          </a:r>
        </a:p>
      </dsp:txBody>
      <dsp:txXfrm>
        <a:off x="0" y="1702113"/>
        <a:ext cx="6692748" cy="425398"/>
      </dsp:txXfrm>
    </dsp:sp>
    <dsp:sp modelId="{7DC5AD69-5115-4A51-8060-046631B2324B}">
      <dsp:nvSpPr>
        <dsp:cNvPr id="0" name=""/>
        <dsp:cNvSpPr/>
      </dsp:nvSpPr>
      <dsp:spPr>
        <a:xfrm>
          <a:off x="0" y="2127511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5037335"/>
                <a:satOff val="2909"/>
                <a:lumOff val="-5337"/>
                <a:alphaOff val="0"/>
                <a:tint val="74000"/>
              </a:schemeClr>
            </a:gs>
            <a:gs pos="49000">
              <a:schemeClr val="accent2">
                <a:hueOff val="-5037335"/>
                <a:satOff val="2909"/>
                <a:lumOff val="-5337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5037335"/>
                <a:satOff val="2909"/>
                <a:lumOff val="-5337"/>
                <a:alphaOff val="0"/>
                <a:shade val="55000"/>
                <a:satMod val="150000"/>
              </a:schemeClr>
            </a:gs>
            <a:gs pos="92000">
              <a:schemeClr val="accent2">
                <a:hueOff val="-5037335"/>
                <a:satOff val="2909"/>
                <a:lumOff val="-533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5037335"/>
                <a:satOff val="2909"/>
                <a:lumOff val="-533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5037335"/>
              <a:satOff val="2909"/>
              <a:lumOff val="-5337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5037335"/>
              <a:satOff val="2909"/>
              <a:lumOff val="-5337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5E8D4C-75C6-438B-9E8B-43150784A4EA}">
      <dsp:nvSpPr>
        <dsp:cNvPr id="0" name=""/>
        <dsp:cNvSpPr/>
      </dsp:nvSpPr>
      <dsp:spPr>
        <a:xfrm>
          <a:off x="0" y="2127512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means to be Stopless?</a:t>
          </a:r>
        </a:p>
      </dsp:txBody>
      <dsp:txXfrm>
        <a:off x="0" y="2127512"/>
        <a:ext cx="6692748" cy="425398"/>
      </dsp:txXfrm>
    </dsp:sp>
    <dsp:sp modelId="{E66BCC7D-B814-49D6-ACCF-A60A17273A45}">
      <dsp:nvSpPr>
        <dsp:cNvPr id="0" name=""/>
        <dsp:cNvSpPr/>
      </dsp:nvSpPr>
      <dsp:spPr>
        <a:xfrm>
          <a:off x="0" y="2552910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tint val="74000"/>
              </a:schemeClr>
            </a:gs>
            <a:gs pos="49000">
              <a:schemeClr val="accent2">
                <a:hueOff val="-6044802"/>
                <a:satOff val="3491"/>
                <a:lumOff val="-6405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6044802"/>
                <a:satOff val="3491"/>
                <a:lumOff val="-6405"/>
                <a:alphaOff val="0"/>
                <a:shade val="55000"/>
                <a:satMod val="150000"/>
              </a:schemeClr>
            </a:gs>
            <a:gs pos="92000">
              <a:schemeClr val="accent2">
                <a:hueOff val="-6044802"/>
                <a:satOff val="3491"/>
                <a:lumOff val="-6405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6044802"/>
              <a:satOff val="3491"/>
              <a:lumOff val="-6405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6044802"/>
              <a:satOff val="3491"/>
              <a:lumOff val="-6405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22DB82-00E1-48A1-8150-4AFEB718509B}">
      <dsp:nvSpPr>
        <dsp:cNvPr id="0" name=""/>
        <dsp:cNvSpPr/>
      </dsp:nvSpPr>
      <dsp:spPr>
        <a:xfrm>
          <a:off x="0" y="2552910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Bring me my CoCo</a:t>
          </a:r>
        </a:p>
      </dsp:txBody>
      <dsp:txXfrm>
        <a:off x="0" y="2552910"/>
        <a:ext cx="6692748" cy="425398"/>
      </dsp:txXfrm>
    </dsp:sp>
    <dsp:sp modelId="{7C26FC42-64E7-450A-BD6E-3773CEA9013A}">
      <dsp:nvSpPr>
        <dsp:cNvPr id="0" name=""/>
        <dsp:cNvSpPr/>
      </dsp:nvSpPr>
      <dsp:spPr>
        <a:xfrm>
          <a:off x="0" y="2978309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7052270"/>
                <a:satOff val="4072"/>
                <a:lumOff val="-7472"/>
                <a:alphaOff val="0"/>
                <a:tint val="74000"/>
              </a:schemeClr>
            </a:gs>
            <a:gs pos="49000">
              <a:schemeClr val="accent2">
                <a:hueOff val="-7052270"/>
                <a:satOff val="4072"/>
                <a:lumOff val="-7472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7052270"/>
                <a:satOff val="4072"/>
                <a:lumOff val="-7472"/>
                <a:alphaOff val="0"/>
                <a:shade val="55000"/>
                <a:satMod val="150000"/>
              </a:schemeClr>
            </a:gs>
            <a:gs pos="92000">
              <a:schemeClr val="accent2">
                <a:hueOff val="-7052270"/>
                <a:satOff val="4072"/>
                <a:lumOff val="-7472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7052270"/>
                <a:satOff val="4072"/>
                <a:lumOff val="-7472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7052270"/>
              <a:satOff val="4072"/>
              <a:lumOff val="-7472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7052270"/>
              <a:satOff val="4072"/>
              <a:lumOff val="-7472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221C-F57E-4082-B7EF-C4462103052C}">
      <dsp:nvSpPr>
        <dsp:cNvPr id="0" name=""/>
        <dsp:cNvSpPr/>
      </dsp:nvSpPr>
      <dsp:spPr>
        <a:xfrm>
          <a:off x="0" y="2978309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Playing Chicken</a:t>
          </a:r>
        </a:p>
      </dsp:txBody>
      <dsp:txXfrm>
        <a:off x="0" y="2978309"/>
        <a:ext cx="6692748" cy="425398"/>
      </dsp:txXfrm>
    </dsp:sp>
    <dsp:sp modelId="{F2ED339F-B262-475C-8060-784242145158}">
      <dsp:nvSpPr>
        <dsp:cNvPr id="0" name=""/>
        <dsp:cNvSpPr/>
      </dsp:nvSpPr>
      <dsp:spPr>
        <a:xfrm>
          <a:off x="0" y="3403707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8059736"/>
                <a:satOff val="4654"/>
                <a:lumOff val="-8540"/>
                <a:alphaOff val="0"/>
                <a:tint val="74000"/>
              </a:schemeClr>
            </a:gs>
            <a:gs pos="49000">
              <a:schemeClr val="accent2">
                <a:hueOff val="-8059736"/>
                <a:satOff val="4654"/>
                <a:lumOff val="-854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8059736"/>
                <a:satOff val="4654"/>
                <a:lumOff val="-8540"/>
                <a:alphaOff val="0"/>
                <a:shade val="55000"/>
                <a:satMod val="150000"/>
              </a:schemeClr>
            </a:gs>
            <a:gs pos="92000">
              <a:schemeClr val="accent2">
                <a:hueOff val="-8059736"/>
                <a:satOff val="4654"/>
                <a:lumOff val="-854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8059736"/>
                <a:satOff val="4654"/>
                <a:lumOff val="-854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8059736"/>
              <a:satOff val="4654"/>
              <a:lumOff val="-854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8059736"/>
              <a:satOff val="4654"/>
              <a:lumOff val="-8540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80ECE2-FD13-428A-AC92-195C878EA5F1}">
      <dsp:nvSpPr>
        <dsp:cNvPr id="0" name=""/>
        <dsp:cNvSpPr/>
      </dsp:nvSpPr>
      <dsp:spPr>
        <a:xfrm>
          <a:off x="0" y="3403707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Picking Clovers</a:t>
          </a:r>
        </a:p>
      </dsp:txBody>
      <dsp:txXfrm>
        <a:off x="0" y="3403707"/>
        <a:ext cx="6692748" cy="425398"/>
      </dsp:txXfrm>
    </dsp:sp>
    <dsp:sp modelId="{0ADFDA70-E50E-4F1E-9BB7-6CFE156690AC}">
      <dsp:nvSpPr>
        <dsp:cNvPr id="0" name=""/>
        <dsp:cNvSpPr/>
      </dsp:nvSpPr>
      <dsp:spPr>
        <a:xfrm>
          <a:off x="0" y="3829106"/>
          <a:ext cx="6692748" cy="0"/>
        </a:xfrm>
        <a:prstGeom prst="line">
          <a:avLst/>
        </a:prstGeom>
        <a:gradFill rotWithShape="0">
          <a:gsLst>
            <a:gs pos="0">
              <a:schemeClr val="accent2">
                <a:hueOff val="-9067203"/>
                <a:satOff val="5236"/>
                <a:lumOff val="-9607"/>
                <a:alphaOff val="0"/>
                <a:tint val="74000"/>
              </a:schemeClr>
            </a:gs>
            <a:gs pos="49000">
              <a:schemeClr val="accent2">
                <a:hueOff val="-9067203"/>
                <a:satOff val="5236"/>
                <a:lumOff val="-9607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-9067203"/>
                <a:satOff val="5236"/>
                <a:lumOff val="-9607"/>
                <a:alphaOff val="0"/>
                <a:shade val="55000"/>
                <a:satMod val="150000"/>
              </a:schemeClr>
            </a:gs>
            <a:gs pos="92000">
              <a:schemeClr val="accent2">
                <a:hueOff val="-9067203"/>
                <a:satOff val="5236"/>
                <a:lumOff val="-9607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-9067203"/>
                <a:satOff val="5236"/>
                <a:lumOff val="-9607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>
              <a:hueOff val="-9067203"/>
              <a:satOff val="5236"/>
              <a:lumOff val="-9607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accent2">
              <a:hueOff val="-9067203"/>
              <a:satOff val="5236"/>
              <a:lumOff val="-9607"/>
              <a:alphaOff val="0"/>
              <a:shade val="33000"/>
              <a:alpha val="83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929482-F45E-4C0E-830C-D0F6967D9524}">
      <dsp:nvSpPr>
        <dsp:cNvPr id="0" name=""/>
        <dsp:cNvSpPr/>
      </dsp:nvSpPr>
      <dsp:spPr>
        <a:xfrm>
          <a:off x="0" y="3829106"/>
          <a:ext cx="6692748" cy="425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Endgame of Modern GCs</a:t>
          </a:r>
        </a:p>
      </dsp:txBody>
      <dsp:txXfrm>
        <a:off x="0" y="3829106"/>
        <a:ext cx="6692748" cy="425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0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24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389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1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68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8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9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9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0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3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7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1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4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1B49-A8B8-486C-A0CF-513E10EF39A4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680DA-84C9-49DC-9948-9FA301017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0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8000"/>
                <a:hueMod val="94000"/>
                <a:satMod val="148000"/>
                <a:lumMod val="150000"/>
              </a:schemeClr>
            </a:gs>
            <a:gs pos="100000">
              <a:schemeClr val="bg1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BE10567-6165-46A7-867D-4690A16B4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0F4DB1F4-429C-4C85-85D7-C4D81996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159C0DA6-71D9-4C96-A774-7FADF5E0A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id="{4B24F6DB-F114-44A7-BB56-D401884E4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2333" y="2235200"/>
            <a:ext cx="7027334" cy="2396067"/>
          </a:xfrm>
          <a:prstGeom prst="round2DiagRect">
            <a:avLst>
              <a:gd name="adj1" fmla="val 9246"/>
              <a:gd name="adj2" fmla="val 0"/>
            </a:avLst>
          </a:prstGeom>
          <a:solidFill>
            <a:srgbClr val="000000">
              <a:alpha val="80000"/>
            </a:srgbClr>
          </a:solidFill>
          <a:ln w="19050" cap="sq">
            <a:solidFill>
              <a:schemeClr val="tx2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B50ECD-225E-4F81-AF7B-706DD05F3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900097"/>
            <a:ext cx="10982062" cy="1211524"/>
            <a:chOff x="605895" y="2900097"/>
            <a:chExt cx="10982062" cy="1211524"/>
          </a:xfrm>
          <a:effectLst/>
        </p:grpSpPr>
        <p:sp>
          <p:nvSpPr>
            <p:cNvPr id="15" name="Freeform 32">
              <a:extLst>
                <a:ext uri="{FF2B5EF4-FFF2-40B4-BE49-F238E27FC236}">
                  <a16:creationId xmlns:a16="http://schemas.microsoft.com/office/drawing/2014/main" id="{CBC3B006-1357-4969-BC3D-CDD91E49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9653587" y="33797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6" name="Freeform 33">
              <a:extLst>
                <a:ext uri="{FF2B5EF4-FFF2-40B4-BE49-F238E27FC236}">
                  <a16:creationId xmlns:a16="http://schemas.microsoft.com/office/drawing/2014/main" id="{0D6E4F1D-B331-41B5-90EF-2236C1EE1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078244" y="33107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7" name="Freeform 34">
              <a:extLst>
                <a:ext uri="{FF2B5EF4-FFF2-40B4-BE49-F238E27FC236}">
                  <a16:creationId xmlns:a16="http://schemas.microsoft.com/office/drawing/2014/main" id="{54A60014-21DF-44E5-9137-433571885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1146631" y="35742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40B768C0-B003-45F4-9A06-EA3509A9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 flipV="1">
              <a:off x="10230644" y="30345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5E479182-2054-4AD9-823D-81CFAD7F2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4587" y="25627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A7D912CF-756A-41F1-8BF1-5BA7D1BD0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47375" y="32326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734B6F35-2160-44B1-AB00-F628C84B14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044" y="30953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2" name="Freeform 39">
              <a:extLst>
                <a:ext uri="{FF2B5EF4-FFF2-40B4-BE49-F238E27FC236}">
                  <a16:creationId xmlns:a16="http://schemas.microsoft.com/office/drawing/2014/main" id="{D8657E76-4F63-44FE-86C5-54CA174F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3675" y="21531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3" name="Freeform 40">
              <a:extLst>
                <a:ext uri="{FF2B5EF4-FFF2-40B4-BE49-F238E27FC236}">
                  <a16:creationId xmlns:a16="http://schemas.microsoft.com/office/drawing/2014/main" id="{482CEB8C-90E5-4152-8B52-A2881B98A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8850" y="33088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85010FC2-BC4C-4692-876D-7FE363BFC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1056" y="32842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714C1223-2B78-4715-9ACB-079A60D16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2122751" y="3532184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1D9109D3-C92A-410B-9B43-5F02B2D84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958445" y="3463128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EF5B327A-A1AE-42F3-815E-84F4AA294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858308" y="3726653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77738BDE-751F-4D4C-B4C4-C9DF3EA29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 flipV="1">
              <a:off x="1658407" y="3186902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9C8C4AD6-72BF-490C-963C-97C7FD7E7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860814" y="271515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94990E31-5AA8-4502-A963-CE1B539DA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289314" y="3385079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9E703E9D-ED76-449C-A8C0-7A1E24B8B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605895" y="3247760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2" name="Freeform 39">
              <a:extLst>
                <a:ext uri="{FF2B5EF4-FFF2-40B4-BE49-F238E27FC236}">
                  <a16:creationId xmlns:a16="http://schemas.microsoft.com/office/drawing/2014/main" id="{C70A75E8-C815-4CCF-ABEE-83F19BFE0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1532202" y="2305578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3" name="Freeform 40">
              <a:extLst>
                <a:ext uri="{FF2B5EF4-FFF2-40B4-BE49-F238E27FC236}">
                  <a16:creationId xmlns:a16="http://schemas.microsoft.com/office/drawing/2014/main" id="{E15638E1-6A92-4D31-A034-853A65A75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154501" y="346127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  <p:sp>
          <p:nvSpPr>
            <p:cNvPr id="34" name="Rectangle 41">
              <a:extLst>
                <a:ext uri="{FF2B5EF4-FFF2-40B4-BE49-F238E27FC236}">
                  <a16:creationId xmlns:a16="http://schemas.microsoft.com/office/drawing/2014/main" id="{EA3E8D58-D52B-4300-8A50-5696430D1A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 flipH="1">
              <a:off x="2448983" y="3436672"/>
              <a:ext cx="23813" cy="252413"/>
            </a:xfrm>
            <a:prstGeom prst="rect">
              <a:avLst/>
            </a:prstGeom>
            <a:solidFill>
              <a:schemeClr val="tx2">
                <a:alpha val="60000"/>
              </a:scheme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58000"/>
                </a:srgbClr>
              </a:outerShdw>
            </a:effec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C1F12D-4F4A-4F37-A8AC-644FCE482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  <a:latin typeface="Viner Hand ITC" panose="03070502030502020203" pitchFamily="66" charset="0"/>
                <a:ea typeface="FangSong" panose="020B0503020204020204" pitchFamily="49" charset="-122"/>
              </a:rPr>
              <a:t>Garbage Collectors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D7967-3A82-4472-9D5F-B3826E9DC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100">
                <a:solidFill>
                  <a:schemeClr val="bg2"/>
                </a:solidFill>
                <a:latin typeface="Viner Hand ITC" panose="03070502030502020203" pitchFamily="66" charset="0"/>
              </a:rPr>
              <a:t>Continuously and Compacting</a:t>
            </a:r>
          </a:p>
          <a:p>
            <a:pPr algn="ctr">
              <a:lnSpc>
                <a:spcPct val="110000"/>
              </a:lnSpc>
            </a:pPr>
            <a:endParaRPr lang="en-US" sz="1100">
              <a:solidFill>
                <a:schemeClr val="bg2"/>
              </a:solidFill>
              <a:latin typeface="Viner Hand ITC" panose="03070502030502020203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en-US" sz="1100">
                <a:solidFill>
                  <a:schemeClr val="bg2"/>
                </a:solidFill>
                <a:latin typeface="Viner Hand ITC" panose="03070502030502020203" pitchFamily="66" charset="0"/>
              </a:rPr>
              <a:t>By Lyndon Meadow</a:t>
            </a:r>
          </a:p>
        </p:txBody>
      </p:sp>
    </p:spTree>
    <p:extLst>
      <p:ext uri="{BB962C8B-B14F-4D97-AF65-F5344CB8AC3E}">
        <p14:creationId xmlns:p14="http://schemas.microsoft.com/office/powerpoint/2010/main" val="26432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5EB17-2768-422F-BE58-E57230BE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Continuously Compacting Real-Time GCs – i.e. </a:t>
            </a:r>
            <a:r>
              <a:rPr lang="en-US" dirty="0" err="1"/>
              <a:t>Stopless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A05F-83CD-4FEB-984E-8C6C72BB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On-the-fly lock-free mark sweep collector, which reclaims dead objects concurrently</a:t>
            </a:r>
          </a:p>
          <a:p>
            <a:endParaRPr lang="en-US" dirty="0"/>
          </a:p>
          <a:p>
            <a:r>
              <a:rPr lang="en-US" dirty="0"/>
              <a:t>Concurrent (Partial) Compaction mechanism that supports said parallel and lock-free multithreaded applications</a:t>
            </a:r>
          </a:p>
          <a:p>
            <a:endParaRPr lang="en-US" dirty="0"/>
          </a:p>
          <a:p>
            <a:r>
              <a:rPr lang="en-US" dirty="0"/>
              <a:t>Additionally consider barrier costs in further optimizations as well as those by alternative </a:t>
            </a:r>
            <a:r>
              <a:rPr lang="en-US" dirty="0" err="1"/>
              <a:t>Stopless</a:t>
            </a:r>
            <a:r>
              <a:rPr lang="en-US" dirty="0"/>
              <a:t>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8840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97E3-3C9E-49AA-A341-2D71DBDF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</a:t>
            </a:r>
            <a:r>
              <a:rPr lang="en-US" dirty="0" err="1"/>
              <a:t>Stopless</a:t>
            </a:r>
            <a:r>
              <a:rPr lang="en-US" dirty="0"/>
              <a:t> GCs: “Lock free”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DDD6-CE85-4548-828B-25BE010C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Will some thread complete an operation after the system has run a finite number of steps?</a:t>
            </a:r>
          </a:p>
          <a:p>
            <a:endParaRPr lang="en-US" dirty="0"/>
          </a:p>
          <a:p>
            <a:r>
              <a:rPr lang="en-US" dirty="0"/>
              <a:t>Yes, by extension of typical single-thread requirements.</a:t>
            </a:r>
          </a:p>
          <a:p>
            <a:endParaRPr lang="en-US" dirty="0"/>
          </a:p>
          <a:p>
            <a:r>
              <a:rPr lang="en-US" dirty="0"/>
              <a:t>A thread is required to complete an operation after some constant steps.</a:t>
            </a:r>
          </a:p>
        </p:txBody>
      </p:sp>
    </p:spTree>
    <p:extLst>
      <p:ext uri="{BB962C8B-B14F-4D97-AF65-F5344CB8AC3E}">
        <p14:creationId xmlns:p14="http://schemas.microsoft.com/office/powerpoint/2010/main" val="222757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9614-1BD1-4EB7-A502-C354936E8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</a:t>
            </a:r>
            <a:r>
              <a:rPr lang="en-US" dirty="0" err="1"/>
              <a:t>Stopless</a:t>
            </a:r>
            <a:r>
              <a:rPr lang="en-US" dirty="0"/>
              <a:t> GCs: “Real 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A2569-52CF-40BB-9F1D-0A89B245C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the strictest terms:</a:t>
            </a:r>
          </a:p>
          <a:p>
            <a:pPr lvl="1"/>
            <a:r>
              <a:rPr lang="en-US" dirty="0"/>
              <a:t> Robustness to worst case almost zero probability events such as:</a:t>
            </a:r>
          </a:p>
          <a:p>
            <a:pPr lvl="2"/>
            <a:r>
              <a:rPr lang="en-US" sz="2400" dirty="0"/>
              <a:t>Worst case memory fragmentations</a:t>
            </a:r>
          </a:p>
          <a:p>
            <a:pPr lvl="2"/>
            <a:r>
              <a:rPr lang="en-US" sz="2400" dirty="0"/>
              <a:t>Unassured collector terminations</a:t>
            </a:r>
          </a:p>
          <a:p>
            <a:pPr lvl="2"/>
            <a:r>
              <a:rPr lang="en-US" sz="2400" dirty="0" err="1"/>
              <a:t>Etc</a:t>
            </a:r>
            <a:r>
              <a:rPr lang="en-US" sz="2400" dirty="0"/>
              <a:t>…</a:t>
            </a:r>
          </a:p>
          <a:p>
            <a:endParaRPr lang="en-US" sz="2400" dirty="0"/>
          </a:p>
          <a:p>
            <a:r>
              <a:rPr lang="en-US" sz="2400" dirty="0" err="1"/>
              <a:t>Stopless</a:t>
            </a:r>
            <a:r>
              <a:rPr lang="en-US" sz="2400" dirty="0"/>
              <a:t> is soft real time, in other words we let entropy into our system for hopeful performance gains in most usage cases.</a:t>
            </a:r>
          </a:p>
          <a:p>
            <a:endParaRPr lang="en-US" sz="2400" dirty="0"/>
          </a:p>
          <a:p>
            <a:r>
              <a:rPr lang="en-US" sz="2400" dirty="0"/>
              <a:t>Worst case, the program fails in the middle of operation and hits bare metal.</a:t>
            </a:r>
          </a:p>
        </p:txBody>
      </p:sp>
    </p:spTree>
    <p:extLst>
      <p:ext uri="{BB962C8B-B14F-4D97-AF65-F5344CB8AC3E}">
        <p14:creationId xmlns:p14="http://schemas.microsoft.com/office/powerpoint/2010/main" val="40788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B4F8-4EC3-4E1F-A9E5-F1F61DB6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Basics of Stopless: “Concurrent Compaction”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AF5D8-5741-4817-9D75-3D6D9826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Most solutions to shifting threads and multiple copies of an object may usually be tolerated in most memory coherence models.</a:t>
            </a:r>
          </a:p>
          <a:p>
            <a:endParaRPr lang="en-US" dirty="0"/>
          </a:p>
          <a:p>
            <a:r>
              <a:rPr lang="en-US" dirty="0"/>
              <a:t>However, this isn’t the case for “Real Time” which require atomic operations.</a:t>
            </a:r>
          </a:p>
          <a:p>
            <a:endParaRPr lang="en-US" dirty="0"/>
          </a:p>
          <a:p>
            <a:r>
              <a:rPr lang="en-US" dirty="0"/>
              <a:t>Creating ordering constraints that don’t allow much reordering.</a:t>
            </a:r>
          </a:p>
          <a:p>
            <a:endParaRPr lang="en-US" dirty="0"/>
          </a:p>
          <a:p>
            <a:r>
              <a:rPr lang="en-US" dirty="0" err="1"/>
              <a:t>CoCo</a:t>
            </a:r>
            <a:r>
              <a:rPr lang="en-US" dirty="0"/>
              <a:t> system is first practical realization of these goals.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2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0A9D01-B3B9-4E5D-9D0D-292EDD7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BD6021-CCDD-4AF0-AE0A-71BCAC42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6951" y="3464667"/>
            <a:ext cx="2669407" cy="229876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Stopless</a:t>
            </a:r>
            <a:r>
              <a:rPr lang="en-US" sz="2000" dirty="0"/>
              <a:t> - Stock model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STW – Stop the World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CPP – Manual C++ memory management</a:t>
            </a:r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10E017-EFB8-455D-965F-4D2DD71D4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02" y="1434439"/>
            <a:ext cx="6903723" cy="38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8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2F74-E6A2-46ED-8168-90CC019D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the </a:t>
            </a:r>
            <a:r>
              <a:rPr lang="en-US" dirty="0" err="1"/>
              <a:t>CoCo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8DC81-67B0-4414-B37A-41B4A5E52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Moves objects in the heap concurrently with program executions</a:t>
            </a:r>
          </a:p>
          <a:p>
            <a:endParaRPr lang="en-US" dirty="0"/>
          </a:p>
          <a:p>
            <a:r>
              <a:rPr lang="en-US" dirty="0"/>
              <a:t>Allows parallel threads coordinated via atomic operations on shared memory</a:t>
            </a:r>
          </a:p>
          <a:p>
            <a:endParaRPr lang="en-US" dirty="0"/>
          </a:p>
          <a:p>
            <a:r>
              <a:rPr lang="en-US" dirty="0"/>
              <a:t>Supporting program semantics/ lock-freedom guarantees.</a:t>
            </a:r>
          </a:p>
          <a:p>
            <a:r>
              <a:rPr lang="en-US" dirty="0"/>
              <a:t>Satisfies Linearizability and Sequential Consistency memory models.</a:t>
            </a:r>
          </a:p>
          <a:p>
            <a:endParaRPr lang="en-US" dirty="0"/>
          </a:p>
          <a:p>
            <a:r>
              <a:rPr lang="en-US" dirty="0"/>
              <a:t>Basically, uses a wide object to transition from the original object to the copied object.</a:t>
            </a:r>
          </a:p>
        </p:txBody>
      </p:sp>
    </p:spTree>
    <p:extLst>
      <p:ext uri="{BB962C8B-B14F-4D97-AF65-F5344CB8AC3E}">
        <p14:creationId xmlns:p14="http://schemas.microsoft.com/office/powerpoint/2010/main" val="320181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E05EE-1B70-48C2-8820-AA007078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Wide Object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</a:t>
            </a:r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8DC5DC36-9EEA-454B-860E-2675B1049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67359"/>
            <a:ext cx="7188199" cy="37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7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6E29-1577-4436-8EE6-3CC7322F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is found, the Problems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FEBA3-0F1E-4F0E-8DEA-6816E9C8E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 have achieved up to this point faster responsiveness for real time systems that require deadlines at the microseconds level.</a:t>
            </a:r>
          </a:p>
          <a:p>
            <a:endParaRPr lang="en-US" dirty="0"/>
          </a:p>
          <a:p>
            <a:r>
              <a:rPr lang="en-US" dirty="0"/>
              <a:t>Even have obtained powerful scalability for larger programs.</a:t>
            </a:r>
          </a:p>
          <a:p>
            <a:endParaRPr lang="en-US" dirty="0"/>
          </a:p>
          <a:p>
            <a:r>
              <a:rPr lang="en-US" dirty="0"/>
              <a:t>But, is it possible to reduce time even further?</a:t>
            </a:r>
          </a:p>
          <a:p>
            <a:endParaRPr lang="en-US" dirty="0"/>
          </a:p>
          <a:p>
            <a:r>
              <a:rPr lang="en-US" dirty="0"/>
              <a:t>Below the newfound average of 10 micro seconds?</a:t>
            </a:r>
          </a:p>
          <a:p>
            <a:endParaRPr lang="en-US" dirty="0"/>
          </a:p>
          <a:p>
            <a:r>
              <a:rPr lang="en-US" dirty="0"/>
              <a:t>What may be adjusted in the compaction algorithm?</a:t>
            </a:r>
          </a:p>
        </p:txBody>
      </p:sp>
    </p:spTree>
    <p:extLst>
      <p:ext uri="{BB962C8B-B14F-4D97-AF65-F5344CB8AC3E}">
        <p14:creationId xmlns:p14="http://schemas.microsoft.com/office/powerpoint/2010/main" val="4191273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1769-C25C-4E3C-A69E-72C6B055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Failure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C64F6-39FA-4CF2-A2AE-604E8B8F2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With the </a:t>
            </a:r>
            <a:r>
              <a:rPr lang="en-US" dirty="0" err="1"/>
              <a:t>Stopless</a:t>
            </a:r>
            <a:r>
              <a:rPr lang="en-US" dirty="0"/>
              <a:t> implementation we already have accepted some soft balling of real time requirements.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ignore problems that always can happen such as a hardware failure, memory corruption, page-faults, software-bugs, or even just odd cache behaviors.</a:t>
            </a:r>
          </a:p>
          <a:p>
            <a:endParaRPr lang="en-US" dirty="0"/>
          </a:p>
          <a:p>
            <a:r>
              <a:rPr lang="en-US" dirty="0"/>
              <a:t>Not known what distribution space is, so relaxed attituded is justified.</a:t>
            </a:r>
          </a:p>
        </p:txBody>
      </p:sp>
    </p:spTree>
    <p:extLst>
      <p:ext uri="{BB962C8B-B14F-4D97-AF65-F5344CB8AC3E}">
        <p14:creationId xmlns:p14="http://schemas.microsoft.com/office/powerpoint/2010/main" val="388463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C0780-9E7E-405E-ABBF-A6AEA6B4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Chicken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D465C-4F1A-408E-8618-CDB311C98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Assumes that a race between the Program and the GC won’t occur.</a:t>
            </a:r>
          </a:p>
          <a:p>
            <a:endParaRPr lang="en-US" dirty="0"/>
          </a:p>
          <a:p>
            <a:r>
              <a:rPr lang="en-US" dirty="0"/>
              <a:t>Will at some cost, gracefully abort a move if such a conflict occurs.</a:t>
            </a:r>
          </a:p>
          <a:p>
            <a:endParaRPr lang="en-US" dirty="0"/>
          </a:p>
          <a:p>
            <a:r>
              <a:rPr lang="en-US" dirty="0"/>
              <a:t>Maintains the invariant that all threads agree on if an object is copied or not.</a:t>
            </a:r>
          </a:p>
          <a:p>
            <a:endParaRPr lang="en-US" dirty="0"/>
          </a:p>
          <a:p>
            <a:r>
              <a:rPr lang="en-US" dirty="0"/>
              <a:t>Maintains the invariant that all threads always use the correct object to load and store values.</a:t>
            </a:r>
          </a:p>
        </p:txBody>
      </p:sp>
    </p:spTree>
    <p:extLst>
      <p:ext uri="{BB962C8B-B14F-4D97-AF65-F5344CB8AC3E}">
        <p14:creationId xmlns:p14="http://schemas.microsoft.com/office/powerpoint/2010/main" val="281521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5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dgm="http://schemas.openxmlformats.org/drawingml/2006/diagram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8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dgm="http://schemas.openxmlformats.org/drawingml/2006/diagram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0B617C7-818A-46D0-AF31-B31C09BF1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330" y="1134681"/>
            <a:ext cx="2743310" cy="4255025"/>
          </a:xfrm>
        </p:spPr>
        <p:txBody>
          <a:bodyPr>
            <a:normAutofit/>
          </a:bodyPr>
          <a:lstStyle/>
          <a:p>
            <a:r>
              <a:rPr lang="en-US" sz="2500">
                <a:solidFill>
                  <a:srgbClr val="FFFFFF"/>
                </a:solidFill>
              </a:rPr>
              <a:t>Presentation Contents</a:t>
            </a:r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512A81AA-9197-480D-B6B3-7A2758035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573836"/>
              </p:ext>
            </p:extLst>
          </p:nvPr>
        </p:nvGraphicFramePr>
        <p:xfrm>
          <a:off x="4662189" y="1134682"/>
          <a:ext cx="6692748" cy="425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1443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52A6-000B-4412-B808-3DFB4FD40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Being a Chicken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8BE11-4253-4913-B012-C77583487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Objects are copied as a whole</a:t>
            </a:r>
          </a:p>
          <a:p>
            <a:pPr lvl="1"/>
            <a:r>
              <a:rPr lang="en-US" dirty="0"/>
              <a:t>Lets all program threads switch to new location</a:t>
            </a:r>
          </a:p>
          <a:p>
            <a:pPr lvl="1"/>
            <a:r>
              <a:rPr lang="en-US" dirty="0"/>
              <a:t>Avoids sluggish per-field read checks that </a:t>
            </a:r>
            <a:r>
              <a:rPr lang="en-US" dirty="0" err="1"/>
              <a:t>Stopless</a:t>
            </a:r>
            <a:r>
              <a:rPr lang="en-US" dirty="0"/>
              <a:t> and Clover use.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Writing is a wait-free operation</a:t>
            </a:r>
          </a:p>
          <a:p>
            <a:pPr lvl="1"/>
            <a:r>
              <a:rPr lang="en-US" dirty="0"/>
              <a:t>If fully copied then write to to-space</a:t>
            </a:r>
          </a:p>
          <a:p>
            <a:pPr lvl="1"/>
            <a:r>
              <a:rPr lang="en-US" dirty="0"/>
              <a:t>If not tagged for copying then write to from-space</a:t>
            </a:r>
          </a:p>
          <a:p>
            <a:pPr lvl="1"/>
            <a:r>
              <a:rPr lang="en-US" dirty="0"/>
              <a:t>Else Chicken must Abort using compare and swap</a:t>
            </a:r>
          </a:p>
        </p:txBody>
      </p:sp>
    </p:spTree>
    <p:extLst>
      <p:ext uri="{BB962C8B-B14F-4D97-AF65-F5344CB8AC3E}">
        <p14:creationId xmlns:p14="http://schemas.microsoft.com/office/powerpoint/2010/main" val="167348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4357-CC35-4E34-A39E-A50014D7D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Being a Chicken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C51CC-71AA-4417-8AF4-368C5A012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Soft-Handshake occurs before copying starts</a:t>
            </a:r>
          </a:p>
          <a:p>
            <a:pPr lvl="1"/>
            <a:r>
              <a:rPr lang="en-US" dirty="0"/>
              <a:t>Each object that is meant to be copied is tagged first</a:t>
            </a:r>
          </a:p>
          <a:p>
            <a:pPr lvl="1"/>
            <a:r>
              <a:rPr lang="en-US" dirty="0"/>
              <a:t>Waits until all threads acknowledge the compaction phase</a:t>
            </a:r>
          </a:p>
          <a:p>
            <a:pPr lvl="1"/>
            <a:endParaRPr lang="en-US" dirty="0"/>
          </a:p>
          <a:p>
            <a:r>
              <a:rPr lang="en-US" dirty="0"/>
              <a:t>The copying process is wait-free</a:t>
            </a:r>
          </a:p>
          <a:p>
            <a:pPr lvl="1"/>
            <a:r>
              <a:rPr lang="en-US" dirty="0"/>
              <a:t>Objects are flipped from from-space to to-space individually.</a:t>
            </a:r>
          </a:p>
          <a:p>
            <a:pPr lvl="1"/>
            <a:r>
              <a:rPr lang="en-US" dirty="0"/>
              <a:t>If a program writes to an object before flipped, tag cleared, object not copied.</a:t>
            </a:r>
          </a:p>
          <a:p>
            <a:pPr lvl="1"/>
            <a:r>
              <a:rPr lang="en-US" dirty="0"/>
              <a:t>If flipped, object is copied, then program threads read/write to-space.</a:t>
            </a:r>
          </a:p>
        </p:txBody>
      </p:sp>
    </p:spTree>
    <p:extLst>
      <p:ext uri="{BB962C8B-B14F-4D97-AF65-F5344CB8AC3E}">
        <p14:creationId xmlns:p14="http://schemas.microsoft.com/office/powerpoint/2010/main" val="235694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05AE55-7293-4040-8D7F-E5B9A9D11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867877"/>
            <a:ext cx="10905066" cy="314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2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D354-B0BA-463E-A42A-A1567F6C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Picking Clovers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B98DD-F2AD-4F2C-BD94-004DB933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Doesn’t block data races between collector and program threads</a:t>
            </a:r>
          </a:p>
          <a:p>
            <a:endParaRPr lang="en-US" dirty="0"/>
          </a:p>
          <a:p>
            <a:r>
              <a:rPr lang="en-US" dirty="0"/>
              <a:t>If a value ‘v’ is chosen from a space of ‘2^l’ values ‘V’</a:t>
            </a:r>
          </a:p>
          <a:p>
            <a:endParaRPr lang="en-US" dirty="0"/>
          </a:p>
          <a:p>
            <a:r>
              <a:rPr lang="en-US" dirty="0"/>
              <a:t>Then probability of being stored any given store execution is ‘2^-l’</a:t>
            </a:r>
          </a:p>
          <a:p>
            <a:endParaRPr lang="en-US" dirty="0"/>
          </a:p>
          <a:p>
            <a:r>
              <a:rPr lang="en-US" dirty="0"/>
              <a:t>If forbidden value is written to, opened locks need to be re-locked.</a:t>
            </a:r>
          </a:p>
        </p:txBody>
      </p:sp>
    </p:spTree>
    <p:extLst>
      <p:ext uri="{BB962C8B-B14F-4D97-AF65-F5344CB8AC3E}">
        <p14:creationId xmlns:p14="http://schemas.microsoft.com/office/powerpoint/2010/main" val="3973021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09A7-CDF0-46AE-96FC-C9BFFE0D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Picking Clovers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AFEAE-979C-4668-9107-C88C20187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Just like Chicken the simpler implementation reduces complexity</a:t>
            </a:r>
          </a:p>
          <a:p>
            <a:endParaRPr lang="en-US" dirty="0"/>
          </a:p>
          <a:p>
            <a:r>
              <a:rPr lang="en-US" dirty="0"/>
              <a:t>Allocated a random alpha to a single space in the heap, which probably won’t get overwritten.</a:t>
            </a:r>
          </a:p>
          <a:p>
            <a:endParaRPr lang="en-US" dirty="0"/>
          </a:p>
          <a:p>
            <a:r>
              <a:rPr lang="en-US" dirty="0"/>
              <a:t>Odds of failure are essentially impossible on most modern 64 bit architectures</a:t>
            </a:r>
          </a:p>
          <a:p>
            <a:endParaRPr lang="en-US" dirty="0"/>
          </a:p>
          <a:p>
            <a:r>
              <a:rPr lang="en-US" dirty="0"/>
              <a:t>Similar to both Chicken and </a:t>
            </a:r>
            <a:r>
              <a:rPr lang="en-US" dirty="0" err="1"/>
              <a:t>Stopless</a:t>
            </a:r>
            <a:r>
              <a:rPr lang="en-US" dirty="0"/>
              <a:t>, soft-handshakes also 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4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C7CD-A9EF-44BC-8E58-F61D09C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Stopless</a:t>
            </a:r>
            <a:r>
              <a:rPr lang="en-US" dirty="0"/>
              <a:t>/Chicken/Clover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0F88-BF31-48D4-BC12-6F92355C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Heap Access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Chicken: all heap access are wait free, except on compare swaps which are still lock free.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Clover: Heap write might get stalled until compaction completes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Stopless</a:t>
            </a:r>
            <a:r>
              <a:rPr lang="en-US" dirty="0"/>
              <a:t>: Provides Lock Free writes, Branches for reads</a:t>
            </a:r>
          </a:p>
        </p:txBody>
      </p:sp>
    </p:spTree>
    <p:extLst>
      <p:ext uri="{BB962C8B-B14F-4D97-AF65-F5344CB8AC3E}">
        <p14:creationId xmlns:p14="http://schemas.microsoft.com/office/powerpoint/2010/main" val="88599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C7CD-A9EF-44BC-8E58-F61D09C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Stopless</a:t>
            </a:r>
            <a:r>
              <a:rPr lang="en-US" dirty="0"/>
              <a:t>/Chicken/Clover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0F88-BF31-48D4-BC12-6F92355C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Aborting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Chicken: Aborts eagerly since has strictest </a:t>
            </a:r>
            <a:r>
              <a:rPr lang="en-US" dirty="0" err="1"/>
              <a:t>requirments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Clover: Never aborts unless user requests it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Stopless</a:t>
            </a:r>
            <a:r>
              <a:rPr lang="en-US" dirty="0"/>
              <a:t>: Aborts when multiple mutator threads write into same field simultaneously as compaction occurs.</a:t>
            </a:r>
          </a:p>
        </p:txBody>
      </p:sp>
    </p:spTree>
    <p:extLst>
      <p:ext uri="{BB962C8B-B14F-4D97-AF65-F5344CB8AC3E}">
        <p14:creationId xmlns:p14="http://schemas.microsoft.com/office/powerpoint/2010/main" val="180197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5C7CD-A9EF-44BC-8E58-F61D09C8B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Stopless</a:t>
            </a:r>
            <a:r>
              <a:rPr lang="en-US" dirty="0"/>
              <a:t>/Chicken/Clover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30F88-BF31-48D4-BC12-6F92355C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Termination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Chicken: Guaranteed to complete, but may not copy all objects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Clover: Doesn’t have a guarantee, but can be modified to include it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Stopless</a:t>
            </a:r>
            <a:r>
              <a:rPr lang="en-US" dirty="0"/>
              <a:t>: Never guarantees termination</a:t>
            </a:r>
          </a:p>
        </p:txBody>
      </p:sp>
    </p:spTree>
    <p:extLst>
      <p:ext uri="{BB962C8B-B14F-4D97-AF65-F5344CB8AC3E}">
        <p14:creationId xmlns:p14="http://schemas.microsoft.com/office/powerpoint/2010/main" val="3469400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AD7CD079-A14B-4D77-BD9E-0D95E9BF3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59" y="643467"/>
            <a:ext cx="757968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60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6B183-415A-4137-A4ED-3D5D9937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Distributions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Transaction Times</a:t>
            </a:r>
          </a:p>
        </p:txBody>
      </p:sp>
      <p:pic>
        <p:nvPicPr>
          <p:cNvPr id="30" name="Content Placeholder 4">
            <a:extLst>
              <a:ext uri="{FF2B5EF4-FFF2-40B4-BE49-F238E27FC236}">
                <a16:creationId xmlns:a16="http://schemas.microsoft.com/office/drawing/2014/main" id="{66595917-160B-4356-B405-98B47D8F6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070533"/>
            <a:ext cx="7188199" cy="27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9165-D9E1-40E6-A5C6-1AE7EEE3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want Garbage Collection (GCs)?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5A5F4-D447-45F0-94E1-360E305DF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Primarily we want reliable and secure software that is quick an cheap to develop.</a:t>
            </a:r>
          </a:p>
          <a:p>
            <a:endParaRPr lang="en-US" dirty="0"/>
          </a:p>
          <a:p>
            <a:r>
              <a:rPr lang="en-US" dirty="0"/>
              <a:t>Specifically we want the rapid development of applications with:</a:t>
            </a:r>
          </a:p>
          <a:p>
            <a:endParaRPr lang="en-US" dirty="0"/>
          </a:p>
          <a:p>
            <a:pPr lvl="2"/>
            <a:r>
              <a:rPr lang="en-US" sz="2600" dirty="0"/>
              <a:t>High Responsiveness</a:t>
            </a:r>
          </a:p>
          <a:p>
            <a:pPr lvl="2"/>
            <a:r>
              <a:rPr lang="en-US" sz="2600" dirty="0"/>
              <a:t>Meeting Short Deadlines</a:t>
            </a:r>
          </a:p>
        </p:txBody>
      </p:sp>
    </p:spTree>
    <p:extLst>
      <p:ext uri="{BB962C8B-B14F-4D97-AF65-F5344CB8AC3E}">
        <p14:creationId xmlns:p14="http://schemas.microsoft.com/office/powerpoint/2010/main" val="2779888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C892AB0-7D6D-4FC9-9105-0CB427161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7353E4-FA19-40CB-8AF8-3A8E6704B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598488" cy="1981201"/>
            <a:chOff x="194733" y="0"/>
            <a:chExt cx="598488" cy="1981201"/>
          </a:xfrm>
        </p:grpSpPr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697D009D-8E70-460A-BE57-321BB0764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85221" y="0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D0001F35-F282-403E-8D08-0D204D851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526521" y="1141413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3" name="Freeform 38">
              <a:extLst>
                <a:ext uri="{FF2B5EF4-FFF2-40B4-BE49-F238E27FC236}">
                  <a16:creationId xmlns:a16="http://schemas.microsoft.com/office/drawing/2014/main" id="{3F8A69A2-2D15-40CD-8C14-A18643AB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9996" y="1792288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4" name="Freeform 39">
              <a:extLst>
                <a:ext uri="{FF2B5EF4-FFF2-40B4-BE49-F238E27FC236}">
                  <a16:creationId xmlns:a16="http://schemas.microsoft.com/office/drawing/2014/main" id="{B665CA2A-9D55-4786-9343-EB4667262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94733" y="0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CEE9BD85-96DF-4CDF-BC0F-C4E46062B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02721" y="24288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6BB6F5E5-6CA3-4B20-86A7-1174D6E71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93208" y="0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8E69E-CE3D-4110-8BF7-AD3C0C10C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5512" y="0"/>
            <a:ext cx="650875" cy="1730375"/>
            <a:chOff x="11347978" y="0"/>
            <a:chExt cx="650875" cy="1730375"/>
          </a:xfrm>
        </p:grpSpPr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30F84C80-9E12-4460-B88F-D03839F0C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67041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0" name="Freeform 33">
              <a:extLst>
                <a:ext uri="{FF2B5EF4-FFF2-40B4-BE49-F238E27FC236}">
                  <a16:creationId xmlns:a16="http://schemas.microsoft.com/office/drawing/2014/main" id="{2F84C18C-5783-48FF-9DE0-FDA327CFC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7978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8C6A855-346C-4589-9AD4-5E15BCBC7A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4678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7E64BEE6-1157-421C-A02A-47639E4D9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4053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4806C9-3599-45A7-BCFF-F762C5427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40267" y="5118101"/>
            <a:ext cx="650875" cy="1730375"/>
            <a:chOff x="118533" y="5118101"/>
            <a:chExt cx="650875" cy="1730375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41D6E755-9558-4CAA-8F56-469D231C3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237596" y="6335713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8FCD41C4-606C-446C-8C81-6353C6442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118533" y="622141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274CFBE4-CEA6-4C81-BB1E-83E189677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385233" y="5118101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24813D3D-7B30-42F2-9065-1B40F140C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464608" y="5299075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87AC97-A8E8-4B45-A50A-3057A88B4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229445" y="4867275"/>
            <a:ext cx="598488" cy="1981201"/>
            <a:chOff x="11424178" y="4867275"/>
            <a:chExt cx="598488" cy="1981201"/>
          </a:xfrm>
        </p:grpSpPr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7D70AA8-D36C-4DF9-B7D7-4E2C9BEFD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4666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4D88556-8C5B-41AF-9FA0-92D273470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55966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17E00558-8912-48C6-8202-D8A2D854B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19441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7E4C092A-90EF-4870-97FC-C2D97FD2C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4178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5" name="Freeform 40">
              <a:extLst>
                <a:ext uri="{FF2B5EF4-FFF2-40B4-BE49-F238E27FC236}">
                  <a16:creationId xmlns:a16="http://schemas.microsoft.com/office/drawing/2014/main" id="{0C8C091A-4902-4B98-BB6B-AF6FA117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2166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solidFill>
              <a:schemeClr val="tx2">
                <a:alpha val="80000"/>
              </a:schemeClr>
            </a:solidFill>
            <a:ln>
              <a:noFill/>
            </a:ln>
          </p:spPr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50C57AA3-5B6E-4C49-9AE3-D130A2540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2653" y="6596063"/>
              <a:ext cx="23813" cy="25241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D29BE04-4454-4832-B83F-10D001BFF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 Diagonal Corner Rectangle 7">
            <a:extLst>
              <a:ext uri="{FF2B5EF4-FFF2-40B4-BE49-F238E27FC236}">
                <a16:creationId xmlns:a16="http://schemas.microsoft.com/office/drawing/2014/main" id="{98714CE9-3C2C-48E1-8B8F-CFB7735C4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2867" y="766234"/>
            <a:ext cx="10346266" cy="5325532"/>
          </a:xfrm>
          <a:prstGeom prst="round2DiagRect">
            <a:avLst>
              <a:gd name="adj1" fmla="val 4147"/>
              <a:gd name="adj2" fmla="val 0"/>
            </a:avLst>
          </a:prstGeom>
          <a:solidFill>
            <a:schemeClr val="bg2">
              <a:lumMod val="50000"/>
              <a:alpha val="80000"/>
            </a:schemeClr>
          </a:solidFill>
          <a:ln w="19050" cap="sq">
            <a:solidFill>
              <a:srgbClr val="FFFFFF">
                <a:alpha val="60000"/>
              </a:srgb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916E28-31F2-4C67-AFB9-9B045050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445" y="1168078"/>
            <a:ext cx="9048219" cy="10922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Endgame of Modern GCs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B3F9ED-5450-4CFC-ACDC-99894B7E3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446" y="2413001"/>
            <a:ext cx="9048218" cy="30331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</a:rPr>
              <a:t>Several Implementations that crushed IBM’s Java Collector as of 2008.</a:t>
            </a:r>
          </a:p>
          <a:p>
            <a:pPr>
              <a:lnSpc>
                <a:spcPct val="11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</a:rPr>
              <a:t>Several new implementations and further research still being conducted.</a:t>
            </a:r>
          </a:p>
          <a:p>
            <a:pPr>
              <a:lnSpc>
                <a:spcPct val="11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</a:rPr>
              <a:t>Notably C4 introduced generational aspect to this process.</a:t>
            </a:r>
          </a:p>
          <a:p>
            <a:pPr>
              <a:lnSpc>
                <a:spcPct val="11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>
                <a:solidFill>
                  <a:srgbClr val="FFFFFF"/>
                </a:solidFill>
              </a:rPr>
              <a:t>Near native binary efficiency and response times, approaching.</a:t>
            </a:r>
          </a:p>
        </p:txBody>
      </p:sp>
    </p:spTree>
    <p:extLst>
      <p:ext uri="{BB962C8B-B14F-4D97-AF65-F5344CB8AC3E}">
        <p14:creationId xmlns:p14="http://schemas.microsoft.com/office/powerpoint/2010/main" val="340726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6B22-0128-4651-BCF7-213A7B65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Garbage Collector (GC)?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11E7B-2F5E-44E2-8E80-156D05A7A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Objects may be freely created, in object oriented languages.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We’d like someway to keep track:</a:t>
            </a:r>
          </a:p>
          <a:p>
            <a:pPr lvl="2"/>
            <a:r>
              <a:rPr lang="en-US" dirty="0"/>
              <a:t>Such as a root set of pointers</a:t>
            </a:r>
          </a:p>
          <a:p>
            <a:pPr lvl="2"/>
            <a:endParaRPr lang="en-US" dirty="0"/>
          </a:p>
          <a:p>
            <a:r>
              <a:rPr lang="en-US" dirty="0"/>
              <a:t>Must detect when object is no longer referenced by the program.</a:t>
            </a:r>
          </a:p>
          <a:p>
            <a:endParaRPr lang="en-US" dirty="0"/>
          </a:p>
          <a:p>
            <a:r>
              <a:rPr lang="en-US" dirty="0"/>
              <a:t>“Garbage” – Objects that are no longer accessible and hence need 				collection to free memory and avoid overflows.</a:t>
            </a:r>
          </a:p>
        </p:txBody>
      </p:sp>
    </p:spTree>
    <p:extLst>
      <p:ext uri="{BB962C8B-B14F-4D97-AF65-F5344CB8AC3E}">
        <p14:creationId xmlns:p14="http://schemas.microsoft.com/office/powerpoint/2010/main" val="411246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D551-544F-4635-BC88-1329A221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just a Compacting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F47C-A864-48EE-9347-71883325B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We want a continuous space in memory for optimal new object creation.</a:t>
            </a:r>
          </a:p>
          <a:p>
            <a:endParaRPr lang="en-US" dirty="0"/>
          </a:p>
          <a:p>
            <a:r>
              <a:rPr lang="en-US" dirty="0"/>
              <a:t>Dead objects are deleted, and then all living objects made into a continuous region on the heap.</a:t>
            </a:r>
          </a:p>
          <a:p>
            <a:pPr lvl="2"/>
            <a:r>
              <a:rPr lang="en-US" dirty="0"/>
              <a:t>First Pass Marks Dead Objects</a:t>
            </a:r>
          </a:p>
          <a:p>
            <a:pPr lvl="2"/>
            <a:r>
              <a:rPr lang="en-US" dirty="0"/>
              <a:t>Further Passes Calculate/Move/Update Live Object References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Handle Pools might be used as method of pointer consolidation.</a:t>
            </a:r>
          </a:p>
          <a:p>
            <a:pPr lvl="2"/>
            <a:r>
              <a:rPr lang="en-US" dirty="0"/>
              <a:t>But subsequently adds a level of indirection to each object access</a:t>
            </a:r>
          </a:p>
          <a:p>
            <a:pPr lvl="2"/>
            <a:endParaRPr lang="en-US" dirty="0"/>
          </a:p>
          <a:p>
            <a:r>
              <a:rPr lang="en-US" dirty="0"/>
              <a:t>“Stop the World” Collector – pauses program execution as GC runs</a:t>
            </a:r>
          </a:p>
        </p:txBody>
      </p:sp>
    </p:spTree>
    <p:extLst>
      <p:ext uri="{BB962C8B-B14F-4D97-AF65-F5344CB8AC3E}">
        <p14:creationId xmlns:p14="http://schemas.microsoft.com/office/powerpoint/2010/main" val="404733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BD28-6235-48FF-8C5B-30EAC8547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Compacting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GC Model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8D0BA70E-6E75-47A2-B170-D64D2D25F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01" y="463062"/>
            <a:ext cx="6518031" cy="593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4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70A4-D356-4A9B-98E7-CFE245E2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/>
              <a:t>What is a just a Concurrent Solution?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2247B-3966-4F2F-9920-74397614A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We want to avoid execution delays from GC operation</a:t>
            </a:r>
          </a:p>
          <a:p>
            <a:pPr lvl="2"/>
            <a:r>
              <a:rPr lang="en-US" dirty="0"/>
              <a:t>Useful when can only use limited resources/ time</a:t>
            </a:r>
          </a:p>
          <a:p>
            <a:pPr lvl="2"/>
            <a:r>
              <a:rPr lang="en-US" dirty="0"/>
              <a:t>Useful when system has a spare CPU thread to dedicate</a:t>
            </a:r>
          </a:p>
          <a:p>
            <a:pPr marL="914400" lvl="2" indent="0">
              <a:buNone/>
            </a:pPr>
            <a:endParaRPr lang="en-US" sz="1400" dirty="0"/>
          </a:p>
          <a:p>
            <a:r>
              <a:rPr lang="en-US" dirty="0"/>
              <a:t>Solving problem of a partially collected heap in a state of flux</a:t>
            </a:r>
          </a:p>
          <a:p>
            <a:pPr lvl="2"/>
            <a:r>
              <a:rPr lang="en-US" dirty="0"/>
              <a:t>Uses a form a synchronization to avoid referencing marked objects</a:t>
            </a:r>
          </a:p>
          <a:p>
            <a:endParaRPr lang="en-US" sz="1500" dirty="0"/>
          </a:p>
          <a:p>
            <a:r>
              <a:rPr lang="en-US" dirty="0"/>
              <a:t>Write Barriers are standard choice for protection</a:t>
            </a:r>
          </a:p>
          <a:p>
            <a:pPr lvl="2"/>
            <a:r>
              <a:rPr lang="en-US" dirty="0"/>
              <a:t>Check for when a pointer in an already marked object is overwritten</a:t>
            </a:r>
          </a:p>
          <a:p>
            <a:pPr lvl="2"/>
            <a:r>
              <a:rPr lang="en-US" dirty="0"/>
              <a:t>On occurrence, remark object and put it back in object queue</a:t>
            </a:r>
          </a:p>
          <a:p>
            <a:pPr lvl="2"/>
            <a:endParaRPr lang="en-US" sz="1400" dirty="0"/>
          </a:p>
          <a:p>
            <a:r>
              <a:rPr lang="en-US" dirty="0"/>
              <a:t>But memory isn’t defragmented!</a:t>
            </a:r>
          </a:p>
        </p:txBody>
      </p:sp>
    </p:spTree>
    <p:extLst>
      <p:ext uri="{BB962C8B-B14F-4D97-AF65-F5344CB8AC3E}">
        <p14:creationId xmlns:p14="http://schemas.microsoft.com/office/powerpoint/2010/main" val="301828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360B-0EB9-46F5-B7D3-94C607D7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Concurrent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GC Model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670259-FF51-4F50-AF15-A9B5836316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200" y="1028097"/>
            <a:ext cx="8036496" cy="48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4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F1C3-F611-49F9-A51B-C4F691E5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Unique and Modern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3D2E-81A3-4951-8162-8F0514A34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Desire both a system that collects dead objects without significant delays.</a:t>
            </a:r>
          </a:p>
          <a:p>
            <a:endParaRPr lang="en-US" dirty="0"/>
          </a:p>
          <a:p>
            <a:r>
              <a:rPr lang="en-US" dirty="0"/>
              <a:t>And a system that makes the heap continuous for the creation of new live objects.</a:t>
            </a:r>
          </a:p>
          <a:p>
            <a:endParaRPr lang="en-US" dirty="0"/>
          </a:p>
          <a:p>
            <a:r>
              <a:rPr lang="en-US" dirty="0"/>
              <a:t>Specifically for modern multithreaded applications, that must operate in real time.</a:t>
            </a:r>
          </a:p>
        </p:txBody>
      </p:sp>
    </p:spTree>
    <p:extLst>
      <p:ext uri="{BB962C8B-B14F-4D97-AF65-F5344CB8AC3E}">
        <p14:creationId xmlns:p14="http://schemas.microsoft.com/office/powerpoint/2010/main" val="4288148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3">
      <a:majorFont>
        <a:latin typeface="Viner Hand ITC"/>
        <a:ea typeface=""/>
        <a:cs typeface=""/>
      </a:majorFont>
      <a:minorFont>
        <a:latin typeface="Viner Hand ITC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1310</Words>
  <Application>Microsoft Office PowerPoint</Application>
  <PresentationFormat>Widescreen</PresentationFormat>
  <Paragraphs>201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Viner Hand ITC</vt:lpstr>
      <vt:lpstr>Circuit</vt:lpstr>
      <vt:lpstr>Garbage Collectors</vt:lpstr>
      <vt:lpstr>Presentation Contents</vt:lpstr>
      <vt:lpstr>Why do we want Garbage Collection (GCs)?</vt:lpstr>
      <vt:lpstr>What is a Garbage Collector (GC)?</vt:lpstr>
      <vt:lpstr>What is a just a Compacting Solution?</vt:lpstr>
      <vt:lpstr>Compacting GC Model</vt:lpstr>
      <vt:lpstr>What is a just a Concurrent Solution?</vt:lpstr>
      <vt:lpstr>Concurrent GC Model</vt:lpstr>
      <vt:lpstr>Our Unique and Modern Problem</vt:lpstr>
      <vt:lpstr>Solution: Continuously Compacting Real-Time GCs – i.e. Stopless</vt:lpstr>
      <vt:lpstr>Basics of Stopless GCs: “Lock free”</vt:lpstr>
      <vt:lpstr>Basics of Stopless GCs: “Real Time”</vt:lpstr>
      <vt:lpstr>Basics of Stopless: “Concurrent Compaction”</vt:lpstr>
      <vt:lpstr>Guide</vt:lpstr>
      <vt:lpstr>Bringing the CoCo</vt:lpstr>
      <vt:lpstr>Wide Object Model</vt:lpstr>
      <vt:lpstr>Solution is found, the Problems Continue</vt:lpstr>
      <vt:lpstr>What does Failure Mean?</vt:lpstr>
      <vt:lpstr>Playing Chicken</vt:lpstr>
      <vt:lpstr>Benefits of Being a Chicken</vt:lpstr>
      <vt:lpstr>Benefits of Being a Chicken Continued</vt:lpstr>
      <vt:lpstr>PowerPoint Presentation</vt:lpstr>
      <vt:lpstr>Picking Clovers</vt:lpstr>
      <vt:lpstr>Benefits of Picking Clovers</vt:lpstr>
      <vt:lpstr>Stopless/Chicken/Clover</vt:lpstr>
      <vt:lpstr>Stopless/Chicken/Clover</vt:lpstr>
      <vt:lpstr>Stopless/Chicken/Clover</vt:lpstr>
      <vt:lpstr>PowerPoint Presentation</vt:lpstr>
      <vt:lpstr>Distributions Of Transaction Times</vt:lpstr>
      <vt:lpstr>Endgame of Modern GCs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Garbage Collectors</dc:title>
  <dc:creator>Lyndon Meadow</dc:creator>
  <cp:lastModifiedBy>Lyndon Meadow</cp:lastModifiedBy>
  <cp:revision>1</cp:revision>
  <dcterms:created xsi:type="dcterms:W3CDTF">2019-05-03T07:03:03Z</dcterms:created>
  <dcterms:modified xsi:type="dcterms:W3CDTF">2019-05-03T07:04:31Z</dcterms:modified>
</cp:coreProperties>
</file>