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556009d72c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556009d72c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556e600e5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556e600e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56080c2f4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56080c2f4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56e600e58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556e600e58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556009d72c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556009d72c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556009d72c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556009d72c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55e9ebb511_2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55e9ebb511_2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556009d72c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556009d72c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556009d72c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556009d72c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556009d72c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556009d72c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5d77f7009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5d77f7009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55e9ebb511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55e9ebb511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55e9ebb511_2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55e9ebb511_2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557f6fbbab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557f6fbbab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56009d72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56009d72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56080c2f4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56080c2f4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556009d72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556009d72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56009d72c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56009d72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556009d72c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556009d72c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556009d72c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556009d72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556009d72c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556009d72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System Virtualization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Michael Bechtel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>
            <p:ph type="title"/>
          </p:nvPr>
        </p:nvSpPr>
        <p:spPr>
          <a:xfrm>
            <a:off x="311700" y="2613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Paravirtualization - I/O Devices</a:t>
            </a:r>
            <a:endParaRPr/>
          </a:p>
        </p:txBody>
      </p:sp>
      <p:sp>
        <p:nvSpPr>
          <p:cNvPr id="147" name="Google Shape;147;p22"/>
          <p:cNvSpPr txBox="1"/>
          <p:nvPr>
            <p:ph idx="1" type="body"/>
          </p:nvPr>
        </p:nvSpPr>
        <p:spPr>
          <a:xfrm>
            <a:off x="311700" y="984100"/>
            <a:ext cx="8520600" cy="37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Guest OS sees the same devices as the VMM.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VMM is an additional layer between guest OSes and I/O devices.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Need to transfer data with minimal overhead.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 device abstractions.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Guest OS interacts with devices through provided interfaces.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Increases possibilities for I/O virtualization.</a:t>
            </a:r>
            <a:endParaRPr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Xen I/O Rings</a:t>
            </a:r>
            <a:endParaRPr i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Circular data structure comprised of descriptors.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guest OS and VMM act as both producers and consumers.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Guest OS produces requests, consumes responses.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VMM produces responses, consumes requests.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i="1" lang="en"/>
              <a:t>Guests pass pointers to Xen, no actual data is placed in the I/O Rings</a:t>
            </a:r>
            <a:r>
              <a:rPr lang="en"/>
              <a:t>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7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7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/>
          <p:nvPr/>
        </p:nvSpPr>
        <p:spPr>
          <a:xfrm rot="2700000">
            <a:off x="2971894" y="971636"/>
            <a:ext cx="3200224" cy="3200224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3"/>
          <p:cNvSpPr/>
          <p:nvPr/>
        </p:nvSpPr>
        <p:spPr>
          <a:xfrm>
            <a:off x="2971800" y="971550"/>
            <a:ext cx="3200400" cy="3200400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3"/>
          <p:cNvSpPr/>
          <p:nvPr/>
        </p:nvSpPr>
        <p:spPr>
          <a:xfrm rot="10800000">
            <a:off x="2971956" y="971697"/>
            <a:ext cx="3200100" cy="3200100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3"/>
          <p:cNvSpPr/>
          <p:nvPr/>
        </p:nvSpPr>
        <p:spPr>
          <a:xfrm rot="-8100000">
            <a:off x="2971883" y="971649"/>
            <a:ext cx="3200224" cy="3200224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3"/>
          <p:cNvSpPr/>
          <p:nvPr/>
        </p:nvSpPr>
        <p:spPr>
          <a:xfrm>
            <a:off x="2971800" y="971550"/>
            <a:ext cx="3200400" cy="3200400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3"/>
          <p:cNvSpPr/>
          <p:nvPr/>
        </p:nvSpPr>
        <p:spPr>
          <a:xfrm rot="-2700000">
            <a:off x="2971895" y="971649"/>
            <a:ext cx="3200224" cy="3200224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3"/>
          <p:cNvSpPr/>
          <p:nvPr/>
        </p:nvSpPr>
        <p:spPr>
          <a:xfrm rot="-5400000">
            <a:off x="2971945" y="971698"/>
            <a:ext cx="3200100" cy="3200100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3"/>
          <p:cNvSpPr/>
          <p:nvPr/>
        </p:nvSpPr>
        <p:spPr>
          <a:xfrm rot="-8100000">
            <a:off x="2971883" y="971649"/>
            <a:ext cx="3200224" cy="3200224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3"/>
          <p:cNvSpPr/>
          <p:nvPr/>
        </p:nvSpPr>
        <p:spPr>
          <a:xfrm rot="10800000">
            <a:off x="2971956" y="971697"/>
            <a:ext cx="3200100" cy="3200100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3"/>
          <p:cNvSpPr/>
          <p:nvPr/>
        </p:nvSpPr>
        <p:spPr>
          <a:xfrm rot="8100000">
            <a:off x="2971882" y="971636"/>
            <a:ext cx="3200224" cy="3200224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3"/>
          <p:cNvSpPr/>
          <p:nvPr/>
        </p:nvSpPr>
        <p:spPr>
          <a:xfrm rot="5400000">
            <a:off x="2971956" y="971711"/>
            <a:ext cx="3200100" cy="3200100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3"/>
          <p:cNvSpPr/>
          <p:nvPr/>
        </p:nvSpPr>
        <p:spPr>
          <a:xfrm rot="2700000">
            <a:off x="2971894" y="971636"/>
            <a:ext cx="3200224" cy="3200224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64" name="Google Shape;164;p23"/>
          <p:cNvCxnSpPr>
            <a:stCxn id="165" idx="1"/>
          </p:cNvCxnSpPr>
          <p:nvPr/>
        </p:nvCxnSpPr>
        <p:spPr>
          <a:xfrm flipH="1">
            <a:off x="5709750" y="688425"/>
            <a:ext cx="36900" cy="75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5" name="Google Shape;165;p23"/>
          <p:cNvSpPr txBox="1"/>
          <p:nvPr/>
        </p:nvSpPr>
        <p:spPr>
          <a:xfrm>
            <a:off x="5746650" y="519975"/>
            <a:ext cx="1917900" cy="3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Response consumer</a:t>
            </a:r>
            <a:endParaRPr/>
          </a:p>
        </p:txBody>
      </p:sp>
      <p:sp>
        <p:nvSpPr>
          <p:cNvPr id="166" name="Google Shape;166;p23"/>
          <p:cNvSpPr txBox="1"/>
          <p:nvPr/>
        </p:nvSpPr>
        <p:spPr>
          <a:xfrm>
            <a:off x="5785550" y="4223325"/>
            <a:ext cx="2023800" cy="3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Response producer</a:t>
            </a:r>
            <a:endParaRPr/>
          </a:p>
        </p:txBody>
      </p:sp>
      <p:cxnSp>
        <p:nvCxnSpPr>
          <p:cNvPr id="167" name="Google Shape;167;p23"/>
          <p:cNvCxnSpPr>
            <a:stCxn id="166" idx="1"/>
          </p:cNvCxnSpPr>
          <p:nvPr/>
        </p:nvCxnSpPr>
        <p:spPr>
          <a:xfrm rot="10800000">
            <a:off x="5694650" y="3704475"/>
            <a:ext cx="90900" cy="687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8" name="Google Shape;168;p23"/>
          <p:cNvSpPr txBox="1"/>
          <p:nvPr/>
        </p:nvSpPr>
        <p:spPr>
          <a:xfrm>
            <a:off x="1520675" y="4223325"/>
            <a:ext cx="1746000" cy="3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Request </a:t>
            </a:r>
            <a:r>
              <a:rPr lang="en"/>
              <a:t>consumer</a:t>
            </a:r>
            <a:endParaRPr/>
          </a:p>
        </p:txBody>
      </p:sp>
      <p:cxnSp>
        <p:nvCxnSpPr>
          <p:cNvPr id="169" name="Google Shape;169;p23"/>
          <p:cNvCxnSpPr>
            <a:stCxn id="168" idx="3"/>
          </p:cNvCxnSpPr>
          <p:nvPr/>
        </p:nvCxnSpPr>
        <p:spPr>
          <a:xfrm flipH="1" rot="10800000">
            <a:off x="3266675" y="3704475"/>
            <a:ext cx="170100" cy="687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0" name="Google Shape;170;p23"/>
          <p:cNvSpPr txBox="1"/>
          <p:nvPr/>
        </p:nvSpPr>
        <p:spPr>
          <a:xfrm>
            <a:off x="1728600" y="481700"/>
            <a:ext cx="1609200" cy="3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Request producer</a:t>
            </a:r>
            <a:endParaRPr/>
          </a:p>
        </p:txBody>
      </p:sp>
      <p:cxnSp>
        <p:nvCxnSpPr>
          <p:cNvPr id="171" name="Google Shape;171;p23"/>
          <p:cNvCxnSpPr>
            <a:stCxn id="170" idx="3"/>
          </p:cNvCxnSpPr>
          <p:nvPr/>
        </p:nvCxnSpPr>
        <p:spPr>
          <a:xfrm>
            <a:off x="3337800" y="650150"/>
            <a:ext cx="110100" cy="786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2" name="Google Shape;172;p23"/>
          <p:cNvCxnSpPr>
            <a:endCxn id="173" idx="3"/>
          </p:cNvCxnSpPr>
          <p:nvPr/>
        </p:nvCxnSpPr>
        <p:spPr>
          <a:xfrm rot="10800000">
            <a:off x="1899350" y="2035475"/>
            <a:ext cx="1610100" cy="11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4" name="Google Shape;174;p23"/>
          <p:cNvCxnSpPr>
            <a:endCxn id="175" idx="3"/>
          </p:cNvCxnSpPr>
          <p:nvPr/>
        </p:nvCxnSpPr>
        <p:spPr>
          <a:xfrm flipH="1">
            <a:off x="1899350" y="2992950"/>
            <a:ext cx="1610700" cy="113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6" name="Google Shape;176;p23"/>
          <p:cNvCxnSpPr>
            <a:endCxn id="177" idx="1"/>
          </p:cNvCxnSpPr>
          <p:nvPr/>
        </p:nvCxnSpPr>
        <p:spPr>
          <a:xfrm flipH="1" rot="10800000">
            <a:off x="5667725" y="2035475"/>
            <a:ext cx="1609200" cy="105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8" name="Google Shape;178;p23"/>
          <p:cNvCxnSpPr>
            <a:endCxn id="179" idx="1"/>
          </p:cNvCxnSpPr>
          <p:nvPr/>
        </p:nvCxnSpPr>
        <p:spPr>
          <a:xfrm>
            <a:off x="5667725" y="2989050"/>
            <a:ext cx="1609200" cy="117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3" name="Google Shape;173;p23"/>
          <p:cNvSpPr/>
          <p:nvPr/>
        </p:nvSpPr>
        <p:spPr>
          <a:xfrm>
            <a:off x="950150" y="1782875"/>
            <a:ext cx="949200" cy="505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memory</a:t>
            </a:r>
            <a:endParaRPr/>
          </a:p>
        </p:txBody>
      </p:sp>
      <p:sp>
        <p:nvSpPr>
          <p:cNvPr id="175" name="Google Shape;175;p23"/>
          <p:cNvSpPr/>
          <p:nvPr/>
        </p:nvSpPr>
        <p:spPr>
          <a:xfrm>
            <a:off x="950150" y="2853750"/>
            <a:ext cx="949200" cy="505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Physical memory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7" name="Google Shape;177;p23"/>
          <p:cNvSpPr/>
          <p:nvPr/>
        </p:nvSpPr>
        <p:spPr>
          <a:xfrm>
            <a:off x="7276925" y="1782875"/>
            <a:ext cx="949200" cy="505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Physical memory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9" name="Google Shape;179;p23"/>
          <p:cNvSpPr/>
          <p:nvPr/>
        </p:nvSpPr>
        <p:spPr>
          <a:xfrm>
            <a:off x="7276925" y="2853750"/>
            <a:ext cx="949200" cy="505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Physical memory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80" name="Google Shape;180;p23"/>
          <p:cNvSpPr txBox="1"/>
          <p:nvPr/>
        </p:nvSpPr>
        <p:spPr>
          <a:xfrm>
            <a:off x="3396275" y="2184450"/>
            <a:ext cx="377400" cy="38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</a:t>
            </a:r>
            <a:endParaRPr/>
          </a:p>
        </p:txBody>
      </p:sp>
      <p:sp>
        <p:nvSpPr>
          <p:cNvPr id="181" name="Google Shape;181;p23"/>
          <p:cNvSpPr txBox="1"/>
          <p:nvPr/>
        </p:nvSpPr>
        <p:spPr>
          <a:xfrm>
            <a:off x="3396275" y="2571750"/>
            <a:ext cx="377400" cy="38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</a:t>
            </a:r>
            <a:endParaRPr/>
          </a:p>
        </p:txBody>
      </p:sp>
      <p:sp>
        <p:nvSpPr>
          <p:cNvPr id="182" name="Google Shape;182;p23"/>
          <p:cNvSpPr txBox="1"/>
          <p:nvPr/>
        </p:nvSpPr>
        <p:spPr>
          <a:xfrm>
            <a:off x="5369250" y="2571750"/>
            <a:ext cx="377400" cy="38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</a:t>
            </a:r>
            <a:endParaRPr/>
          </a:p>
        </p:txBody>
      </p:sp>
      <p:sp>
        <p:nvSpPr>
          <p:cNvPr id="183" name="Google Shape;183;p23"/>
          <p:cNvSpPr txBox="1"/>
          <p:nvPr/>
        </p:nvSpPr>
        <p:spPr>
          <a:xfrm>
            <a:off x="5369250" y="2184450"/>
            <a:ext cx="377400" cy="38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84" name="Google Shape;184;p23"/>
          <p:cNvSpPr txBox="1"/>
          <p:nvPr/>
        </p:nvSpPr>
        <p:spPr>
          <a:xfrm>
            <a:off x="1585475" y="804350"/>
            <a:ext cx="1746000" cy="4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Shared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Updated by guest</a:t>
            </a:r>
            <a:endParaRPr sz="1000"/>
          </a:p>
        </p:txBody>
      </p:sp>
      <p:sp>
        <p:nvSpPr>
          <p:cNvPr id="185" name="Google Shape;185;p23"/>
          <p:cNvSpPr txBox="1"/>
          <p:nvPr/>
        </p:nvSpPr>
        <p:spPr>
          <a:xfrm>
            <a:off x="5832600" y="844900"/>
            <a:ext cx="1746000" cy="38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Private to guest</a:t>
            </a:r>
            <a:endParaRPr sz="1000"/>
          </a:p>
        </p:txBody>
      </p:sp>
      <p:sp>
        <p:nvSpPr>
          <p:cNvPr id="186" name="Google Shape;186;p23"/>
          <p:cNvSpPr txBox="1"/>
          <p:nvPr/>
        </p:nvSpPr>
        <p:spPr>
          <a:xfrm>
            <a:off x="1520675" y="4611600"/>
            <a:ext cx="1746000" cy="4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Private to VMM</a:t>
            </a:r>
            <a:endParaRPr sz="1000"/>
          </a:p>
        </p:txBody>
      </p:sp>
      <p:sp>
        <p:nvSpPr>
          <p:cNvPr id="187" name="Google Shape;187;p23"/>
          <p:cNvSpPr txBox="1"/>
          <p:nvPr/>
        </p:nvSpPr>
        <p:spPr>
          <a:xfrm>
            <a:off x="5785550" y="4560225"/>
            <a:ext cx="1746000" cy="4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Shared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Updated by VMM</a:t>
            </a:r>
            <a:endParaRPr sz="1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4"/>
          <p:cNvSpPr/>
          <p:nvPr/>
        </p:nvSpPr>
        <p:spPr>
          <a:xfrm rot="5400000">
            <a:off x="5450971" y="1153526"/>
            <a:ext cx="2196900" cy="2188800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4"/>
          <p:cNvSpPr/>
          <p:nvPr/>
        </p:nvSpPr>
        <p:spPr>
          <a:xfrm rot="2706320">
            <a:off x="5453561" y="1151556"/>
            <a:ext cx="2192388" cy="2192388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4"/>
          <p:cNvSpPr/>
          <p:nvPr/>
        </p:nvSpPr>
        <p:spPr>
          <a:xfrm rot="10800000">
            <a:off x="1499921" y="1149219"/>
            <a:ext cx="2188800" cy="2196900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4"/>
          <p:cNvSpPr/>
          <p:nvPr/>
        </p:nvSpPr>
        <p:spPr>
          <a:xfrm rot="8093680">
            <a:off x="1498426" y="1151549"/>
            <a:ext cx="2192388" cy="2192388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4"/>
          <p:cNvSpPr txBox="1"/>
          <p:nvPr>
            <p:ph type="title"/>
          </p:nvPr>
        </p:nvSpPr>
        <p:spPr>
          <a:xfrm>
            <a:off x="311700" y="1215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Networking</a:t>
            </a:r>
            <a:endParaRPr/>
          </a:p>
        </p:txBody>
      </p:sp>
      <p:sp>
        <p:nvSpPr>
          <p:cNvPr id="197" name="Google Shape;197;p24"/>
          <p:cNvSpPr txBox="1"/>
          <p:nvPr>
            <p:ph idx="1" type="body"/>
          </p:nvPr>
        </p:nvSpPr>
        <p:spPr>
          <a:xfrm>
            <a:off x="1924675" y="694850"/>
            <a:ext cx="1339500" cy="46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Transmit</a:t>
            </a:r>
            <a:endParaRPr/>
          </a:p>
        </p:txBody>
      </p:sp>
      <p:sp>
        <p:nvSpPr>
          <p:cNvPr id="198" name="Google Shape;198;p24"/>
          <p:cNvSpPr txBox="1"/>
          <p:nvPr>
            <p:ph idx="1" type="body"/>
          </p:nvPr>
        </p:nvSpPr>
        <p:spPr>
          <a:xfrm>
            <a:off x="5879800" y="694650"/>
            <a:ext cx="1339500" cy="46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Receive</a:t>
            </a:r>
            <a:endParaRPr/>
          </a:p>
        </p:txBody>
      </p:sp>
      <p:sp>
        <p:nvSpPr>
          <p:cNvPr id="199" name="Google Shape;199;p24"/>
          <p:cNvSpPr/>
          <p:nvPr/>
        </p:nvSpPr>
        <p:spPr>
          <a:xfrm>
            <a:off x="5455189" y="1148965"/>
            <a:ext cx="2189100" cy="2196900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4"/>
          <p:cNvSpPr/>
          <p:nvPr/>
        </p:nvSpPr>
        <p:spPr>
          <a:xfrm rot="-2706320">
            <a:off x="5453193" y="1151258"/>
            <a:ext cx="2192388" cy="2192388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4"/>
          <p:cNvSpPr/>
          <p:nvPr/>
        </p:nvSpPr>
        <p:spPr>
          <a:xfrm rot="-5400000">
            <a:off x="5451237" y="1152969"/>
            <a:ext cx="2196900" cy="2188800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4"/>
          <p:cNvSpPr/>
          <p:nvPr/>
        </p:nvSpPr>
        <p:spPr>
          <a:xfrm rot="-8093680">
            <a:off x="5453331" y="1151556"/>
            <a:ext cx="2192388" cy="2192388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4"/>
          <p:cNvSpPr/>
          <p:nvPr/>
        </p:nvSpPr>
        <p:spPr>
          <a:xfrm rot="10800000">
            <a:off x="5454971" y="1148919"/>
            <a:ext cx="2188800" cy="2196900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4"/>
          <p:cNvSpPr/>
          <p:nvPr/>
        </p:nvSpPr>
        <p:spPr>
          <a:xfrm rot="8093680">
            <a:off x="5453476" y="1151249"/>
            <a:ext cx="2192388" cy="2192388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4"/>
          <p:cNvSpPr/>
          <p:nvPr/>
        </p:nvSpPr>
        <p:spPr>
          <a:xfrm rot="5400000">
            <a:off x="5450921" y="1153126"/>
            <a:ext cx="2196900" cy="2188800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4"/>
          <p:cNvSpPr/>
          <p:nvPr/>
        </p:nvSpPr>
        <p:spPr>
          <a:xfrm rot="2706320">
            <a:off x="5453511" y="1151156"/>
            <a:ext cx="2192388" cy="2192388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24"/>
          <p:cNvSpPr/>
          <p:nvPr/>
        </p:nvSpPr>
        <p:spPr>
          <a:xfrm>
            <a:off x="1500064" y="1148965"/>
            <a:ext cx="2189100" cy="2196900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4"/>
          <p:cNvSpPr/>
          <p:nvPr/>
        </p:nvSpPr>
        <p:spPr>
          <a:xfrm rot="-2706320">
            <a:off x="1498068" y="1151258"/>
            <a:ext cx="2192388" cy="2192388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24"/>
          <p:cNvSpPr/>
          <p:nvPr/>
        </p:nvSpPr>
        <p:spPr>
          <a:xfrm rot="-5400000">
            <a:off x="1496112" y="1152969"/>
            <a:ext cx="2196900" cy="2188800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4"/>
          <p:cNvSpPr/>
          <p:nvPr/>
        </p:nvSpPr>
        <p:spPr>
          <a:xfrm rot="-8093680">
            <a:off x="1498206" y="1151556"/>
            <a:ext cx="2192388" cy="2192388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4"/>
          <p:cNvSpPr/>
          <p:nvPr/>
        </p:nvSpPr>
        <p:spPr>
          <a:xfrm rot="10800000">
            <a:off x="1499846" y="1148919"/>
            <a:ext cx="2188800" cy="2196900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4"/>
          <p:cNvSpPr/>
          <p:nvPr/>
        </p:nvSpPr>
        <p:spPr>
          <a:xfrm rot="8093680">
            <a:off x="1498351" y="1151249"/>
            <a:ext cx="2192388" cy="2192388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4"/>
          <p:cNvSpPr/>
          <p:nvPr/>
        </p:nvSpPr>
        <p:spPr>
          <a:xfrm rot="5400000">
            <a:off x="1495796" y="1153126"/>
            <a:ext cx="2196900" cy="2188800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4"/>
          <p:cNvSpPr/>
          <p:nvPr/>
        </p:nvSpPr>
        <p:spPr>
          <a:xfrm rot="2706320">
            <a:off x="1498386" y="1151156"/>
            <a:ext cx="2192388" cy="2192388"/>
          </a:xfrm>
          <a:prstGeom prst="blockArc">
            <a:avLst>
              <a:gd fmla="val 18906916" name="adj1"/>
              <a:gd fmla="val 0" name="adj2"/>
              <a:gd fmla="val 25000" name="adj3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4"/>
          <p:cNvSpPr txBox="1"/>
          <p:nvPr/>
        </p:nvSpPr>
        <p:spPr>
          <a:xfrm>
            <a:off x="616500" y="4022025"/>
            <a:ext cx="39555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Char char="●"/>
            </a:pPr>
            <a:r>
              <a:rPr lang="en" sz="1300">
                <a:solidFill>
                  <a:srgbClr val="666666"/>
                </a:solidFill>
              </a:rPr>
              <a:t>Guest transmits packets through requests.</a:t>
            </a:r>
            <a:endParaRPr sz="1300">
              <a:solidFill>
                <a:srgbClr val="666666"/>
              </a:solidFill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Char char="○"/>
            </a:pPr>
            <a:r>
              <a:rPr lang="en" sz="1300">
                <a:solidFill>
                  <a:srgbClr val="666666"/>
                </a:solidFill>
              </a:rPr>
              <a:t>Pages must be pinned.</a:t>
            </a:r>
            <a:endParaRPr sz="1300">
              <a:solidFill>
                <a:srgbClr val="666666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Char char="●"/>
            </a:pPr>
            <a:r>
              <a:rPr lang="en" sz="1300">
                <a:solidFill>
                  <a:srgbClr val="666666"/>
                </a:solidFill>
              </a:rPr>
              <a:t>Xen uses a round-robin packet scheduler.</a:t>
            </a:r>
            <a:endParaRPr sz="1300">
              <a:solidFill>
                <a:srgbClr val="666666"/>
              </a:solidFill>
            </a:endParaRPr>
          </a:p>
        </p:txBody>
      </p:sp>
      <p:sp>
        <p:nvSpPr>
          <p:cNvPr id="216" name="Google Shape;216;p24"/>
          <p:cNvSpPr/>
          <p:nvPr/>
        </p:nvSpPr>
        <p:spPr>
          <a:xfrm>
            <a:off x="431825" y="2433475"/>
            <a:ext cx="650700" cy="572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4"/>
          <p:cNvSpPr/>
          <p:nvPr/>
        </p:nvSpPr>
        <p:spPr>
          <a:xfrm>
            <a:off x="869250" y="3227750"/>
            <a:ext cx="650700" cy="572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4"/>
          <p:cNvSpPr/>
          <p:nvPr/>
        </p:nvSpPr>
        <p:spPr>
          <a:xfrm>
            <a:off x="8096800" y="2433275"/>
            <a:ext cx="650700" cy="572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4"/>
          <p:cNvSpPr/>
          <p:nvPr/>
        </p:nvSpPr>
        <p:spPr>
          <a:xfrm>
            <a:off x="7574000" y="3227550"/>
            <a:ext cx="650700" cy="572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20" name="Google Shape;220;p24"/>
          <p:cNvCxnSpPr>
            <a:endCxn id="216" idx="3"/>
          </p:cNvCxnSpPr>
          <p:nvPr/>
        </p:nvCxnSpPr>
        <p:spPr>
          <a:xfrm flipH="1">
            <a:off x="1082525" y="2548225"/>
            <a:ext cx="734700" cy="171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1" name="Google Shape;221;p24"/>
          <p:cNvCxnSpPr>
            <a:endCxn id="217" idx="3"/>
          </p:cNvCxnSpPr>
          <p:nvPr/>
        </p:nvCxnSpPr>
        <p:spPr>
          <a:xfrm flipH="1">
            <a:off x="1519950" y="2992100"/>
            <a:ext cx="748800" cy="52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2" name="Google Shape;222;p24"/>
          <p:cNvCxnSpPr>
            <a:endCxn id="218" idx="1"/>
          </p:cNvCxnSpPr>
          <p:nvPr/>
        </p:nvCxnSpPr>
        <p:spPr>
          <a:xfrm>
            <a:off x="7321600" y="2578625"/>
            <a:ext cx="775200" cy="141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3" name="Google Shape;223;p24"/>
          <p:cNvCxnSpPr>
            <a:endCxn id="219" idx="1"/>
          </p:cNvCxnSpPr>
          <p:nvPr/>
        </p:nvCxnSpPr>
        <p:spPr>
          <a:xfrm>
            <a:off x="6893000" y="3015000"/>
            <a:ext cx="681000" cy="498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24" name="Google Shape;224;p24"/>
          <p:cNvSpPr txBox="1"/>
          <p:nvPr/>
        </p:nvSpPr>
        <p:spPr>
          <a:xfrm>
            <a:off x="4572000" y="4021825"/>
            <a:ext cx="39555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Char char="●"/>
            </a:pPr>
            <a:r>
              <a:rPr lang="en" sz="1300">
                <a:solidFill>
                  <a:srgbClr val="666666"/>
                </a:solidFill>
              </a:rPr>
              <a:t>To receive a packet, guests must trade an unused page.</a:t>
            </a:r>
            <a:endParaRPr sz="1300">
              <a:solidFill>
                <a:srgbClr val="666666"/>
              </a:solidFill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300"/>
              <a:buChar char="○"/>
            </a:pPr>
            <a:r>
              <a:rPr lang="en" sz="1300">
                <a:solidFill>
                  <a:srgbClr val="666666"/>
                </a:solidFill>
              </a:rPr>
              <a:t>Packet is dropped if no pages are available.</a:t>
            </a:r>
            <a:endParaRPr sz="1300">
              <a:solidFill>
                <a:srgbClr val="666666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230" name="Google Shape;230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Paravirtualization (Xen)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Handling Physical Memory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6"/>
          <p:cNvSpPr txBox="1"/>
          <p:nvPr>
            <p:ph type="title"/>
          </p:nvPr>
        </p:nvSpPr>
        <p:spPr>
          <a:xfrm>
            <a:off x="311700" y="146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Consolidating Multiple VMs</a:t>
            </a:r>
            <a:endParaRPr/>
          </a:p>
        </p:txBody>
      </p:sp>
      <p:sp>
        <p:nvSpPr>
          <p:cNvPr id="236" name="Google Shape;236;p26"/>
          <p:cNvSpPr txBox="1"/>
          <p:nvPr>
            <p:ph idx="1" type="body"/>
          </p:nvPr>
        </p:nvSpPr>
        <p:spPr>
          <a:xfrm>
            <a:off x="2097300" y="4650050"/>
            <a:ext cx="48135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if there's no physical memory left?</a:t>
            </a:r>
            <a:endParaRPr/>
          </a:p>
        </p:txBody>
      </p:sp>
      <p:sp>
        <p:nvSpPr>
          <p:cNvPr id="237" name="Google Shape;237;p26"/>
          <p:cNvSpPr/>
          <p:nvPr/>
        </p:nvSpPr>
        <p:spPr>
          <a:xfrm>
            <a:off x="985000" y="1616425"/>
            <a:ext cx="3006300" cy="112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OS 1</a:t>
            </a:r>
            <a:endParaRPr/>
          </a:p>
        </p:txBody>
      </p:sp>
      <p:sp>
        <p:nvSpPr>
          <p:cNvPr id="238" name="Google Shape;238;p26"/>
          <p:cNvSpPr/>
          <p:nvPr/>
        </p:nvSpPr>
        <p:spPr>
          <a:xfrm>
            <a:off x="5152700" y="1616425"/>
            <a:ext cx="3006300" cy="112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OS 2</a:t>
            </a:r>
            <a:endParaRPr/>
          </a:p>
        </p:txBody>
      </p:sp>
      <p:sp>
        <p:nvSpPr>
          <p:cNvPr id="239" name="Google Shape;239;p26"/>
          <p:cNvSpPr/>
          <p:nvPr/>
        </p:nvSpPr>
        <p:spPr>
          <a:xfrm>
            <a:off x="985000" y="2899550"/>
            <a:ext cx="7173900" cy="38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VMM</a:t>
            </a:r>
            <a:endParaRPr/>
          </a:p>
        </p:txBody>
      </p:sp>
      <p:sp>
        <p:nvSpPr>
          <p:cNvPr id="240" name="Google Shape;240;p26"/>
          <p:cNvSpPr/>
          <p:nvPr/>
        </p:nvSpPr>
        <p:spPr>
          <a:xfrm>
            <a:off x="1945025" y="3498575"/>
            <a:ext cx="2670000" cy="6096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6"/>
          <p:cNvSpPr/>
          <p:nvPr/>
        </p:nvSpPr>
        <p:spPr>
          <a:xfrm>
            <a:off x="4615025" y="3498575"/>
            <a:ext cx="2670000" cy="609600"/>
          </a:xfrm>
          <a:prstGeom prst="rect">
            <a:avLst/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26"/>
          <p:cNvSpPr txBox="1"/>
          <p:nvPr/>
        </p:nvSpPr>
        <p:spPr>
          <a:xfrm>
            <a:off x="3724450" y="4149725"/>
            <a:ext cx="16950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memory</a:t>
            </a:r>
            <a:endParaRPr/>
          </a:p>
        </p:txBody>
      </p:sp>
      <p:sp>
        <p:nvSpPr>
          <p:cNvPr id="243" name="Google Shape;243;p26"/>
          <p:cNvSpPr/>
          <p:nvPr/>
        </p:nvSpPr>
        <p:spPr>
          <a:xfrm>
            <a:off x="1335400" y="2317175"/>
            <a:ext cx="2305500" cy="3504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6"/>
          <p:cNvSpPr/>
          <p:nvPr/>
        </p:nvSpPr>
        <p:spPr>
          <a:xfrm>
            <a:off x="5503100" y="2317175"/>
            <a:ext cx="2305500" cy="350400"/>
          </a:xfrm>
          <a:prstGeom prst="rect">
            <a:avLst/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26"/>
          <p:cNvSpPr txBox="1"/>
          <p:nvPr/>
        </p:nvSpPr>
        <p:spPr>
          <a:xfrm>
            <a:off x="1516000" y="1974950"/>
            <a:ext cx="19443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Real </a:t>
            </a:r>
            <a:r>
              <a:rPr lang="en"/>
              <a:t>memory</a:t>
            </a:r>
            <a:endParaRPr/>
          </a:p>
        </p:txBody>
      </p:sp>
      <p:sp>
        <p:nvSpPr>
          <p:cNvPr id="246" name="Google Shape;246;p26"/>
          <p:cNvSpPr txBox="1"/>
          <p:nvPr/>
        </p:nvSpPr>
        <p:spPr>
          <a:xfrm>
            <a:off x="5683700" y="1988425"/>
            <a:ext cx="19443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Real </a:t>
            </a:r>
            <a:r>
              <a:rPr lang="en"/>
              <a:t>memory</a:t>
            </a:r>
            <a:endParaRPr/>
          </a:p>
        </p:txBody>
      </p:sp>
      <p:cxnSp>
        <p:nvCxnSpPr>
          <p:cNvPr id="247" name="Google Shape;247;p26"/>
          <p:cNvCxnSpPr>
            <a:stCxn id="243" idx="2"/>
            <a:endCxn id="240" idx="0"/>
          </p:cNvCxnSpPr>
          <p:nvPr/>
        </p:nvCxnSpPr>
        <p:spPr>
          <a:xfrm>
            <a:off x="2488150" y="2667575"/>
            <a:ext cx="792000" cy="831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8" name="Google Shape;248;p26"/>
          <p:cNvCxnSpPr>
            <a:stCxn id="244" idx="2"/>
            <a:endCxn id="241" idx="0"/>
          </p:cNvCxnSpPr>
          <p:nvPr/>
        </p:nvCxnSpPr>
        <p:spPr>
          <a:xfrm flipH="1">
            <a:off x="5949950" y="2667575"/>
            <a:ext cx="705900" cy="831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49" name="Google Shape;249;p26"/>
          <p:cNvSpPr/>
          <p:nvPr/>
        </p:nvSpPr>
        <p:spPr>
          <a:xfrm>
            <a:off x="4081800" y="1709875"/>
            <a:ext cx="844500" cy="579300"/>
          </a:xfrm>
          <a:prstGeom prst="wedgeEllipseCallout">
            <a:avLst>
              <a:gd fmla="val -60003" name="adj1"/>
              <a:gd fmla="val 48787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I need more memory.</a:t>
            </a:r>
            <a:endParaRPr sz="800"/>
          </a:p>
        </p:txBody>
      </p:sp>
      <p:sp>
        <p:nvSpPr>
          <p:cNvPr id="250" name="Google Shape;250;p26"/>
          <p:cNvSpPr txBox="1"/>
          <p:nvPr>
            <p:ph idx="1" type="body"/>
          </p:nvPr>
        </p:nvSpPr>
        <p:spPr>
          <a:xfrm>
            <a:off x="561425" y="719200"/>
            <a:ext cx="67236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Goal: run multiple VMs on one machine.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Reality: physical resources (memory) are finite.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7"/>
          <p:cNvSpPr txBox="1"/>
          <p:nvPr>
            <p:ph type="title"/>
          </p:nvPr>
        </p:nvSpPr>
        <p:spPr>
          <a:xfrm>
            <a:off x="311700" y="397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Dynamic Memory Allocation</a:t>
            </a:r>
            <a:endParaRPr/>
          </a:p>
        </p:txBody>
      </p:sp>
      <p:sp>
        <p:nvSpPr>
          <p:cNvPr id="256" name="Google Shape;256;p27"/>
          <p:cNvSpPr txBox="1"/>
          <p:nvPr>
            <p:ph idx="1" type="body"/>
          </p:nvPr>
        </p:nvSpPr>
        <p:spPr>
          <a:xfrm>
            <a:off x="311700" y="1208125"/>
            <a:ext cx="8520600" cy="36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Ideally, reclaim unused memory from some VM(s) and give it to others that need it.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Reclaimed memory would be written to the VMM's swap memory.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VMM would need its own page replacement policy.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Which VM(s) to reclaim from?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Which pages to reclaim?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VMM is unaware of which pages are important.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Only the guest OSes have knowledge of this.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Forcefully</a:t>
            </a:r>
            <a:r>
              <a:rPr lang="en" sz="1800"/>
              <a:t> </a:t>
            </a:r>
            <a:r>
              <a:rPr lang="en"/>
              <a:t>reclaiming memory can cause performance loss and/or unintended behaviors.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8"/>
          <p:cNvSpPr/>
          <p:nvPr/>
        </p:nvSpPr>
        <p:spPr>
          <a:xfrm>
            <a:off x="464525" y="1161400"/>
            <a:ext cx="3006300" cy="112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OS 1</a:t>
            </a:r>
            <a:endParaRPr/>
          </a:p>
        </p:txBody>
      </p:sp>
      <p:sp>
        <p:nvSpPr>
          <p:cNvPr id="262" name="Google Shape;262;p28"/>
          <p:cNvSpPr/>
          <p:nvPr/>
        </p:nvSpPr>
        <p:spPr>
          <a:xfrm>
            <a:off x="4632225" y="1161400"/>
            <a:ext cx="3006300" cy="1129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OS 2</a:t>
            </a:r>
            <a:endParaRPr/>
          </a:p>
        </p:txBody>
      </p:sp>
      <p:sp>
        <p:nvSpPr>
          <p:cNvPr id="263" name="Google Shape;263;p28"/>
          <p:cNvSpPr/>
          <p:nvPr/>
        </p:nvSpPr>
        <p:spPr>
          <a:xfrm>
            <a:off x="464525" y="2444525"/>
            <a:ext cx="7173900" cy="38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VMM</a:t>
            </a:r>
            <a:endParaRPr/>
          </a:p>
        </p:txBody>
      </p:sp>
      <p:sp>
        <p:nvSpPr>
          <p:cNvPr id="264" name="Google Shape;264;p28"/>
          <p:cNvSpPr/>
          <p:nvPr/>
        </p:nvSpPr>
        <p:spPr>
          <a:xfrm>
            <a:off x="1424550" y="3043550"/>
            <a:ext cx="2670000" cy="6096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28"/>
          <p:cNvSpPr/>
          <p:nvPr/>
        </p:nvSpPr>
        <p:spPr>
          <a:xfrm>
            <a:off x="4094550" y="3043550"/>
            <a:ext cx="2670000" cy="609600"/>
          </a:xfrm>
          <a:prstGeom prst="rect">
            <a:avLst/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28"/>
          <p:cNvSpPr txBox="1"/>
          <p:nvPr/>
        </p:nvSpPr>
        <p:spPr>
          <a:xfrm>
            <a:off x="3207575" y="3653150"/>
            <a:ext cx="16878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</a:t>
            </a:r>
            <a:r>
              <a:rPr lang="en"/>
              <a:t>memory</a:t>
            </a:r>
            <a:endParaRPr/>
          </a:p>
        </p:txBody>
      </p:sp>
      <p:sp>
        <p:nvSpPr>
          <p:cNvPr id="267" name="Google Shape;267;p28"/>
          <p:cNvSpPr/>
          <p:nvPr/>
        </p:nvSpPr>
        <p:spPr>
          <a:xfrm>
            <a:off x="814925" y="1862150"/>
            <a:ext cx="2305500" cy="3504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8"/>
          <p:cNvSpPr/>
          <p:nvPr/>
        </p:nvSpPr>
        <p:spPr>
          <a:xfrm>
            <a:off x="4982625" y="1862150"/>
            <a:ext cx="2305500" cy="350400"/>
          </a:xfrm>
          <a:prstGeom prst="rect">
            <a:avLst/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28"/>
          <p:cNvSpPr txBox="1"/>
          <p:nvPr/>
        </p:nvSpPr>
        <p:spPr>
          <a:xfrm>
            <a:off x="995525" y="1519925"/>
            <a:ext cx="19443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Real </a:t>
            </a:r>
            <a:r>
              <a:rPr lang="en"/>
              <a:t>memory</a:t>
            </a:r>
            <a:endParaRPr/>
          </a:p>
        </p:txBody>
      </p:sp>
      <p:sp>
        <p:nvSpPr>
          <p:cNvPr id="270" name="Google Shape;270;p28"/>
          <p:cNvSpPr txBox="1"/>
          <p:nvPr/>
        </p:nvSpPr>
        <p:spPr>
          <a:xfrm>
            <a:off x="5163225" y="1533400"/>
            <a:ext cx="19443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Real </a:t>
            </a:r>
            <a:r>
              <a:rPr lang="en"/>
              <a:t>memory</a:t>
            </a:r>
            <a:endParaRPr/>
          </a:p>
        </p:txBody>
      </p:sp>
      <p:cxnSp>
        <p:nvCxnSpPr>
          <p:cNvPr id="271" name="Google Shape;271;p28"/>
          <p:cNvCxnSpPr>
            <a:stCxn id="267" idx="2"/>
            <a:endCxn id="264" idx="0"/>
          </p:cNvCxnSpPr>
          <p:nvPr/>
        </p:nvCxnSpPr>
        <p:spPr>
          <a:xfrm>
            <a:off x="1967675" y="2212550"/>
            <a:ext cx="792000" cy="831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72" name="Google Shape;272;p28"/>
          <p:cNvCxnSpPr>
            <a:stCxn id="268" idx="2"/>
            <a:endCxn id="265" idx="0"/>
          </p:cNvCxnSpPr>
          <p:nvPr/>
        </p:nvCxnSpPr>
        <p:spPr>
          <a:xfrm flipH="1">
            <a:off x="5429475" y="2212550"/>
            <a:ext cx="705900" cy="831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73" name="Google Shape;273;p28"/>
          <p:cNvSpPr/>
          <p:nvPr/>
        </p:nvSpPr>
        <p:spPr>
          <a:xfrm>
            <a:off x="4094550" y="3043550"/>
            <a:ext cx="741000" cy="6096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74" name="Google Shape;274;p28"/>
          <p:cNvCxnSpPr>
            <a:stCxn id="267" idx="3"/>
            <a:endCxn id="273" idx="0"/>
          </p:cNvCxnSpPr>
          <p:nvPr/>
        </p:nvCxnSpPr>
        <p:spPr>
          <a:xfrm>
            <a:off x="3120425" y="2037350"/>
            <a:ext cx="1344600" cy="100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275" name="Google Shape;275;p28"/>
          <p:cNvSpPr/>
          <p:nvPr/>
        </p:nvSpPr>
        <p:spPr>
          <a:xfrm>
            <a:off x="3553500" y="1198350"/>
            <a:ext cx="911700" cy="579300"/>
          </a:xfrm>
          <a:prstGeom prst="wedgeEllipseCallout">
            <a:avLst>
              <a:gd fmla="val -60003" name="adj1"/>
              <a:gd fmla="val 48787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I need more memory.</a:t>
            </a:r>
            <a:endParaRPr sz="800"/>
          </a:p>
        </p:txBody>
      </p:sp>
      <p:sp>
        <p:nvSpPr>
          <p:cNvPr id="276" name="Google Shape;276;p28"/>
          <p:cNvSpPr/>
          <p:nvPr/>
        </p:nvSpPr>
        <p:spPr>
          <a:xfrm>
            <a:off x="7724275" y="1198350"/>
            <a:ext cx="955200" cy="579300"/>
          </a:xfrm>
          <a:prstGeom prst="wedgeEllipseCallout">
            <a:avLst>
              <a:gd fmla="val -60003" name="adj1"/>
              <a:gd fmla="val 48787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That was important!</a:t>
            </a:r>
            <a:endParaRPr sz="8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9"/>
          <p:cNvSpPr txBox="1"/>
          <p:nvPr>
            <p:ph type="title"/>
          </p:nvPr>
        </p:nvSpPr>
        <p:spPr>
          <a:xfrm>
            <a:off x="311700" y="1014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Ballooning</a:t>
            </a:r>
            <a:endParaRPr/>
          </a:p>
        </p:txBody>
      </p:sp>
      <p:sp>
        <p:nvSpPr>
          <p:cNvPr id="282" name="Google Shape;282;p29"/>
          <p:cNvSpPr txBox="1"/>
          <p:nvPr>
            <p:ph idx="1" type="body"/>
          </p:nvPr>
        </p:nvSpPr>
        <p:spPr>
          <a:xfrm>
            <a:off x="311700" y="674150"/>
            <a:ext cx="8520600" cy="104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Trick guest OS into willingly giving up or getting more memory.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Install a "balloon" device driver that is maintained by the VMM.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Works in both fully virtualized and paravirtualized systems.</a:t>
            </a:r>
            <a:endParaRPr/>
          </a:p>
        </p:txBody>
      </p:sp>
      <p:sp>
        <p:nvSpPr>
          <p:cNvPr id="283" name="Google Shape;283;p29"/>
          <p:cNvSpPr/>
          <p:nvPr/>
        </p:nvSpPr>
        <p:spPr>
          <a:xfrm>
            <a:off x="1527600" y="2707191"/>
            <a:ext cx="1854600" cy="1408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Guest OS</a:t>
            </a:r>
            <a:endParaRPr/>
          </a:p>
        </p:txBody>
      </p:sp>
      <p:sp>
        <p:nvSpPr>
          <p:cNvPr id="284" name="Google Shape;284;p29"/>
          <p:cNvSpPr/>
          <p:nvPr/>
        </p:nvSpPr>
        <p:spPr>
          <a:xfrm>
            <a:off x="1986611" y="3261636"/>
            <a:ext cx="936360" cy="605448"/>
          </a:xfrm>
          <a:prstGeom prst="cloud">
            <a:avLst/>
          </a:prstGeom>
          <a:solidFill>
            <a:srgbClr val="9FC5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Balloon</a:t>
            </a:r>
            <a:endParaRPr sz="1000"/>
          </a:p>
        </p:txBody>
      </p:sp>
      <p:sp>
        <p:nvSpPr>
          <p:cNvPr id="285" name="Google Shape;285;p29"/>
          <p:cNvSpPr/>
          <p:nvPr/>
        </p:nvSpPr>
        <p:spPr>
          <a:xfrm>
            <a:off x="4606425" y="1774225"/>
            <a:ext cx="1854600" cy="1408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Guest OS</a:t>
            </a:r>
            <a:endParaRPr/>
          </a:p>
        </p:txBody>
      </p:sp>
      <p:sp>
        <p:nvSpPr>
          <p:cNvPr id="286" name="Google Shape;286;p29"/>
          <p:cNvSpPr/>
          <p:nvPr/>
        </p:nvSpPr>
        <p:spPr>
          <a:xfrm>
            <a:off x="5182838" y="2543600"/>
            <a:ext cx="701784" cy="362340"/>
          </a:xfrm>
          <a:prstGeom prst="cloud">
            <a:avLst/>
          </a:prstGeom>
          <a:solidFill>
            <a:srgbClr val="9FC5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Balloon</a:t>
            </a:r>
            <a:endParaRPr sz="600"/>
          </a:p>
        </p:txBody>
      </p:sp>
      <p:sp>
        <p:nvSpPr>
          <p:cNvPr id="287" name="Google Shape;287;p29"/>
          <p:cNvSpPr/>
          <p:nvPr/>
        </p:nvSpPr>
        <p:spPr>
          <a:xfrm>
            <a:off x="4606433" y="3622722"/>
            <a:ext cx="1854600" cy="1408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Guest OS</a:t>
            </a:r>
            <a:endParaRPr/>
          </a:p>
        </p:txBody>
      </p:sp>
      <p:sp>
        <p:nvSpPr>
          <p:cNvPr id="288" name="Google Shape;288;p29"/>
          <p:cNvSpPr/>
          <p:nvPr/>
        </p:nvSpPr>
        <p:spPr>
          <a:xfrm>
            <a:off x="4862228" y="4024103"/>
            <a:ext cx="1388448" cy="844452"/>
          </a:xfrm>
          <a:prstGeom prst="cloud">
            <a:avLst/>
          </a:prstGeom>
          <a:solidFill>
            <a:srgbClr val="9FC5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Balloon</a:t>
            </a:r>
            <a:endParaRPr/>
          </a:p>
        </p:txBody>
      </p:sp>
      <p:cxnSp>
        <p:nvCxnSpPr>
          <p:cNvPr id="289" name="Google Shape;289;p29"/>
          <p:cNvCxnSpPr>
            <a:endCxn id="285" idx="1"/>
          </p:cNvCxnSpPr>
          <p:nvPr/>
        </p:nvCxnSpPr>
        <p:spPr>
          <a:xfrm flipH="1" rot="10800000">
            <a:off x="3384525" y="2478325"/>
            <a:ext cx="1221900" cy="492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0" name="Google Shape;290;p29"/>
          <p:cNvCxnSpPr>
            <a:endCxn id="287" idx="1"/>
          </p:cNvCxnSpPr>
          <p:nvPr/>
        </p:nvCxnSpPr>
        <p:spPr>
          <a:xfrm>
            <a:off x="3356633" y="3734922"/>
            <a:ext cx="1249800" cy="591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91" name="Google Shape;291;p29"/>
          <p:cNvSpPr txBox="1"/>
          <p:nvPr/>
        </p:nvSpPr>
        <p:spPr>
          <a:xfrm>
            <a:off x="3493325" y="2207350"/>
            <a:ext cx="770700" cy="3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Deflate</a:t>
            </a:r>
            <a:endParaRPr/>
          </a:p>
        </p:txBody>
      </p:sp>
      <p:sp>
        <p:nvSpPr>
          <p:cNvPr id="292" name="Google Shape;292;p29"/>
          <p:cNvSpPr txBox="1"/>
          <p:nvPr/>
        </p:nvSpPr>
        <p:spPr>
          <a:xfrm>
            <a:off x="3470525" y="4234225"/>
            <a:ext cx="816300" cy="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Inflate</a:t>
            </a:r>
            <a:endParaRPr/>
          </a:p>
        </p:txBody>
      </p:sp>
      <p:sp>
        <p:nvSpPr>
          <p:cNvPr id="293" name="Google Shape;293;p29"/>
          <p:cNvSpPr txBox="1"/>
          <p:nvPr/>
        </p:nvSpPr>
        <p:spPr>
          <a:xfrm>
            <a:off x="7056550" y="2175625"/>
            <a:ext cx="1289400" cy="6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memory for guest</a:t>
            </a:r>
            <a:endParaRPr/>
          </a:p>
        </p:txBody>
      </p:sp>
      <p:sp>
        <p:nvSpPr>
          <p:cNvPr id="294" name="Google Shape;294;p29"/>
          <p:cNvSpPr txBox="1"/>
          <p:nvPr/>
        </p:nvSpPr>
        <p:spPr>
          <a:xfrm>
            <a:off x="7056550" y="4024125"/>
            <a:ext cx="1289400" cy="6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</a:t>
            </a:r>
            <a:r>
              <a:rPr lang="en"/>
              <a:t> memory for guest</a:t>
            </a:r>
            <a:endParaRPr/>
          </a:p>
        </p:txBody>
      </p:sp>
      <p:cxnSp>
        <p:nvCxnSpPr>
          <p:cNvPr id="295" name="Google Shape;295;p29"/>
          <p:cNvCxnSpPr>
            <a:stCxn id="285" idx="3"/>
            <a:endCxn id="293" idx="1"/>
          </p:cNvCxnSpPr>
          <p:nvPr/>
        </p:nvCxnSpPr>
        <p:spPr>
          <a:xfrm>
            <a:off x="6461025" y="2478325"/>
            <a:ext cx="595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6" name="Google Shape;296;p29"/>
          <p:cNvCxnSpPr>
            <a:stCxn id="287" idx="3"/>
            <a:endCxn id="294" idx="1"/>
          </p:cNvCxnSpPr>
          <p:nvPr/>
        </p:nvCxnSpPr>
        <p:spPr>
          <a:xfrm>
            <a:off x="6461033" y="4326822"/>
            <a:ext cx="595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0"/>
          <p:cNvSpPr txBox="1"/>
          <p:nvPr>
            <p:ph type="title"/>
          </p:nvPr>
        </p:nvSpPr>
        <p:spPr>
          <a:xfrm>
            <a:off x="311700" y="52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Memory Sharing Between VMs</a:t>
            </a:r>
            <a:endParaRPr/>
          </a:p>
        </p:txBody>
      </p:sp>
      <p:sp>
        <p:nvSpPr>
          <p:cNvPr id="302" name="Google Shape;302;p30"/>
          <p:cNvSpPr txBox="1"/>
          <p:nvPr>
            <p:ph idx="1" type="body"/>
          </p:nvPr>
        </p:nvSpPr>
        <p:spPr>
          <a:xfrm>
            <a:off x="2084850" y="4329950"/>
            <a:ext cx="4974300" cy="4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to prevent duplicate physical pages?</a:t>
            </a:r>
            <a:endParaRPr/>
          </a:p>
        </p:txBody>
      </p:sp>
      <p:sp>
        <p:nvSpPr>
          <p:cNvPr id="303" name="Google Shape;303;p30"/>
          <p:cNvSpPr/>
          <p:nvPr/>
        </p:nvSpPr>
        <p:spPr>
          <a:xfrm>
            <a:off x="985000" y="1462306"/>
            <a:ext cx="3006300" cy="753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OS 1</a:t>
            </a:r>
            <a:endParaRPr/>
          </a:p>
        </p:txBody>
      </p:sp>
      <p:sp>
        <p:nvSpPr>
          <p:cNvPr id="304" name="Google Shape;304;p30"/>
          <p:cNvSpPr/>
          <p:nvPr/>
        </p:nvSpPr>
        <p:spPr>
          <a:xfrm>
            <a:off x="5152700" y="1462201"/>
            <a:ext cx="3006300" cy="753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OS 2</a:t>
            </a:r>
            <a:endParaRPr/>
          </a:p>
        </p:txBody>
      </p:sp>
      <p:sp>
        <p:nvSpPr>
          <p:cNvPr id="305" name="Google Shape;305;p30"/>
          <p:cNvSpPr/>
          <p:nvPr/>
        </p:nvSpPr>
        <p:spPr>
          <a:xfrm>
            <a:off x="985000" y="2368800"/>
            <a:ext cx="7173900" cy="38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VMM</a:t>
            </a:r>
            <a:endParaRPr/>
          </a:p>
        </p:txBody>
      </p:sp>
      <p:sp>
        <p:nvSpPr>
          <p:cNvPr id="306" name="Google Shape;306;p30"/>
          <p:cNvSpPr/>
          <p:nvPr/>
        </p:nvSpPr>
        <p:spPr>
          <a:xfrm>
            <a:off x="1945025" y="2967825"/>
            <a:ext cx="5213400" cy="609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30"/>
          <p:cNvSpPr txBox="1"/>
          <p:nvPr/>
        </p:nvSpPr>
        <p:spPr>
          <a:xfrm>
            <a:off x="3453900" y="3577425"/>
            <a:ext cx="15135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Real memory</a:t>
            </a:r>
            <a:endParaRPr/>
          </a:p>
        </p:txBody>
      </p:sp>
      <p:sp>
        <p:nvSpPr>
          <p:cNvPr id="308" name="Google Shape;308;p30"/>
          <p:cNvSpPr/>
          <p:nvPr/>
        </p:nvSpPr>
        <p:spPr>
          <a:xfrm>
            <a:off x="2194898" y="958399"/>
            <a:ext cx="1796400" cy="350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</a:t>
            </a:r>
            <a:endParaRPr/>
          </a:p>
        </p:txBody>
      </p:sp>
      <p:sp>
        <p:nvSpPr>
          <p:cNvPr id="309" name="Google Shape;309;p30"/>
          <p:cNvSpPr/>
          <p:nvPr/>
        </p:nvSpPr>
        <p:spPr>
          <a:xfrm>
            <a:off x="6362497" y="958200"/>
            <a:ext cx="1796400" cy="350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</a:t>
            </a:r>
            <a:endParaRPr/>
          </a:p>
        </p:txBody>
      </p:sp>
      <p:sp>
        <p:nvSpPr>
          <p:cNvPr id="310" name="Google Shape;310;p30"/>
          <p:cNvSpPr/>
          <p:nvPr/>
        </p:nvSpPr>
        <p:spPr>
          <a:xfrm>
            <a:off x="2761050" y="1804875"/>
            <a:ext cx="879900" cy="3504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30"/>
          <p:cNvSpPr/>
          <p:nvPr/>
        </p:nvSpPr>
        <p:spPr>
          <a:xfrm>
            <a:off x="6922525" y="1804875"/>
            <a:ext cx="865800" cy="350400"/>
          </a:xfrm>
          <a:prstGeom prst="rect">
            <a:avLst/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12" name="Google Shape;312;p30"/>
          <p:cNvCxnSpPr>
            <a:endCxn id="313" idx="0"/>
          </p:cNvCxnSpPr>
          <p:nvPr/>
        </p:nvCxnSpPr>
        <p:spPr>
          <a:xfrm flipH="1">
            <a:off x="3146400" y="2157525"/>
            <a:ext cx="17700" cy="810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14" name="Google Shape;314;p30"/>
          <p:cNvCxnSpPr>
            <a:endCxn id="315" idx="0"/>
          </p:cNvCxnSpPr>
          <p:nvPr/>
        </p:nvCxnSpPr>
        <p:spPr>
          <a:xfrm flipH="1">
            <a:off x="5707050" y="2160825"/>
            <a:ext cx="1605600" cy="807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3" name="Google Shape;313;p30"/>
          <p:cNvSpPr/>
          <p:nvPr/>
        </p:nvSpPr>
        <p:spPr>
          <a:xfrm>
            <a:off x="2761050" y="2967825"/>
            <a:ext cx="770700" cy="6096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30"/>
          <p:cNvSpPr/>
          <p:nvPr/>
        </p:nvSpPr>
        <p:spPr>
          <a:xfrm>
            <a:off x="5321700" y="2967825"/>
            <a:ext cx="770700" cy="609600"/>
          </a:xfrm>
          <a:prstGeom prst="rect">
            <a:avLst/>
          </a:prstGeom>
          <a:solidFill>
            <a:srgbClr val="A4C2F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30"/>
          <p:cNvSpPr/>
          <p:nvPr/>
        </p:nvSpPr>
        <p:spPr>
          <a:xfrm>
            <a:off x="3426150" y="1804875"/>
            <a:ext cx="214800" cy="3504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30"/>
          <p:cNvSpPr/>
          <p:nvPr/>
        </p:nvSpPr>
        <p:spPr>
          <a:xfrm>
            <a:off x="7573525" y="1804875"/>
            <a:ext cx="214800" cy="3504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0"/>
          <p:cNvSpPr/>
          <p:nvPr/>
        </p:nvSpPr>
        <p:spPr>
          <a:xfrm>
            <a:off x="3405750" y="2967825"/>
            <a:ext cx="126000" cy="6096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30"/>
          <p:cNvSpPr/>
          <p:nvPr/>
        </p:nvSpPr>
        <p:spPr>
          <a:xfrm>
            <a:off x="5966400" y="2967825"/>
            <a:ext cx="126000" cy="6096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30"/>
          <p:cNvSpPr/>
          <p:nvPr/>
        </p:nvSpPr>
        <p:spPr>
          <a:xfrm>
            <a:off x="1315125" y="1804875"/>
            <a:ext cx="1439700" cy="350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30"/>
          <p:cNvSpPr/>
          <p:nvPr/>
        </p:nvSpPr>
        <p:spPr>
          <a:xfrm>
            <a:off x="5482825" y="1804863"/>
            <a:ext cx="1439700" cy="350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22" name="Google Shape;322;p30"/>
          <p:cNvCxnSpPr/>
          <p:nvPr/>
        </p:nvCxnSpPr>
        <p:spPr>
          <a:xfrm>
            <a:off x="3093098" y="1308799"/>
            <a:ext cx="38700" cy="491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23" name="Google Shape;323;p30"/>
          <p:cNvCxnSpPr/>
          <p:nvPr/>
        </p:nvCxnSpPr>
        <p:spPr>
          <a:xfrm>
            <a:off x="7260697" y="1308600"/>
            <a:ext cx="9900" cy="51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1"/>
          <p:cNvSpPr txBox="1"/>
          <p:nvPr>
            <p:ph type="title"/>
          </p:nvPr>
        </p:nvSpPr>
        <p:spPr>
          <a:xfrm>
            <a:off x="311700" y="2452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Content-Based Page Sharing</a:t>
            </a:r>
            <a:endParaRPr/>
          </a:p>
        </p:txBody>
      </p:sp>
      <p:sp>
        <p:nvSpPr>
          <p:cNvPr id="329" name="Google Shape;329;p31"/>
          <p:cNvSpPr txBox="1"/>
          <p:nvPr>
            <p:ph idx="1" type="body"/>
          </p:nvPr>
        </p:nvSpPr>
        <p:spPr>
          <a:xfrm>
            <a:off x="311700" y="937850"/>
            <a:ext cx="8520600" cy="37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 a content hash value to find possibly identical pages.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VMM maintains a lookup table that uses hash values as keys.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All entries (frames) contain the content hash and physical page number.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Unshared pages are </a:t>
            </a:r>
            <a:r>
              <a:rPr i="1" lang="en"/>
              <a:t>hint frames</a:t>
            </a:r>
            <a:r>
              <a:rPr lang="en"/>
              <a:t>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Contain parent VM and real page number.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Shared pages are </a:t>
            </a:r>
            <a:r>
              <a:rPr i="1" lang="en"/>
              <a:t>shared frames</a:t>
            </a:r>
            <a:r>
              <a:rPr lang="en"/>
              <a:t>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Contain number of references.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two hashes match, perform full comparison.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If identical, update the guest page's mapping and reclaim the copied physical page.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2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2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2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Paravirtualization (Xen)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Handling Physical Memory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2"/>
          <p:cNvSpPr txBox="1"/>
          <p:nvPr>
            <p:ph idx="1" type="body"/>
          </p:nvPr>
        </p:nvSpPr>
        <p:spPr>
          <a:xfrm>
            <a:off x="2402700" y="4574475"/>
            <a:ext cx="4338600" cy="46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Assume the pages are identical.</a:t>
            </a:r>
            <a:endParaRPr/>
          </a:p>
        </p:txBody>
      </p:sp>
      <p:sp>
        <p:nvSpPr>
          <p:cNvPr id="335" name="Google Shape;335;p32"/>
          <p:cNvSpPr/>
          <p:nvPr/>
        </p:nvSpPr>
        <p:spPr>
          <a:xfrm>
            <a:off x="7266450" y="1742475"/>
            <a:ext cx="375000" cy="227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6795750" y="4092275"/>
            <a:ext cx="13164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Lookup table</a:t>
            </a:r>
            <a:endParaRPr/>
          </a:p>
        </p:txBody>
      </p:sp>
      <p:sp>
        <p:nvSpPr>
          <p:cNvPr id="337" name="Google Shape;337;p32"/>
          <p:cNvSpPr/>
          <p:nvPr/>
        </p:nvSpPr>
        <p:spPr>
          <a:xfrm>
            <a:off x="1112150" y="2402975"/>
            <a:ext cx="3727500" cy="727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1112150" y="3230775"/>
            <a:ext cx="17412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memory</a:t>
            </a:r>
            <a:endParaRPr/>
          </a:p>
        </p:txBody>
      </p:sp>
      <p:sp>
        <p:nvSpPr>
          <p:cNvPr id="339" name="Google Shape;339;p32"/>
          <p:cNvSpPr/>
          <p:nvPr/>
        </p:nvSpPr>
        <p:spPr>
          <a:xfrm>
            <a:off x="3903650" y="2402975"/>
            <a:ext cx="214200" cy="7272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32"/>
          <p:cNvSpPr/>
          <p:nvPr/>
        </p:nvSpPr>
        <p:spPr>
          <a:xfrm>
            <a:off x="2194575" y="2402975"/>
            <a:ext cx="214200" cy="7272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32"/>
          <p:cNvSpPr/>
          <p:nvPr/>
        </p:nvSpPr>
        <p:spPr>
          <a:xfrm>
            <a:off x="1110125" y="1472725"/>
            <a:ext cx="1657800" cy="59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32"/>
          <p:cNvSpPr/>
          <p:nvPr/>
        </p:nvSpPr>
        <p:spPr>
          <a:xfrm>
            <a:off x="3181850" y="1472725"/>
            <a:ext cx="1657800" cy="59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32"/>
          <p:cNvSpPr txBox="1"/>
          <p:nvPr/>
        </p:nvSpPr>
        <p:spPr>
          <a:xfrm>
            <a:off x="1110125" y="1169300"/>
            <a:ext cx="673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VM 1</a:t>
            </a:r>
            <a:endParaRPr/>
          </a:p>
        </p:txBody>
      </p:sp>
      <p:sp>
        <p:nvSpPr>
          <p:cNvPr id="344" name="Google Shape;344;p32"/>
          <p:cNvSpPr txBox="1"/>
          <p:nvPr/>
        </p:nvSpPr>
        <p:spPr>
          <a:xfrm>
            <a:off x="3181850" y="1169300"/>
            <a:ext cx="673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VM 2</a:t>
            </a:r>
            <a:endParaRPr/>
          </a:p>
        </p:txBody>
      </p:sp>
      <p:sp>
        <p:nvSpPr>
          <p:cNvPr id="345" name="Google Shape;345;p32"/>
          <p:cNvSpPr/>
          <p:nvPr/>
        </p:nvSpPr>
        <p:spPr>
          <a:xfrm>
            <a:off x="2194575" y="1472725"/>
            <a:ext cx="214200" cy="5922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32"/>
          <p:cNvSpPr/>
          <p:nvPr/>
        </p:nvSpPr>
        <p:spPr>
          <a:xfrm>
            <a:off x="4204575" y="1472725"/>
            <a:ext cx="214200" cy="5922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47" name="Google Shape;347;p32"/>
          <p:cNvCxnSpPr>
            <a:stCxn id="345" idx="2"/>
            <a:endCxn id="340" idx="0"/>
          </p:cNvCxnSpPr>
          <p:nvPr/>
        </p:nvCxnSpPr>
        <p:spPr>
          <a:xfrm>
            <a:off x="2301675" y="2064925"/>
            <a:ext cx="0" cy="33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8" name="Google Shape;348;p32"/>
          <p:cNvCxnSpPr>
            <a:stCxn id="346" idx="2"/>
            <a:endCxn id="339" idx="0"/>
          </p:cNvCxnSpPr>
          <p:nvPr/>
        </p:nvCxnSpPr>
        <p:spPr>
          <a:xfrm flipH="1">
            <a:off x="4010775" y="2064925"/>
            <a:ext cx="300900" cy="33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49" name="Google Shape;349;p32"/>
          <p:cNvSpPr/>
          <p:nvPr/>
        </p:nvSpPr>
        <p:spPr>
          <a:xfrm>
            <a:off x="7266450" y="3641225"/>
            <a:ext cx="375000" cy="1923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32"/>
          <p:cNvSpPr/>
          <p:nvPr/>
        </p:nvSpPr>
        <p:spPr>
          <a:xfrm>
            <a:off x="5210800" y="3374375"/>
            <a:ext cx="1213800" cy="733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Hash:   ...0123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PPN:   abcd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VM:      2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RPN:   4567</a:t>
            </a:r>
            <a:endParaRPr sz="1000"/>
          </a:p>
        </p:txBody>
      </p:sp>
      <p:cxnSp>
        <p:nvCxnSpPr>
          <p:cNvPr id="351" name="Google Shape;351;p32"/>
          <p:cNvCxnSpPr>
            <a:stCxn id="349" idx="1"/>
            <a:endCxn id="350" idx="3"/>
          </p:cNvCxnSpPr>
          <p:nvPr/>
        </p:nvCxnSpPr>
        <p:spPr>
          <a:xfrm flipH="1">
            <a:off x="6424650" y="3737375"/>
            <a:ext cx="841800" cy="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52" name="Google Shape;352;p32"/>
          <p:cNvSpPr txBox="1"/>
          <p:nvPr/>
        </p:nvSpPr>
        <p:spPr>
          <a:xfrm>
            <a:off x="5210800" y="3130175"/>
            <a:ext cx="836400" cy="22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Hint frame</a:t>
            </a:r>
            <a:endParaRPr sz="1000"/>
          </a:p>
        </p:txBody>
      </p:sp>
      <p:cxnSp>
        <p:nvCxnSpPr>
          <p:cNvPr id="353" name="Google Shape;353;p32"/>
          <p:cNvCxnSpPr>
            <a:stCxn id="350" idx="1"/>
            <a:endCxn id="339" idx="2"/>
          </p:cNvCxnSpPr>
          <p:nvPr/>
        </p:nvCxnSpPr>
        <p:spPr>
          <a:xfrm rot="10800000">
            <a:off x="4010800" y="3130325"/>
            <a:ext cx="1200000" cy="6108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54" name="Google Shape;354;p32"/>
          <p:cNvSpPr/>
          <p:nvPr/>
        </p:nvSpPr>
        <p:spPr>
          <a:xfrm>
            <a:off x="3345125" y="433525"/>
            <a:ext cx="783600" cy="592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Binary contents</a:t>
            </a:r>
            <a:endParaRPr sz="1000"/>
          </a:p>
        </p:txBody>
      </p:sp>
      <p:cxnSp>
        <p:nvCxnSpPr>
          <p:cNvPr id="355" name="Google Shape;355;p32"/>
          <p:cNvCxnSpPr>
            <a:stCxn id="345" idx="0"/>
            <a:endCxn id="354" idx="1"/>
          </p:cNvCxnSpPr>
          <p:nvPr/>
        </p:nvCxnSpPr>
        <p:spPr>
          <a:xfrm rot="-5400000">
            <a:off x="2451825" y="579475"/>
            <a:ext cx="743100" cy="10434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56" name="Google Shape;356;p32"/>
          <p:cNvSpPr txBox="1"/>
          <p:nvPr/>
        </p:nvSpPr>
        <p:spPr>
          <a:xfrm>
            <a:off x="6283200" y="572725"/>
            <a:ext cx="6735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...0123</a:t>
            </a:r>
            <a:endParaRPr sz="1000"/>
          </a:p>
        </p:txBody>
      </p:sp>
      <p:cxnSp>
        <p:nvCxnSpPr>
          <p:cNvPr id="357" name="Google Shape;357;p32"/>
          <p:cNvCxnSpPr>
            <a:stCxn id="354" idx="3"/>
            <a:endCxn id="356" idx="1"/>
          </p:cNvCxnSpPr>
          <p:nvPr/>
        </p:nvCxnSpPr>
        <p:spPr>
          <a:xfrm>
            <a:off x="4128725" y="729625"/>
            <a:ext cx="2154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58" name="Google Shape;358;p32"/>
          <p:cNvCxnSpPr>
            <a:endCxn id="349" idx="3"/>
          </p:cNvCxnSpPr>
          <p:nvPr/>
        </p:nvCxnSpPr>
        <p:spPr>
          <a:xfrm flipH="1" rot="-5400000">
            <a:off x="5795100" y="1891025"/>
            <a:ext cx="3007800" cy="684900"/>
          </a:xfrm>
          <a:prstGeom prst="bentConnector4">
            <a:avLst>
              <a:gd fmla="val -1" name="adj1"/>
              <a:gd fmla="val 134768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59" name="Google Shape;359;p32"/>
          <p:cNvSpPr txBox="1"/>
          <p:nvPr/>
        </p:nvSpPr>
        <p:spPr>
          <a:xfrm>
            <a:off x="4795675" y="529725"/>
            <a:ext cx="1043400" cy="16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Hash contents</a:t>
            </a:r>
            <a:endParaRPr sz="1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3"/>
          <p:cNvSpPr txBox="1"/>
          <p:nvPr>
            <p:ph idx="1" type="body"/>
          </p:nvPr>
        </p:nvSpPr>
        <p:spPr>
          <a:xfrm>
            <a:off x="429725" y="4015875"/>
            <a:ext cx="3774900" cy="96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Update page mapping.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Reclaim duplicate page.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Hint frame -&gt; Shared frame.</a:t>
            </a:r>
            <a:endParaRPr/>
          </a:p>
        </p:txBody>
      </p:sp>
      <p:sp>
        <p:nvSpPr>
          <p:cNvPr id="365" name="Google Shape;365;p33"/>
          <p:cNvSpPr/>
          <p:nvPr/>
        </p:nvSpPr>
        <p:spPr>
          <a:xfrm>
            <a:off x="7266450" y="1742475"/>
            <a:ext cx="375000" cy="227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33"/>
          <p:cNvSpPr txBox="1"/>
          <p:nvPr/>
        </p:nvSpPr>
        <p:spPr>
          <a:xfrm>
            <a:off x="6795750" y="4092275"/>
            <a:ext cx="13164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Lookup table</a:t>
            </a:r>
            <a:endParaRPr/>
          </a:p>
        </p:txBody>
      </p:sp>
      <p:sp>
        <p:nvSpPr>
          <p:cNvPr id="367" name="Google Shape;367;p33"/>
          <p:cNvSpPr/>
          <p:nvPr/>
        </p:nvSpPr>
        <p:spPr>
          <a:xfrm>
            <a:off x="1112150" y="2402975"/>
            <a:ext cx="3727500" cy="727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33"/>
          <p:cNvSpPr txBox="1"/>
          <p:nvPr/>
        </p:nvSpPr>
        <p:spPr>
          <a:xfrm>
            <a:off x="1112150" y="3230775"/>
            <a:ext cx="17412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memory</a:t>
            </a:r>
            <a:endParaRPr/>
          </a:p>
        </p:txBody>
      </p:sp>
      <p:sp>
        <p:nvSpPr>
          <p:cNvPr id="369" name="Google Shape;369;p33"/>
          <p:cNvSpPr/>
          <p:nvPr/>
        </p:nvSpPr>
        <p:spPr>
          <a:xfrm>
            <a:off x="3903650" y="2402975"/>
            <a:ext cx="214200" cy="7272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33"/>
          <p:cNvSpPr/>
          <p:nvPr/>
        </p:nvSpPr>
        <p:spPr>
          <a:xfrm>
            <a:off x="1110125" y="1472725"/>
            <a:ext cx="1657800" cy="59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33"/>
          <p:cNvSpPr/>
          <p:nvPr/>
        </p:nvSpPr>
        <p:spPr>
          <a:xfrm>
            <a:off x="3181850" y="1472725"/>
            <a:ext cx="1657800" cy="592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33"/>
          <p:cNvSpPr txBox="1"/>
          <p:nvPr/>
        </p:nvSpPr>
        <p:spPr>
          <a:xfrm>
            <a:off x="1110125" y="1169300"/>
            <a:ext cx="673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VM 1</a:t>
            </a:r>
            <a:endParaRPr/>
          </a:p>
        </p:txBody>
      </p:sp>
      <p:sp>
        <p:nvSpPr>
          <p:cNvPr id="373" name="Google Shape;373;p33"/>
          <p:cNvSpPr txBox="1"/>
          <p:nvPr/>
        </p:nvSpPr>
        <p:spPr>
          <a:xfrm>
            <a:off x="3181850" y="1169300"/>
            <a:ext cx="673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VM 2</a:t>
            </a:r>
            <a:endParaRPr/>
          </a:p>
        </p:txBody>
      </p:sp>
      <p:sp>
        <p:nvSpPr>
          <p:cNvPr id="374" name="Google Shape;374;p33"/>
          <p:cNvSpPr/>
          <p:nvPr/>
        </p:nvSpPr>
        <p:spPr>
          <a:xfrm>
            <a:off x="2194575" y="1472725"/>
            <a:ext cx="214200" cy="5922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33"/>
          <p:cNvSpPr/>
          <p:nvPr/>
        </p:nvSpPr>
        <p:spPr>
          <a:xfrm>
            <a:off x="4204575" y="1472725"/>
            <a:ext cx="214200" cy="5922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76" name="Google Shape;376;p33"/>
          <p:cNvCxnSpPr>
            <a:stCxn id="374" idx="2"/>
            <a:endCxn id="369" idx="0"/>
          </p:cNvCxnSpPr>
          <p:nvPr/>
        </p:nvCxnSpPr>
        <p:spPr>
          <a:xfrm>
            <a:off x="2301675" y="2064925"/>
            <a:ext cx="1709100" cy="33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77" name="Google Shape;377;p33"/>
          <p:cNvCxnSpPr>
            <a:stCxn id="375" idx="2"/>
            <a:endCxn id="369" idx="0"/>
          </p:cNvCxnSpPr>
          <p:nvPr/>
        </p:nvCxnSpPr>
        <p:spPr>
          <a:xfrm flipH="1">
            <a:off x="4010775" y="2064925"/>
            <a:ext cx="300900" cy="33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78" name="Google Shape;378;p33"/>
          <p:cNvSpPr/>
          <p:nvPr/>
        </p:nvSpPr>
        <p:spPr>
          <a:xfrm>
            <a:off x="7266450" y="3641225"/>
            <a:ext cx="375000" cy="1923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33"/>
          <p:cNvSpPr/>
          <p:nvPr/>
        </p:nvSpPr>
        <p:spPr>
          <a:xfrm>
            <a:off x="5210800" y="3374375"/>
            <a:ext cx="1213800" cy="733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H</a:t>
            </a:r>
            <a:r>
              <a:rPr lang="en" sz="1000"/>
              <a:t>ash:   ...0123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PPN:   abcd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Refs:   2</a:t>
            </a:r>
            <a:endParaRPr sz="1000"/>
          </a:p>
        </p:txBody>
      </p:sp>
      <p:cxnSp>
        <p:nvCxnSpPr>
          <p:cNvPr id="380" name="Google Shape;380;p33"/>
          <p:cNvCxnSpPr>
            <a:stCxn id="378" idx="1"/>
            <a:endCxn id="379" idx="3"/>
          </p:cNvCxnSpPr>
          <p:nvPr/>
        </p:nvCxnSpPr>
        <p:spPr>
          <a:xfrm flipH="1">
            <a:off x="6424650" y="3737375"/>
            <a:ext cx="841800" cy="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81" name="Google Shape;381;p33"/>
          <p:cNvSpPr txBox="1"/>
          <p:nvPr/>
        </p:nvSpPr>
        <p:spPr>
          <a:xfrm>
            <a:off x="5210800" y="3130175"/>
            <a:ext cx="962100" cy="22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Shared </a:t>
            </a:r>
            <a:r>
              <a:rPr lang="en" sz="1000"/>
              <a:t>frame</a:t>
            </a:r>
            <a:endParaRPr sz="1000"/>
          </a:p>
        </p:txBody>
      </p:sp>
      <p:cxnSp>
        <p:nvCxnSpPr>
          <p:cNvPr id="382" name="Google Shape;382;p33"/>
          <p:cNvCxnSpPr>
            <a:stCxn id="379" idx="1"/>
            <a:endCxn id="369" idx="2"/>
          </p:cNvCxnSpPr>
          <p:nvPr/>
        </p:nvCxnSpPr>
        <p:spPr>
          <a:xfrm rot="10800000">
            <a:off x="4010800" y="3130325"/>
            <a:ext cx="1200000" cy="6108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83" name="Google Shape;383;p33"/>
          <p:cNvSpPr/>
          <p:nvPr/>
        </p:nvSpPr>
        <p:spPr>
          <a:xfrm>
            <a:off x="3345125" y="433525"/>
            <a:ext cx="783600" cy="5922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Binary contents</a:t>
            </a:r>
            <a:endParaRPr sz="1000"/>
          </a:p>
        </p:txBody>
      </p:sp>
      <p:cxnSp>
        <p:nvCxnSpPr>
          <p:cNvPr id="384" name="Google Shape;384;p33"/>
          <p:cNvCxnSpPr>
            <a:stCxn id="374" idx="0"/>
            <a:endCxn id="383" idx="1"/>
          </p:cNvCxnSpPr>
          <p:nvPr/>
        </p:nvCxnSpPr>
        <p:spPr>
          <a:xfrm rot="-5400000">
            <a:off x="2451825" y="579475"/>
            <a:ext cx="743100" cy="10434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85" name="Google Shape;385;p33"/>
          <p:cNvSpPr txBox="1"/>
          <p:nvPr/>
        </p:nvSpPr>
        <p:spPr>
          <a:xfrm>
            <a:off x="6283200" y="572725"/>
            <a:ext cx="673500" cy="31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...0123</a:t>
            </a:r>
            <a:endParaRPr sz="1000"/>
          </a:p>
        </p:txBody>
      </p:sp>
      <p:cxnSp>
        <p:nvCxnSpPr>
          <p:cNvPr id="386" name="Google Shape;386;p33"/>
          <p:cNvCxnSpPr>
            <a:stCxn id="383" idx="3"/>
            <a:endCxn id="385" idx="1"/>
          </p:cNvCxnSpPr>
          <p:nvPr/>
        </p:nvCxnSpPr>
        <p:spPr>
          <a:xfrm>
            <a:off x="4128725" y="729625"/>
            <a:ext cx="2154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87" name="Google Shape;387;p33"/>
          <p:cNvCxnSpPr>
            <a:endCxn id="378" idx="3"/>
          </p:cNvCxnSpPr>
          <p:nvPr/>
        </p:nvCxnSpPr>
        <p:spPr>
          <a:xfrm flipH="1" rot="-5400000">
            <a:off x="5795100" y="1891025"/>
            <a:ext cx="3007800" cy="684900"/>
          </a:xfrm>
          <a:prstGeom prst="bentConnector4">
            <a:avLst>
              <a:gd fmla="val -1" name="adj1"/>
              <a:gd fmla="val 134768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88" name="Google Shape;388;p33"/>
          <p:cNvSpPr txBox="1"/>
          <p:nvPr/>
        </p:nvSpPr>
        <p:spPr>
          <a:xfrm>
            <a:off x="4795675" y="529725"/>
            <a:ext cx="1043400" cy="16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Hash contents</a:t>
            </a:r>
            <a:endParaRPr sz="1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34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/>
              <a:t>Questions?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25" y="1943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Full Virtualization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25" y="838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Assume a classic virtual machine.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/>
          <p:nvPr/>
        </p:nvSpPr>
        <p:spPr>
          <a:xfrm>
            <a:off x="355604" y="1411350"/>
            <a:ext cx="958500" cy="58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 1</a:t>
            </a:r>
            <a:endParaRPr/>
          </a:p>
        </p:txBody>
      </p:sp>
      <p:sp>
        <p:nvSpPr>
          <p:cNvPr id="69" name="Google Shape;69;p15"/>
          <p:cNvSpPr/>
          <p:nvPr/>
        </p:nvSpPr>
        <p:spPr>
          <a:xfrm>
            <a:off x="1760280" y="1411350"/>
            <a:ext cx="958500" cy="58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 2</a:t>
            </a:r>
            <a:endParaRPr/>
          </a:p>
        </p:txBody>
      </p:sp>
      <p:sp>
        <p:nvSpPr>
          <p:cNvPr id="70" name="Google Shape;70;p15"/>
          <p:cNvSpPr/>
          <p:nvPr/>
        </p:nvSpPr>
        <p:spPr>
          <a:xfrm>
            <a:off x="3363472" y="1411350"/>
            <a:ext cx="958500" cy="58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 1</a:t>
            </a: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4768148" y="1411350"/>
            <a:ext cx="958500" cy="58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 2</a:t>
            </a:r>
            <a:endParaRPr/>
          </a:p>
        </p:txBody>
      </p:sp>
      <p:sp>
        <p:nvSpPr>
          <p:cNvPr id="72" name="Google Shape;72;p15"/>
          <p:cNvSpPr/>
          <p:nvPr/>
        </p:nvSpPr>
        <p:spPr>
          <a:xfrm>
            <a:off x="355575" y="2401289"/>
            <a:ext cx="2363400" cy="58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OS 1</a:t>
            </a:r>
            <a:endParaRPr/>
          </a:p>
        </p:txBody>
      </p:sp>
      <p:sp>
        <p:nvSpPr>
          <p:cNvPr id="73" name="Google Shape;73;p15"/>
          <p:cNvSpPr/>
          <p:nvPr/>
        </p:nvSpPr>
        <p:spPr>
          <a:xfrm>
            <a:off x="3363375" y="2401289"/>
            <a:ext cx="2363400" cy="58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OS 2</a:t>
            </a:r>
            <a:endParaRPr/>
          </a:p>
        </p:txBody>
      </p:sp>
      <p:sp>
        <p:nvSpPr>
          <p:cNvPr id="74" name="Google Shape;74;p15"/>
          <p:cNvSpPr/>
          <p:nvPr/>
        </p:nvSpPr>
        <p:spPr>
          <a:xfrm>
            <a:off x="355604" y="3391227"/>
            <a:ext cx="5371200" cy="58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VMM</a:t>
            </a:r>
            <a:endParaRPr/>
          </a:p>
        </p:txBody>
      </p:sp>
      <p:cxnSp>
        <p:nvCxnSpPr>
          <p:cNvPr id="75" name="Google Shape;75;p15"/>
          <p:cNvCxnSpPr>
            <a:stCxn id="68" idx="2"/>
          </p:cNvCxnSpPr>
          <p:nvPr/>
        </p:nvCxnSpPr>
        <p:spPr>
          <a:xfrm flipH="1">
            <a:off x="828254" y="1994550"/>
            <a:ext cx="6600" cy="407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6" name="Google Shape;76;p15"/>
          <p:cNvCxnSpPr>
            <a:stCxn id="69" idx="2"/>
          </p:cNvCxnSpPr>
          <p:nvPr/>
        </p:nvCxnSpPr>
        <p:spPr>
          <a:xfrm flipH="1">
            <a:off x="2237130" y="1994550"/>
            <a:ext cx="2400" cy="42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7" name="Google Shape;77;p15"/>
          <p:cNvCxnSpPr>
            <a:stCxn id="70" idx="2"/>
          </p:cNvCxnSpPr>
          <p:nvPr/>
        </p:nvCxnSpPr>
        <p:spPr>
          <a:xfrm flipH="1">
            <a:off x="3839122" y="1994550"/>
            <a:ext cx="3600" cy="407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8" name="Google Shape;78;p15"/>
          <p:cNvCxnSpPr>
            <a:stCxn id="71" idx="2"/>
          </p:cNvCxnSpPr>
          <p:nvPr/>
        </p:nvCxnSpPr>
        <p:spPr>
          <a:xfrm>
            <a:off x="5247398" y="1994550"/>
            <a:ext cx="600" cy="42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9" name="Google Shape;79;p15"/>
          <p:cNvCxnSpPr>
            <a:stCxn id="72" idx="2"/>
          </p:cNvCxnSpPr>
          <p:nvPr/>
        </p:nvCxnSpPr>
        <p:spPr>
          <a:xfrm flipH="1">
            <a:off x="1531275" y="2984489"/>
            <a:ext cx="6000" cy="403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0" name="Google Shape;80;p15"/>
          <p:cNvCxnSpPr>
            <a:stCxn id="73" idx="2"/>
          </p:cNvCxnSpPr>
          <p:nvPr/>
        </p:nvCxnSpPr>
        <p:spPr>
          <a:xfrm>
            <a:off x="4545075" y="2984489"/>
            <a:ext cx="4500" cy="416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1" name="Google Shape;81;p15"/>
          <p:cNvSpPr txBox="1"/>
          <p:nvPr/>
        </p:nvSpPr>
        <p:spPr>
          <a:xfrm>
            <a:off x="5771125" y="1994550"/>
            <a:ext cx="3372900" cy="19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Run </a:t>
            </a:r>
            <a:r>
              <a:rPr lang="en" sz="1800" u="sng">
                <a:solidFill>
                  <a:schemeClr val="dk2"/>
                </a:solidFill>
              </a:rPr>
              <a:t>unmodified</a:t>
            </a:r>
            <a:r>
              <a:rPr lang="en" sz="1800">
                <a:solidFill>
                  <a:schemeClr val="dk2"/>
                </a:solidFill>
              </a:rPr>
              <a:t> guest OSes.</a:t>
            </a:r>
            <a:endParaRPr sz="1800">
              <a:solidFill>
                <a:schemeClr val="dk2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Guests think they're baremetal in privileged mode.</a:t>
            </a:r>
            <a:endParaRPr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All communications with the VMM are implicit.</a:t>
            </a:r>
            <a:endParaRPr/>
          </a:p>
        </p:txBody>
      </p:sp>
      <p:sp>
        <p:nvSpPr>
          <p:cNvPr id="82" name="Google Shape;82;p15"/>
          <p:cNvSpPr/>
          <p:nvPr/>
        </p:nvSpPr>
        <p:spPr>
          <a:xfrm>
            <a:off x="355604" y="4232477"/>
            <a:ext cx="5371200" cy="58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Hardware</a:t>
            </a:r>
            <a:endParaRPr/>
          </a:p>
        </p:txBody>
      </p:sp>
      <p:cxnSp>
        <p:nvCxnSpPr>
          <p:cNvPr id="83" name="Google Shape;83;p15"/>
          <p:cNvCxnSpPr>
            <a:stCxn id="74" idx="2"/>
            <a:endCxn id="82" idx="0"/>
          </p:cNvCxnSpPr>
          <p:nvPr/>
        </p:nvCxnSpPr>
        <p:spPr>
          <a:xfrm>
            <a:off x="3041204" y="3974427"/>
            <a:ext cx="0" cy="2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Drawbacks</a:t>
            </a:r>
            <a:endParaRPr/>
          </a:p>
        </p:txBody>
      </p:sp>
      <p:sp>
        <p:nvSpPr>
          <p:cNvPr id="89" name="Google Shape;8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CPU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Need to scan and patch problem instructions</a:t>
            </a:r>
            <a:r>
              <a:rPr lang="en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Memory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Need to maintain shadow page tables.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I/O Devices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Need to virtualize numerous devices.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Each device is controlled in a different way.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Xen's approach = Paravirtualization.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Formally introduced by the </a:t>
            </a:r>
            <a:r>
              <a:rPr i="1" lang="en"/>
              <a:t>Denali</a:t>
            </a:r>
            <a:r>
              <a:rPr lang="en"/>
              <a:t> VMM</a:t>
            </a:r>
            <a:r>
              <a:rPr baseline="30000" lang="en"/>
              <a:t>1</a:t>
            </a:r>
            <a:r>
              <a:rPr lang="en"/>
              <a:t> in 2002.</a:t>
            </a:r>
            <a:endParaRPr/>
          </a:p>
        </p:txBody>
      </p:sp>
      <p:sp>
        <p:nvSpPr>
          <p:cNvPr id="90" name="Google Shape;90;p16"/>
          <p:cNvSpPr txBox="1"/>
          <p:nvPr/>
        </p:nvSpPr>
        <p:spPr>
          <a:xfrm>
            <a:off x="216900" y="4734600"/>
            <a:ext cx="8710200" cy="40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" sz="1100">
                <a:solidFill>
                  <a:schemeClr val="dk1"/>
                </a:solidFill>
              </a:rPr>
              <a:t>1</a:t>
            </a:r>
            <a:r>
              <a:rPr lang="en" sz="1000">
                <a:solidFill>
                  <a:schemeClr val="dk1"/>
                </a:solidFill>
              </a:rPr>
              <a:t>Whitaker, Andrew, Marianne Shaw, and Steven D. Gribble. </a:t>
            </a:r>
            <a:r>
              <a:rPr i="1" lang="en" sz="1000">
                <a:solidFill>
                  <a:schemeClr val="dk1"/>
                </a:solidFill>
              </a:rPr>
              <a:t>Denali: Lightweight virtual machines for distributed and networked applications</a:t>
            </a:r>
            <a:r>
              <a:rPr lang="en" sz="1000">
                <a:solidFill>
                  <a:schemeClr val="dk1"/>
                </a:solidFill>
              </a:rPr>
              <a:t>. Technical Report 02-02-01, University of Washington, 2002.</a:t>
            </a:r>
            <a:endParaRPr sz="1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>
            <p:ph type="title"/>
          </p:nvPr>
        </p:nvSpPr>
        <p:spPr>
          <a:xfrm>
            <a:off x="311700" y="1362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Paravirtualization</a:t>
            </a:r>
            <a:endParaRPr/>
          </a:p>
        </p:txBody>
      </p:sp>
      <p:sp>
        <p:nvSpPr>
          <p:cNvPr id="96" name="Google Shape;96;p17"/>
          <p:cNvSpPr txBox="1"/>
          <p:nvPr>
            <p:ph idx="1" type="body"/>
          </p:nvPr>
        </p:nvSpPr>
        <p:spPr>
          <a:xfrm>
            <a:off x="57700" y="708975"/>
            <a:ext cx="8882100" cy="78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Modify the guest OS to interact with the VMM.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VMM provides an API that the modified guest OS uses.</a:t>
            </a:r>
            <a:endParaRPr/>
          </a:p>
        </p:txBody>
      </p:sp>
      <p:sp>
        <p:nvSpPr>
          <p:cNvPr id="97" name="Google Shape;97;p17"/>
          <p:cNvSpPr/>
          <p:nvPr/>
        </p:nvSpPr>
        <p:spPr>
          <a:xfrm>
            <a:off x="311729" y="1537725"/>
            <a:ext cx="958500" cy="58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 1</a:t>
            </a:r>
            <a:endParaRPr/>
          </a:p>
        </p:txBody>
      </p:sp>
      <p:sp>
        <p:nvSpPr>
          <p:cNvPr id="98" name="Google Shape;98;p17"/>
          <p:cNvSpPr/>
          <p:nvPr/>
        </p:nvSpPr>
        <p:spPr>
          <a:xfrm>
            <a:off x="1716405" y="1537725"/>
            <a:ext cx="958500" cy="58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 2</a:t>
            </a:r>
            <a:endParaRPr/>
          </a:p>
        </p:txBody>
      </p:sp>
      <p:sp>
        <p:nvSpPr>
          <p:cNvPr id="99" name="Google Shape;99;p17"/>
          <p:cNvSpPr/>
          <p:nvPr/>
        </p:nvSpPr>
        <p:spPr>
          <a:xfrm>
            <a:off x="3319597" y="1537725"/>
            <a:ext cx="958500" cy="58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 1</a:t>
            </a:r>
            <a:endParaRPr/>
          </a:p>
        </p:txBody>
      </p:sp>
      <p:sp>
        <p:nvSpPr>
          <p:cNvPr id="100" name="Google Shape;100;p17"/>
          <p:cNvSpPr/>
          <p:nvPr/>
        </p:nvSpPr>
        <p:spPr>
          <a:xfrm>
            <a:off x="4724273" y="1537725"/>
            <a:ext cx="958500" cy="58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 2</a:t>
            </a:r>
            <a:endParaRPr/>
          </a:p>
        </p:txBody>
      </p:sp>
      <p:sp>
        <p:nvSpPr>
          <p:cNvPr id="101" name="Google Shape;101;p17"/>
          <p:cNvSpPr/>
          <p:nvPr/>
        </p:nvSpPr>
        <p:spPr>
          <a:xfrm>
            <a:off x="311700" y="2527664"/>
            <a:ext cx="2363400" cy="58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OS 1</a:t>
            </a:r>
            <a:endParaRPr/>
          </a:p>
        </p:txBody>
      </p:sp>
      <p:sp>
        <p:nvSpPr>
          <p:cNvPr id="102" name="Google Shape;102;p17"/>
          <p:cNvSpPr/>
          <p:nvPr/>
        </p:nvSpPr>
        <p:spPr>
          <a:xfrm>
            <a:off x="3319500" y="2527664"/>
            <a:ext cx="2363400" cy="58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OS 2</a:t>
            </a:r>
            <a:endParaRPr/>
          </a:p>
        </p:txBody>
      </p:sp>
      <p:sp>
        <p:nvSpPr>
          <p:cNvPr id="103" name="Google Shape;103;p17"/>
          <p:cNvSpPr/>
          <p:nvPr/>
        </p:nvSpPr>
        <p:spPr>
          <a:xfrm>
            <a:off x="311729" y="3517602"/>
            <a:ext cx="5371200" cy="58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VMM</a:t>
            </a:r>
            <a:endParaRPr/>
          </a:p>
        </p:txBody>
      </p:sp>
      <p:cxnSp>
        <p:nvCxnSpPr>
          <p:cNvPr id="104" name="Google Shape;104;p17"/>
          <p:cNvCxnSpPr>
            <a:stCxn id="97" idx="2"/>
          </p:cNvCxnSpPr>
          <p:nvPr/>
        </p:nvCxnSpPr>
        <p:spPr>
          <a:xfrm flipH="1">
            <a:off x="784379" y="2120925"/>
            <a:ext cx="6600" cy="407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5" name="Google Shape;105;p17"/>
          <p:cNvCxnSpPr>
            <a:stCxn id="98" idx="2"/>
          </p:cNvCxnSpPr>
          <p:nvPr/>
        </p:nvCxnSpPr>
        <p:spPr>
          <a:xfrm flipH="1">
            <a:off x="2193255" y="2120925"/>
            <a:ext cx="2400" cy="42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6" name="Google Shape;106;p17"/>
          <p:cNvCxnSpPr>
            <a:stCxn id="99" idx="2"/>
          </p:cNvCxnSpPr>
          <p:nvPr/>
        </p:nvCxnSpPr>
        <p:spPr>
          <a:xfrm flipH="1">
            <a:off x="3795247" y="2120925"/>
            <a:ext cx="3600" cy="407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7" name="Google Shape;107;p17"/>
          <p:cNvCxnSpPr>
            <a:stCxn id="100" idx="2"/>
          </p:cNvCxnSpPr>
          <p:nvPr/>
        </p:nvCxnSpPr>
        <p:spPr>
          <a:xfrm>
            <a:off x="5203523" y="2120925"/>
            <a:ext cx="600" cy="42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8" name="Google Shape;108;p17"/>
          <p:cNvCxnSpPr>
            <a:stCxn id="101" idx="2"/>
          </p:cNvCxnSpPr>
          <p:nvPr/>
        </p:nvCxnSpPr>
        <p:spPr>
          <a:xfrm flipH="1">
            <a:off x="1487400" y="3110864"/>
            <a:ext cx="6000" cy="403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9" name="Google Shape;109;p17"/>
          <p:cNvCxnSpPr>
            <a:stCxn id="102" idx="2"/>
          </p:cNvCxnSpPr>
          <p:nvPr/>
        </p:nvCxnSpPr>
        <p:spPr>
          <a:xfrm>
            <a:off x="4501200" y="3110864"/>
            <a:ext cx="4500" cy="416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0" name="Google Shape;110;p17"/>
          <p:cNvSpPr/>
          <p:nvPr/>
        </p:nvSpPr>
        <p:spPr>
          <a:xfrm>
            <a:off x="311700" y="2978075"/>
            <a:ext cx="2363400" cy="1263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7"/>
          <p:cNvSpPr/>
          <p:nvPr/>
        </p:nvSpPr>
        <p:spPr>
          <a:xfrm>
            <a:off x="3319500" y="2978075"/>
            <a:ext cx="2363400" cy="126300"/>
          </a:xfrm>
          <a:prstGeom prst="rect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7"/>
          <p:cNvSpPr txBox="1"/>
          <p:nvPr>
            <p:ph idx="1" type="body"/>
          </p:nvPr>
        </p:nvSpPr>
        <p:spPr>
          <a:xfrm>
            <a:off x="5769900" y="1432600"/>
            <a:ext cx="3262800" cy="33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/>
              <a:t>Applications don't see anything different.</a:t>
            </a:r>
            <a:endParaRPr/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Guest OS communicates with VMM.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Can see and utilize underlying hardware.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Changes how system virtualization is done.</a:t>
            </a:r>
            <a:endParaRPr/>
          </a:p>
        </p:txBody>
      </p:sp>
      <p:sp>
        <p:nvSpPr>
          <p:cNvPr id="113" name="Google Shape;113;p17"/>
          <p:cNvSpPr/>
          <p:nvPr/>
        </p:nvSpPr>
        <p:spPr>
          <a:xfrm>
            <a:off x="311729" y="4361727"/>
            <a:ext cx="5371200" cy="58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Hardware</a:t>
            </a:r>
            <a:endParaRPr/>
          </a:p>
        </p:txBody>
      </p:sp>
      <p:cxnSp>
        <p:nvCxnSpPr>
          <p:cNvPr id="114" name="Google Shape;114;p17"/>
          <p:cNvCxnSpPr>
            <a:stCxn id="103" idx="2"/>
            <a:endCxn id="113" idx="0"/>
          </p:cNvCxnSpPr>
          <p:nvPr/>
        </p:nvCxnSpPr>
        <p:spPr>
          <a:xfrm>
            <a:off x="2997329" y="4100802"/>
            <a:ext cx="0" cy="261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type="title"/>
          </p:nvPr>
        </p:nvSpPr>
        <p:spPr>
          <a:xfrm>
            <a:off x="311700" y="20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Cost of </a:t>
            </a:r>
            <a:r>
              <a:rPr lang="en"/>
              <a:t>Paravirtualization</a:t>
            </a:r>
            <a:endParaRPr/>
          </a:p>
        </p:txBody>
      </p:sp>
      <p:sp>
        <p:nvSpPr>
          <p:cNvPr id="120" name="Google Shape;120;p18"/>
          <p:cNvSpPr txBox="1"/>
          <p:nvPr>
            <p:ph idx="1" type="body"/>
          </p:nvPr>
        </p:nvSpPr>
        <p:spPr>
          <a:xfrm>
            <a:off x="464100" y="3736150"/>
            <a:ext cx="7373400" cy="7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Modern OSes come with VMM interfaces.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Windows Hyper-V, Linux KVM.</a:t>
            </a:r>
            <a:endParaRPr/>
          </a:p>
        </p:txBody>
      </p:sp>
      <p:pic>
        <p:nvPicPr>
          <p:cNvPr id="121" name="Google Shape;12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1725" y="1465762"/>
            <a:ext cx="4738149" cy="204635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22" name="Google Shape;122;p18"/>
          <p:cNvSpPr txBox="1"/>
          <p:nvPr>
            <p:ph idx="1" type="body"/>
          </p:nvPr>
        </p:nvSpPr>
        <p:spPr>
          <a:xfrm>
            <a:off x="464100" y="934875"/>
            <a:ext cx="8520600" cy="487500"/>
          </a:xfrm>
          <a:prstGeom prst="rect">
            <a:avLst/>
          </a:prstGeom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Xen</a:t>
            </a:r>
            <a:r>
              <a:rPr baseline="30000" lang="en"/>
              <a:t>1</a:t>
            </a:r>
            <a:r>
              <a:rPr lang="en"/>
              <a:t>, the number of guest OS changes were (relatively) minimal:</a:t>
            </a:r>
            <a:endParaRPr/>
          </a:p>
        </p:txBody>
      </p:sp>
      <p:sp>
        <p:nvSpPr>
          <p:cNvPr id="123" name="Google Shape;123;p18"/>
          <p:cNvSpPr txBox="1"/>
          <p:nvPr/>
        </p:nvSpPr>
        <p:spPr>
          <a:xfrm>
            <a:off x="174750" y="4753125"/>
            <a:ext cx="87945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" sz="1100">
                <a:solidFill>
                  <a:schemeClr val="dk1"/>
                </a:solidFill>
              </a:rPr>
              <a:t>1</a:t>
            </a:r>
            <a:r>
              <a:rPr lang="en" sz="1000">
                <a:solidFill>
                  <a:schemeClr val="dk1"/>
                </a:solidFill>
              </a:rPr>
              <a:t> Barham, Paul, et al. </a:t>
            </a:r>
            <a:r>
              <a:rPr i="1" lang="en" sz="1000">
                <a:solidFill>
                  <a:schemeClr val="dk1"/>
                </a:solidFill>
              </a:rPr>
              <a:t>Xen and the art of virtualization</a:t>
            </a:r>
            <a:r>
              <a:rPr lang="en" sz="1000">
                <a:solidFill>
                  <a:schemeClr val="dk1"/>
                </a:solidFill>
              </a:rPr>
              <a:t>. ACM SIGOPS operating systems review. Vol. 37. No. 5. ACM, 2003.</a:t>
            </a:r>
            <a:endParaRPr sz="1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Control Transfer</a:t>
            </a:r>
            <a:endParaRPr/>
          </a:p>
        </p:txBody>
      </p:sp>
      <p:sp>
        <p:nvSpPr>
          <p:cNvPr id="129" name="Google Shape;12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Guest OS uses </a:t>
            </a:r>
            <a:r>
              <a:rPr i="1" lang="en"/>
              <a:t>hypercalls</a:t>
            </a:r>
            <a:r>
              <a:rPr lang="en"/>
              <a:t> to transfer control to the VMM.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Transfers between VMM and guests are explicit.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VMM returns control to the guest OS through software events.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Same as full virtualization.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Guest OS can communicate to VMM when to send interrupts.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 full virtualization, interrupts are sent as they occur.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/>
          <p:nvPr>
            <p:ph type="title"/>
          </p:nvPr>
        </p:nvSpPr>
        <p:spPr>
          <a:xfrm>
            <a:off x="311700" y="465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Paravirtualization - CPU</a:t>
            </a:r>
            <a:endParaRPr/>
          </a:p>
        </p:txBody>
      </p:sp>
      <p:sp>
        <p:nvSpPr>
          <p:cNvPr id="135" name="Google Shape;135;p20"/>
          <p:cNvSpPr txBox="1"/>
          <p:nvPr>
            <p:ph idx="1" type="body"/>
          </p:nvPr>
        </p:nvSpPr>
        <p:spPr>
          <a:xfrm>
            <a:off x="311700" y="12709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guest OS knows it's running in user mode.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executing a sensitive instruction, the guest OS communicates to and has the VMM execute the instruction.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This includes any problem instructions that may be called.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Removes need for scanning and patching the guests.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guest OS can register exception handlers for system calls.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VMM validates the handler before it's placed in the hardware exception table.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Any future invocations of that system call execute directly on the processor.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 txBox="1"/>
          <p:nvPr>
            <p:ph type="title"/>
          </p:nvPr>
        </p:nvSpPr>
        <p:spPr>
          <a:xfrm>
            <a:off x="311700" y="361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Paravirtualization - Memory</a:t>
            </a:r>
            <a:endParaRPr/>
          </a:p>
        </p:txBody>
      </p:sp>
      <p:sp>
        <p:nvSpPr>
          <p:cNvPr id="141" name="Google Shape;141;p21"/>
          <p:cNvSpPr txBox="1"/>
          <p:nvPr>
            <p:ph idx="1" type="body"/>
          </p:nvPr>
        </p:nvSpPr>
        <p:spPr>
          <a:xfrm>
            <a:off x="311700" y="1125450"/>
            <a:ext cx="8398500" cy="370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/>
              <a:t>Guest OS knows its "real" memory isn't real.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/>
              <a:t>Have guest OS maintain virtual-to-physical page mappings.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Removes need for VMM to maintain shadow page tables.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Give guest OS read access to hardware page tables (through hypercalls):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Create page table.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Switch page table.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Up</a:t>
            </a:r>
            <a:r>
              <a:rPr lang="en"/>
              <a:t>date page table.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VMM validates any page table changes made by guest OS.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Ensures the guest is assigned to the relevant page table.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