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87" r:id="rId2"/>
    <p:sldMasterId id="2147483857" r:id="rId3"/>
  </p:sldMasterIdLst>
  <p:notesMasterIdLst>
    <p:notesMasterId r:id="rId32"/>
  </p:notesMasterIdLst>
  <p:handoutMasterIdLst>
    <p:handoutMasterId r:id="rId33"/>
  </p:handoutMasterIdLst>
  <p:sldIdLst>
    <p:sldId id="764" r:id="rId4"/>
    <p:sldId id="1142" r:id="rId5"/>
    <p:sldId id="1143" r:id="rId6"/>
    <p:sldId id="1145" r:id="rId7"/>
    <p:sldId id="1146" r:id="rId8"/>
    <p:sldId id="1166" r:id="rId9"/>
    <p:sldId id="1144" r:id="rId10"/>
    <p:sldId id="1148" r:id="rId11"/>
    <p:sldId id="1149" r:id="rId12"/>
    <p:sldId id="1150" r:id="rId13"/>
    <p:sldId id="1151" r:id="rId14"/>
    <p:sldId id="1167" r:id="rId15"/>
    <p:sldId id="1152" r:id="rId16"/>
    <p:sldId id="1153" r:id="rId17"/>
    <p:sldId id="1154" r:id="rId18"/>
    <p:sldId id="1155" r:id="rId19"/>
    <p:sldId id="1156" r:id="rId20"/>
    <p:sldId id="1157" r:id="rId21"/>
    <p:sldId id="1159" r:id="rId22"/>
    <p:sldId id="1158" r:id="rId23"/>
    <p:sldId id="1160" r:id="rId24"/>
    <p:sldId id="1161" r:id="rId25"/>
    <p:sldId id="1168" r:id="rId26"/>
    <p:sldId id="1162" r:id="rId27"/>
    <p:sldId id="1163" r:id="rId28"/>
    <p:sldId id="1164" r:id="rId29"/>
    <p:sldId id="1130" r:id="rId30"/>
    <p:sldId id="1169" r:id="rId31"/>
  </p:sldIdLst>
  <p:sldSz cx="9144000" cy="5143500" type="screen16x9"/>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FFCC"/>
    <a:srgbClr val="99CCFF"/>
    <a:srgbClr val="CCECFF"/>
    <a:srgbClr val="D1FFE8"/>
    <a:srgbClr val="FFFF99"/>
    <a:srgbClr val="FFF2CD"/>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9" autoAdjust="0"/>
    <p:restoredTop sz="64887" autoAdjust="0"/>
  </p:normalViewPr>
  <p:slideViewPr>
    <p:cSldViewPr>
      <p:cViewPr varScale="1">
        <p:scale>
          <a:sx n="91" d="100"/>
          <a:sy n="91" d="100"/>
        </p:scale>
        <p:origin x="366" y="78"/>
      </p:cViewPr>
      <p:guideLst>
        <p:guide orient="horz" pos="16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10"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26833"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136195" name="Rectangle 3"/>
          <p:cNvSpPr>
            <a:spLocks noGrp="1" noChangeArrowheads="1"/>
          </p:cNvSpPr>
          <p:nvPr>
            <p:ph type="dt" sz="quarter" idx="1"/>
          </p:nvPr>
        </p:nvSpPr>
        <p:spPr bwMode="auto">
          <a:xfrm>
            <a:off x="3958167" y="0"/>
            <a:ext cx="3026833"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136196" name="Rectangle 4"/>
          <p:cNvSpPr>
            <a:spLocks noGrp="1" noChangeArrowheads="1"/>
          </p:cNvSpPr>
          <p:nvPr>
            <p:ph type="ftr" sz="quarter" idx="2"/>
          </p:nvPr>
        </p:nvSpPr>
        <p:spPr bwMode="auto">
          <a:xfrm>
            <a:off x="0" y="8819199"/>
            <a:ext cx="3026833" cy="4645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136197" name="Rectangle 5"/>
          <p:cNvSpPr>
            <a:spLocks noGrp="1" noChangeArrowheads="1"/>
          </p:cNvSpPr>
          <p:nvPr>
            <p:ph type="sldNum" sz="quarter" idx="3"/>
          </p:nvPr>
        </p:nvSpPr>
        <p:spPr bwMode="auto">
          <a:xfrm>
            <a:off x="3958167" y="8819199"/>
            <a:ext cx="3026833" cy="4645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2876454-6974-417D-A353-794BC1D2DA92}" type="slidenum">
              <a:rPr lang="en-US"/>
              <a:pPr>
                <a:defRPr/>
              </a:pPr>
              <a:t>‹#›</a:t>
            </a:fld>
            <a:endParaRPr lang="en-US"/>
          </a:p>
        </p:txBody>
      </p:sp>
    </p:spTree>
    <p:extLst>
      <p:ext uri="{BB962C8B-B14F-4D97-AF65-F5344CB8AC3E}">
        <p14:creationId xmlns:p14="http://schemas.microsoft.com/office/powerpoint/2010/main" val="579672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26833"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105475" name="Rectangle 3"/>
          <p:cNvSpPr>
            <a:spLocks noGrp="1" noChangeArrowheads="1"/>
          </p:cNvSpPr>
          <p:nvPr>
            <p:ph type="dt" idx="1"/>
          </p:nvPr>
        </p:nvSpPr>
        <p:spPr bwMode="auto">
          <a:xfrm>
            <a:off x="3956550" y="0"/>
            <a:ext cx="3026833"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7" name="Rectangle 5"/>
          <p:cNvSpPr>
            <a:spLocks noGrp="1" noChangeArrowheads="1"/>
          </p:cNvSpPr>
          <p:nvPr>
            <p:ph type="body" sz="quarter" idx="3"/>
          </p:nvPr>
        </p:nvSpPr>
        <p:spPr bwMode="auto">
          <a:xfrm>
            <a:off x="698500" y="4410392"/>
            <a:ext cx="5588000" cy="4177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p:cNvSpPr>
            <a:spLocks noGrp="1" noChangeArrowheads="1"/>
          </p:cNvSpPr>
          <p:nvPr>
            <p:ph type="ftr" sz="quarter" idx="4"/>
          </p:nvPr>
        </p:nvSpPr>
        <p:spPr bwMode="auto">
          <a:xfrm>
            <a:off x="0" y="8817612"/>
            <a:ext cx="3026833"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105479" name="Rectangle 7"/>
          <p:cNvSpPr>
            <a:spLocks noGrp="1" noChangeArrowheads="1"/>
          </p:cNvSpPr>
          <p:nvPr>
            <p:ph type="sldNum" sz="quarter" idx="5"/>
          </p:nvPr>
        </p:nvSpPr>
        <p:spPr bwMode="auto">
          <a:xfrm>
            <a:off x="3956550" y="8817612"/>
            <a:ext cx="3026833"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38BE0A-3B19-47A6-B994-3FD7BE49B247}" type="slidenum">
              <a:rPr lang="en-US"/>
              <a:pPr>
                <a:defRPr/>
              </a:pPr>
              <a:t>‹#›</a:t>
            </a:fld>
            <a:endParaRPr lang="en-US"/>
          </a:p>
        </p:txBody>
      </p:sp>
    </p:spTree>
    <p:extLst>
      <p:ext uri="{BB962C8B-B14F-4D97-AF65-F5344CB8AC3E}">
        <p14:creationId xmlns:p14="http://schemas.microsoft.com/office/powerpoint/2010/main" val="2383233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382588" y="684213"/>
            <a:ext cx="6223000" cy="3500437"/>
          </a:xfrm>
          <a:ln/>
        </p:spPr>
      </p:sp>
      <p:sp>
        <p:nvSpPr>
          <p:cNvPr id="65539" name="Rectangle 3"/>
          <p:cNvSpPr>
            <a:spLocks noGrp="1" noChangeArrowheads="1"/>
          </p:cNvSpPr>
          <p:nvPr>
            <p:ph type="body" idx="1"/>
          </p:nvPr>
        </p:nvSpPr>
        <p:spPr>
          <a:xfrm>
            <a:off x="910314" y="4413562"/>
            <a:ext cx="5165989" cy="41852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68169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38BE0A-3B19-47A6-B994-3FD7BE49B247}" type="slidenum">
              <a:rPr lang="en-US" smtClean="0"/>
              <a:pPr>
                <a:defRPr/>
              </a:pPr>
              <a:t>12</a:t>
            </a:fld>
            <a:endParaRPr lang="en-US"/>
          </a:p>
        </p:txBody>
      </p:sp>
    </p:spTree>
    <p:extLst>
      <p:ext uri="{BB962C8B-B14F-4D97-AF65-F5344CB8AC3E}">
        <p14:creationId xmlns:p14="http://schemas.microsoft.com/office/powerpoint/2010/main" val="373866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13</a:t>
            </a:fld>
            <a:endParaRPr lang="en-US"/>
          </a:p>
        </p:txBody>
      </p:sp>
    </p:spTree>
    <p:extLst>
      <p:ext uri="{BB962C8B-B14F-4D97-AF65-F5344CB8AC3E}">
        <p14:creationId xmlns:p14="http://schemas.microsoft.com/office/powerpoint/2010/main" val="75710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14</a:t>
            </a:fld>
            <a:endParaRPr lang="en-US"/>
          </a:p>
        </p:txBody>
      </p:sp>
    </p:spTree>
    <p:extLst>
      <p:ext uri="{BB962C8B-B14F-4D97-AF65-F5344CB8AC3E}">
        <p14:creationId xmlns:p14="http://schemas.microsoft.com/office/powerpoint/2010/main" val="56330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15</a:t>
            </a:fld>
            <a:endParaRPr lang="en-US"/>
          </a:p>
        </p:txBody>
      </p:sp>
    </p:spTree>
    <p:extLst>
      <p:ext uri="{BB962C8B-B14F-4D97-AF65-F5344CB8AC3E}">
        <p14:creationId xmlns:p14="http://schemas.microsoft.com/office/powerpoint/2010/main" val="192383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16</a:t>
            </a:fld>
            <a:endParaRPr lang="en-US"/>
          </a:p>
        </p:txBody>
      </p:sp>
    </p:spTree>
    <p:extLst>
      <p:ext uri="{BB962C8B-B14F-4D97-AF65-F5344CB8AC3E}">
        <p14:creationId xmlns:p14="http://schemas.microsoft.com/office/powerpoint/2010/main" val="2184812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17</a:t>
            </a:fld>
            <a:endParaRPr lang="en-US"/>
          </a:p>
        </p:txBody>
      </p:sp>
    </p:spTree>
    <p:extLst>
      <p:ext uri="{BB962C8B-B14F-4D97-AF65-F5344CB8AC3E}">
        <p14:creationId xmlns:p14="http://schemas.microsoft.com/office/powerpoint/2010/main" val="182330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18</a:t>
            </a:fld>
            <a:endParaRPr lang="en-US"/>
          </a:p>
        </p:txBody>
      </p:sp>
    </p:spTree>
    <p:extLst>
      <p:ext uri="{BB962C8B-B14F-4D97-AF65-F5344CB8AC3E}">
        <p14:creationId xmlns:p14="http://schemas.microsoft.com/office/powerpoint/2010/main" val="392572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19</a:t>
            </a:fld>
            <a:endParaRPr lang="en-US"/>
          </a:p>
        </p:txBody>
      </p:sp>
    </p:spTree>
    <p:extLst>
      <p:ext uri="{BB962C8B-B14F-4D97-AF65-F5344CB8AC3E}">
        <p14:creationId xmlns:p14="http://schemas.microsoft.com/office/powerpoint/2010/main" val="84034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Arial" pitchFamily="34" charset="0"/>
              </a:rPr>
              <a:t>1. The hardware uses the guest page table pointer %cr3</a:t>
            </a:r>
          </a:p>
          <a:p>
            <a:r>
              <a:rPr lang="en-US" sz="1200" b="0" i="0" u="none" strike="noStrike" kern="1200" baseline="0" dirty="0">
                <a:solidFill>
                  <a:schemeClr val="tx1"/>
                </a:solidFill>
                <a:latin typeface="Arial" pitchFamily="34" charset="0"/>
                <a:ea typeface="+mn-ea"/>
                <a:cs typeface="Arial" pitchFamily="34" charset="0"/>
              </a:rPr>
              <a:t>to locate the top level of the guest’s hierarchical page</a:t>
            </a:r>
          </a:p>
          <a:p>
            <a:r>
              <a:rPr lang="en-US" sz="1200" b="0" i="0" u="none" strike="noStrike" kern="1200" baseline="0" dirty="0">
                <a:solidFill>
                  <a:schemeClr val="tx1"/>
                </a:solidFill>
                <a:latin typeface="Arial" pitchFamily="34" charset="0"/>
                <a:ea typeface="+mn-ea"/>
                <a:cs typeface="Arial" pitchFamily="34" charset="0"/>
              </a:rPr>
              <a:t>table.</a:t>
            </a:r>
          </a:p>
          <a:p>
            <a:r>
              <a:rPr lang="en-US" sz="1200" b="0" i="0" u="none" strike="noStrike" kern="1200" baseline="0" dirty="0">
                <a:solidFill>
                  <a:schemeClr val="tx1"/>
                </a:solidFill>
                <a:latin typeface="Arial" pitchFamily="34" charset="0"/>
                <a:ea typeface="+mn-ea"/>
                <a:cs typeface="Arial" pitchFamily="34" charset="0"/>
              </a:rPr>
              <a:t>2. The guest’s %cr3 contains a </a:t>
            </a:r>
            <a:r>
              <a:rPr lang="en-US" sz="1200" b="0" i="0" u="none" strike="noStrike" kern="1200" baseline="0" dirty="0" err="1">
                <a:solidFill>
                  <a:schemeClr val="tx1"/>
                </a:solidFill>
                <a:latin typeface="Arial" pitchFamily="34" charset="0"/>
                <a:ea typeface="+mn-ea"/>
                <a:cs typeface="Arial" pitchFamily="34" charset="0"/>
              </a:rPr>
              <a:t>gPA</a:t>
            </a:r>
            <a:r>
              <a:rPr lang="en-US" sz="1200" b="0" i="0" u="none" strike="noStrike" kern="1200" baseline="0" dirty="0">
                <a:solidFill>
                  <a:schemeClr val="tx1"/>
                </a:solidFill>
                <a:latin typeface="Arial" pitchFamily="34" charset="0"/>
                <a:ea typeface="+mn-ea"/>
                <a:cs typeface="Arial" pitchFamily="34" charset="0"/>
              </a:rPr>
              <a:t>, which must be translated</a:t>
            </a:r>
          </a:p>
          <a:p>
            <a:r>
              <a:rPr lang="en-US" sz="1200" b="0" i="0" u="none" strike="noStrike" kern="1200" baseline="0" dirty="0">
                <a:solidFill>
                  <a:schemeClr val="tx1"/>
                </a:solidFill>
                <a:latin typeface="Arial" pitchFamily="34" charset="0"/>
                <a:ea typeface="+mn-ea"/>
                <a:cs typeface="Arial" pitchFamily="34" charset="0"/>
              </a:rPr>
              <a:t>to a </a:t>
            </a:r>
            <a:r>
              <a:rPr lang="en-US" sz="1200" b="0" i="0" u="none" strike="noStrike" kern="1200" baseline="0" dirty="0" err="1">
                <a:solidFill>
                  <a:schemeClr val="tx1"/>
                </a:solidFill>
                <a:latin typeface="Arial" pitchFamily="34" charset="0"/>
                <a:ea typeface="+mn-ea"/>
                <a:cs typeface="Arial" pitchFamily="34" charset="0"/>
              </a:rPr>
              <a:t>hPA</a:t>
            </a:r>
            <a:r>
              <a:rPr lang="en-US" sz="1200" b="0" i="0" u="none" strike="noStrike" kern="1200" baseline="0" dirty="0">
                <a:solidFill>
                  <a:schemeClr val="tx1"/>
                </a:solidFill>
                <a:latin typeface="Arial" pitchFamily="34" charset="0"/>
                <a:ea typeface="+mn-ea"/>
                <a:cs typeface="Arial" pitchFamily="34" charset="0"/>
              </a:rPr>
              <a:t> before dereferencing. The hardware</a:t>
            </a:r>
          </a:p>
          <a:p>
            <a:r>
              <a:rPr lang="en-US" sz="1200" b="0" i="0" u="none" strike="noStrike" kern="1200" baseline="0" dirty="0">
                <a:solidFill>
                  <a:schemeClr val="tx1"/>
                </a:solidFill>
                <a:latin typeface="Arial" pitchFamily="34" charset="0"/>
                <a:ea typeface="+mn-ea"/>
                <a:cs typeface="Arial" pitchFamily="34" charset="0"/>
              </a:rPr>
              <a:t>walks the nested page table for the guest’s %cr3 value</a:t>
            </a:r>
          </a:p>
          <a:p>
            <a:r>
              <a:rPr lang="en-US" sz="1200" b="0" i="0" u="none" strike="noStrike" kern="1200" baseline="0" dirty="0">
                <a:solidFill>
                  <a:schemeClr val="tx1"/>
                </a:solidFill>
                <a:latin typeface="Arial" pitchFamily="34" charset="0"/>
                <a:ea typeface="+mn-ea"/>
                <a:cs typeface="Arial" pitchFamily="34" charset="0"/>
              </a:rPr>
              <a:t>to obtain the </a:t>
            </a:r>
            <a:r>
              <a:rPr lang="en-US" sz="1200" b="0" i="0" u="none" strike="noStrike" kern="1200" baseline="0" dirty="0" err="1">
                <a:solidFill>
                  <a:schemeClr val="tx1"/>
                </a:solidFill>
                <a:latin typeface="Arial" pitchFamily="34" charset="0"/>
                <a:ea typeface="+mn-ea"/>
                <a:cs typeface="Arial" pitchFamily="34" charset="0"/>
              </a:rPr>
              <a:t>hPA</a:t>
            </a:r>
            <a:r>
              <a:rPr lang="en-US" sz="1200" b="0" i="0" u="none" strike="noStrike" kern="1200" baseline="0" dirty="0">
                <a:solidFill>
                  <a:schemeClr val="tx1"/>
                </a:solidFill>
                <a:latin typeface="Arial" pitchFamily="34" charset="0"/>
                <a:ea typeface="+mn-ea"/>
                <a:cs typeface="Arial" pitchFamily="34" charset="0"/>
              </a:rPr>
              <a:t> of the top level of the guest’s page</a:t>
            </a:r>
          </a:p>
          <a:p>
            <a:r>
              <a:rPr lang="en-US" sz="1200" b="0" i="0" u="none" strike="noStrike" kern="1200" baseline="0" dirty="0">
                <a:solidFill>
                  <a:schemeClr val="tx1"/>
                </a:solidFill>
                <a:latin typeface="Arial" pitchFamily="34" charset="0"/>
                <a:ea typeface="+mn-ea"/>
                <a:cs typeface="Arial" pitchFamily="34" charset="0"/>
              </a:rPr>
              <a:t>table hierarchy.</a:t>
            </a:r>
          </a:p>
          <a:p>
            <a:r>
              <a:rPr lang="en-US" sz="1200" b="0" i="0" u="none" strike="noStrike" kern="1200" baseline="0" dirty="0">
                <a:solidFill>
                  <a:schemeClr val="tx1"/>
                </a:solidFill>
                <a:latin typeface="Arial" pitchFamily="34" charset="0"/>
                <a:ea typeface="+mn-ea"/>
                <a:cs typeface="Arial" pitchFamily="34" charset="0"/>
              </a:rPr>
              <a:t>3. The hardware reads the guest page directory entry corresponding</a:t>
            </a:r>
          </a:p>
          <a:p>
            <a:r>
              <a:rPr lang="en-US" sz="1200" b="0" i="0" u="none" strike="noStrike" kern="1200" baseline="0" dirty="0">
                <a:solidFill>
                  <a:schemeClr val="tx1"/>
                </a:solidFill>
                <a:latin typeface="Arial" pitchFamily="34" charset="0"/>
                <a:ea typeface="+mn-ea"/>
                <a:cs typeface="Arial" pitchFamily="34" charset="0"/>
              </a:rPr>
              <a:t>to </a:t>
            </a:r>
            <a:r>
              <a:rPr lang="en-US" sz="1200" b="0" i="0" u="none" strike="noStrike" kern="1200" baseline="0" dirty="0" err="1">
                <a:solidFill>
                  <a:schemeClr val="tx1"/>
                </a:solidFill>
                <a:latin typeface="Arial" pitchFamily="34" charset="0"/>
                <a:ea typeface="+mn-ea"/>
                <a:cs typeface="Arial" pitchFamily="34" charset="0"/>
              </a:rPr>
              <a:t>gVA</a:t>
            </a:r>
            <a:r>
              <a:rPr lang="en-US" sz="1200" b="0" i="0" u="none" strike="noStrike" kern="1200" baseline="0" dirty="0">
                <a:solidFill>
                  <a:schemeClr val="tx1"/>
                </a:solidFill>
                <a:latin typeface="Arial" pitchFamily="34" charset="0"/>
                <a:ea typeface="+mn-ea"/>
                <a:cs typeface="Arial" pitchFamily="34" charset="0"/>
              </a:rPr>
              <a:t> V yielding a </a:t>
            </a:r>
            <a:r>
              <a:rPr lang="en-US" sz="1200" b="0" i="0" u="none" strike="noStrike" kern="1200" baseline="0" dirty="0" err="1">
                <a:solidFill>
                  <a:schemeClr val="tx1"/>
                </a:solidFill>
                <a:latin typeface="Arial" pitchFamily="34" charset="0"/>
                <a:ea typeface="+mn-ea"/>
                <a:cs typeface="Arial" pitchFamily="34" charset="0"/>
              </a:rPr>
              <a:t>gPA</a:t>
            </a:r>
            <a:r>
              <a:rPr lang="en-US" sz="1200" b="0" i="0" u="none" strike="noStrike" kern="1200" baseline="0" dirty="0">
                <a:solidFill>
                  <a:schemeClr val="tx1"/>
                </a:solidFill>
                <a:latin typeface="Arial" pitchFamily="34" charset="0"/>
                <a:ea typeface="+mn-ea"/>
                <a:cs typeface="Arial" pitchFamily="34" charset="0"/>
              </a:rPr>
              <a:t> W.</a:t>
            </a:r>
          </a:p>
          <a:p>
            <a:r>
              <a:rPr lang="en-US" sz="1200" b="0" i="0" u="none" strike="noStrike" kern="1200" baseline="0" dirty="0">
                <a:solidFill>
                  <a:schemeClr val="tx1"/>
                </a:solidFill>
                <a:latin typeface="Arial" pitchFamily="34" charset="0"/>
                <a:ea typeface="+mn-ea"/>
                <a:cs typeface="Arial" pitchFamily="34" charset="0"/>
              </a:rPr>
              <a:t>The </a:t>
            </a:r>
            <a:r>
              <a:rPr lang="en-US" sz="1200" b="0" i="0" u="none" strike="noStrike" kern="1200" baseline="0" dirty="0" err="1">
                <a:solidFill>
                  <a:schemeClr val="tx1"/>
                </a:solidFill>
                <a:latin typeface="Arial" pitchFamily="34" charset="0"/>
                <a:ea typeface="+mn-ea"/>
                <a:cs typeface="Arial" pitchFamily="34" charset="0"/>
              </a:rPr>
              <a:t>gPA</a:t>
            </a:r>
            <a:r>
              <a:rPr lang="en-US" sz="1200" b="0" i="0" u="none" strike="noStrike" kern="1200" baseline="0" dirty="0">
                <a:solidFill>
                  <a:schemeClr val="tx1"/>
                </a:solidFill>
                <a:latin typeface="Arial" pitchFamily="34" charset="0"/>
                <a:ea typeface="+mn-ea"/>
                <a:cs typeface="Arial" pitchFamily="34" charset="0"/>
              </a:rPr>
              <a:t> read from the page table entry in step 3 must</a:t>
            </a:r>
          </a:p>
          <a:p>
            <a:r>
              <a:rPr lang="en-US" sz="1200" b="0" i="0" u="none" strike="noStrike" kern="1200" baseline="0" dirty="0">
                <a:solidFill>
                  <a:schemeClr val="tx1"/>
                </a:solidFill>
                <a:latin typeface="Arial" pitchFamily="34" charset="0"/>
                <a:ea typeface="+mn-ea"/>
                <a:cs typeface="Arial" pitchFamily="34" charset="0"/>
              </a:rPr>
              <a:t>now be translated via the nested page table before proceeding.</a:t>
            </a:r>
          </a:p>
          <a:p>
            <a:r>
              <a:rPr lang="en-US" sz="1200" b="0" i="0" u="none" strike="noStrike" kern="1200" baseline="0" dirty="0">
                <a:solidFill>
                  <a:schemeClr val="tx1"/>
                </a:solidFill>
                <a:latin typeface="Arial" pitchFamily="34" charset="0"/>
                <a:ea typeface="+mn-ea"/>
                <a:cs typeface="Arial" pitchFamily="34" charset="0"/>
              </a:rPr>
              <a:t>Steps 3 and 4 repeat once for each level in</a:t>
            </a:r>
          </a:p>
          <a:p>
            <a:r>
              <a:rPr lang="en-US" sz="1200" b="0" i="0" u="none" strike="noStrike" kern="1200" baseline="0" dirty="0">
                <a:solidFill>
                  <a:schemeClr val="tx1"/>
                </a:solidFill>
                <a:latin typeface="Arial" pitchFamily="34" charset="0"/>
                <a:ea typeface="+mn-ea"/>
                <a:cs typeface="Arial" pitchFamily="34" charset="0"/>
              </a:rPr>
              <a:t>the guest page table (up to four levels for a long mode</a:t>
            </a:r>
          </a:p>
          <a:p>
            <a:r>
              <a:rPr lang="en-US" sz="1200" b="0" i="0" u="none" strike="noStrike" kern="1200" baseline="0" dirty="0">
                <a:solidFill>
                  <a:schemeClr val="tx1"/>
                </a:solidFill>
                <a:latin typeface="Arial" pitchFamily="34" charset="0"/>
                <a:ea typeface="+mn-ea"/>
                <a:cs typeface="Arial" pitchFamily="34" charset="0"/>
              </a:rPr>
              <a:t>guest).</a:t>
            </a:r>
          </a:p>
          <a:p>
            <a:r>
              <a:rPr lang="en-US" sz="1200" b="0" i="0" u="none" strike="noStrike" kern="1200" baseline="0" dirty="0">
                <a:solidFill>
                  <a:schemeClr val="tx1"/>
                </a:solidFill>
                <a:latin typeface="Arial" pitchFamily="34" charset="0"/>
                <a:ea typeface="+mn-ea"/>
                <a:cs typeface="Arial" pitchFamily="34" charset="0"/>
              </a:rPr>
              <a:t>5. Having discovered the </a:t>
            </a:r>
            <a:r>
              <a:rPr lang="en-US" sz="1200" b="0" i="0" u="none" strike="noStrike" kern="1200" baseline="0" dirty="0" err="1">
                <a:solidFill>
                  <a:schemeClr val="tx1"/>
                </a:solidFill>
                <a:latin typeface="Arial" pitchFamily="34" charset="0"/>
                <a:ea typeface="+mn-ea"/>
                <a:cs typeface="Arial" pitchFamily="34" charset="0"/>
              </a:rPr>
              <a:t>hPA</a:t>
            </a:r>
            <a:r>
              <a:rPr lang="en-US" sz="1200" b="0" i="0" u="none" strike="noStrike" kern="1200" baseline="0" dirty="0">
                <a:solidFill>
                  <a:schemeClr val="tx1"/>
                </a:solidFill>
                <a:latin typeface="Arial" pitchFamily="34" charset="0"/>
                <a:ea typeface="+mn-ea"/>
                <a:cs typeface="Arial" pitchFamily="34" charset="0"/>
              </a:rPr>
              <a:t> of the final level of the</a:t>
            </a:r>
          </a:p>
          <a:p>
            <a:r>
              <a:rPr lang="en-US" sz="1200" b="0" i="0" u="none" strike="noStrike" kern="1200" baseline="0" dirty="0">
                <a:solidFill>
                  <a:schemeClr val="tx1"/>
                </a:solidFill>
                <a:latin typeface="Arial" pitchFamily="34" charset="0"/>
                <a:ea typeface="+mn-ea"/>
                <a:cs typeface="Arial" pitchFamily="34" charset="0"/>
              </a:rPr>
              <a:t>guest page table hierarchy, the hardware reads the</a:t>
            </a:r>
          </a:p>
          <a:p>
            <a:r>
              <a:rPr lang="en-US" sz="1200" b="0" i="0" u="none" strike="noStrike" kern="1200" baseline="0" dirty="0">
                <a:solidFill>
                  <a:schemeClr val="tx1"/>
                </a:solidFill>
                <a:latin typeface="Arial" pitchFamily="34" charset="0"/>
                <a:ea typeface="+mn-ea"/>
                <a:cs typeface="Arial" pitchFamily="34" charset="0"/>
              </a:rPr>
              <a:t>guest page table entry corresponding to V . In our example,</a:t>
            </a:r>
          </a:p>
          <a:p>
            <a:r>
              <a:rPr lang="en-US" sz="1200" b="0" i="0" u="none" strike="noStrike" kern="1200" baseline="0" dirty="0">
                <a:solidFill>
                  <a:schemeClr val="tx1"/>
                </a:solidFill>
                <a:latin typeface="Arial" pitchFamily="34" charset="0"/>
                <a:ea typeface="+mn-ea"/>
                <a:cs typeface="Arial" pitchFamily="34" charset="0"/>
              </a:rPr>
              <a:t>this page table entry points to </a:t>
            </a:r>
            <a:r>
              <a:rPr lang="en-US" sz="1200" b="0" i="0" u="none" strike="noStrike" kern="1200" baseline="0" dirty="0" err="1">
                <a:solidFill>
                  <a:schemeClr val="tx1"/>
                </a:solidFill>
                <a:latin typeface="Arial" pitchFamily="34" charset="0"/>
                <a:ea typeface="+mn-ea"/>
                <a:cs typeface="Arial" pitchFamily="34" charset="0"/>
              </a:rPr>
              <a:t>gPA</a:t>
            </a:r>
            <a:r>
              <a:rPr lang="en-US" sz="1200" b="0" i="0" u="none" strike="noStrike" kern="1200" baseline="0" dirty="0">
                <a:solidFill>
                  <a:schemeClr val="tx1"/>
                </a:solidFill>
                <a:latin typeface="Arial" pitchFamily="34" charset="0"/>
                <a:ea typeface="+mn-ea"/>
                <a:cs typeface="Arial" pitchFamily="34" charset="0"/>
              </a:rPr>
              <a:t> X, which</a:t>
            </a:r>
          </a:p>
          <a:p>
            <a:r>
              <a:rPr lang="en-US" sz="1200" b="0" i="0" u="none" strike="noStrike" kern="1200" baseline="0" dirty="0">
                <a:solidFill>
                  <a:schemeClr val="tx1"/>
                </a:solidFill>
                <a:latin typeface="Arial" pitchFamily="34" charset="0"/>
                <a:ea typeface="+mn-ea"/>
                <a:cs typeface="Arial" pitchFamily="34" charset="0"/>
              </a:rPr>
              <a:t>is translated via a final walk of the nested page table,</a:t>
            </a:r>
          </a:p>
          <a:p>
            <a:r>
              <a:rPr lang="en-US" sz="1200" b="0" i="0" u="none" strike="noStrike" kern="1200" baseline="0" dirty="0">
                <a:solidFill>
                  <a:schemeClr val="tx1"/>
                </a:solidFill>
                <a:latin typeface="Arial" pitchFamily="34" charset="0"/>
                <a:ea typeface="+mn-ea"/>
                <a:cs typeface="Arial" pitchFamily="34" charset="0"/>
              </a:rPr>
              <a:t>e.g. to </a:t>
            </a:r>
            <a:r>
              <a:rPr lang="en-US" sz="1200" b="0" i="0" u="none" strike="noStrike" kern="1200" baseline="0" dirty="0" err="1">
                <a:solidFill>
                  <a:schemeClr val="tx1"/>
                </a:solidFill>
                <a:latin typeface="Arial" pitchFamily="34" charset="0"/>
                <a:ea typeface="+mn-ea"/>
                <a:cs typeface="Arial" pitchFamily="34" charset="0"/>
              </a:rPr>
              <a:t>hPA</a:t>
            </a:r>
            <a:r>
              <a:rPr lang="en-US" sz="1200" b="0" i="0" u="none" strike="noStrike" kern="1200" baseline="0" dirty="0">
                <a:solidFill>
                  <a:schemeClr val="tx1"/>
                </a:solidFill>
                <a:latin typeface="Arial" pitchFamily="34" charset="0"/>
                <a:ea typeface="+mn-ea"/>
                <a:cs typeface="Arial" pitchFamily="34" charset="0"/>
              </a:rPr>
              <a:t> Y .</a:t>
            </a:r>
          </a:p>
          <a:p>
            <a:r>
              <a:rPr lang="en-US" sz="1200" b="0" i="0" u="none" strike="noStrike" kern="1200" baseline="0" dirty="0">
                <a:solidFill>
                  <a:schemeClr val="tx1"/>
                </a:solidFill>
                <a:latin typeface="Arial" pitchFamily="34" charset="0"/>
                <a:ea typeface="+mn-ea"/>
                <a:cs typeface="Arial" pitchFamily="34" charset="0"/>
              </a:rPr>
              <a:t>6. The translation is complete: </a:t>
            </a:r>
            <a:r>
              <a:rPr lang="en-US" sz="1200" b="0" i="0" u="none" strike="noStrike" kern="1200" baseline="0" dirty="0" err="1">
                <a:solidFill>
                  <a:schemeClr val="tx1"/>
                </a:solidFill>
                <a:latin typeface="Arial" pitchFamily="34" charset="0"/>
                <a:ea typeface="+mn-ea"/>
                <a:cs typeface="Arial" pitchFamily="34" charset="0"/>
              </a:rPr>
              <a:t>gVA</a:t>
            </a:r>
            <a:r>
              <a:rPr lang="en-US" sz="1200" b="0" i="0" u="none" strike="noStrike" kern="1200" baseline="0" dirty="0">
                <a:solidFill>
                  <a:schemeClr val="tx1"/>
                </a:solidFill>
                <a:latin typeface="Arial" pitchFamily="34" charset="0"/>
                <a:ea typeface="+mn-ea"/>
                <a:cs typeface="Arial" pitchFamily="34" charset="0"/>
              </a:rPr>
              <a:t> V maps to </a:t>
            </a:r>
            <a:r>
              <a:rPr lang="en-US" sz="1200" b="0" i="0" u="none" strike="noStrike" kern="1200" baseline="0" dirty="0" err="1">
                <a:solidFill>
                  <a:schemeClr val="tx1"/>
                </a:solidFill>
                <a:latin typeface="Arial" pitchFamily="34" charset="0"/>
                <a:ea typeface="+mn-ea"/>
                <a:cs typeface="Arial" pitchFamily="34" charset="0"/>
              </a:rPr>
              <a:t>hPA</a:t>
            </a:r>
            <a:r>
              <a:rPr lang="en-US" sz="1200" b="0" i="0" u="none" strike="noStrike" kern="1200" baseline="0" dirty="0">
                <a:solidFill>
                  <a:schemeClr val="tx1"/>
                </a:solidFill>
                <a:latin typeface="Arial" pitchFamily="34" charset="0"/>
                <a:ea typeface="+mn-ea"/>
                <a:cs typeface="Arial" pitchFamily="34" charset="0"/>
              </a:rPr>
              <a:t> Y .</a:t>
            </a:r>
          </a:p>
          <a:p>
            <a:r>
              <a:rPr lang="en-US" sz="1200" b="0" i="0" u="none" strike="noStrike" kern="1200" baseline="0" dirty="0">
                <a:solidFill>
                  <a:schemeClr val="tx1"/>
                </a:solidFill>
                <a:latin typeface="Arial" pitchFamily="34" charset="0"/>
                <a:ea typeface="+mn-ea"/>
                <a:cs typeface="Arial" pitchFamily="34" charset="0"/>
              </a:rPr>
              <a:t>The page walker can now fill the TLB with an appropriate</a:t>
            </a:r>
          </a:p>
          <a:p>
            <a:r>
              <a:rPr lang="en-US" sz="1200" b="0" i="0" u="none" strike="noStrike" kern="1200" baseline="0" dirty="0">
                <a:solidFill>
                  <a:schemeClr val="tx1"/>
                </a:solidFill>
                <a:latin typeface="Arial" pitchFamily="34" charset="0"/>
                <a:ea typeface="+mn-ea"/>
                <a:cs typeface="Arial" pitchFamily="34" charset="0"/>
              </a:rPr>
              <a:t>entry (V, Y ) and resume guest execution, all</a:t>
            </a:r>
          </a:p>
          <a:p>
            <a:r>
              <a:rPr lang="en-US" sz="1200" b="0" i="0" u="none" strike="noStrike" kern="1200" baseline="0" dirty="0">
                <a:solidFill>
                  <a:schemeClr val="tx1"/>
                </a:solidFill>
                <a:latin typeface="Arial" pitchFamily="34" charset="0"/>
                <a:ea typeface="+mn-ea"/>
                <a:cs typeface="Arial" pitchFamily="34" charset="0"/>
              </a:rPr>
              <a:t>without VMM intervention.</a:t>
            </a:r>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20</a:t>
            </a:fld>
            <a:endParaRPr lang="en-US"/>
          </a:p>
        </p:txBody>
      </p:sp>
    </p:spTree>
    <p:extLst>
      <p:ext uri="{BB962C8B-B14F-4D97-AF65-F5344CB8AC3E}">
        <p14:creationId xmlns:p14="http://schemas.microsoft.com/office/powerpoint/2010/main" val="415953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21</a:t>
            </a:fld>
            <a:endParaRPr lang="en-US"/>
          </a:p>
        </p:txBody>
      </p:sp>
    </p:spTree>
    <p:extLst>
      <p:ext uri="{BB962C8B-B14F-4D97-AF65-F5344CB8AC3E}">
        <p14:creationId xmlns:p14="http://schemas.microsoft.com/office/powerpoint/2010/main" val="139740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38BE0A-3B19-47A6-B994-3FD7BE49B247}" type="slidenum">
              <a:rPr lang="en-US" smtClean="0"/>
              <a:pPr>
                <a:defRPr/>
              </a:pPr>
              <a:t>2</a:t>
            </a:fld>
            <a:endParaRPr lang="en-US"/>
          </a:p>
        </p:txBody>
      </p:sp>
    </p:spTree>
    <p:extLst>
      <p:ext uri="{BB962C8B-B14F-4D97-AF65-F5344CB8AC3E}">
        <p14:creationId xmlns:p14="http://schemas.microsoft.com/office/powerpoint/2010/main" val="3993931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22</a:t>
            </a:fld>
            <a:endParaRPr lang="en-US"/>
          </a:p>
        </p:txBody>
      </p:sp>
    </p:spTree>
    <p:extLst>
      <p:ext uri="{BB962C8B-B14F-4D97-AF65-F5344CB8AC3E}">
        <p14:creationId xmlns:p14="http://schemas.microsoft.com/office/powerpoint/2010/main" val="412643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38BE0A-3B19-47A6-B994-3FD7BE49B247}" type="slidenum">
              <a:rPr lang="en-US" smtClean="0"/>
              <a:pPr>
                <a:defRPr/>
              </a:pPr>
              <a:t>23</a:t>
            </a:fld>
            <a:endParaRPr lang="en-US"/>
          </a:p>
        </p:txBody>
      </p:sp>
    </p:spTree>
    <p:extLst>
      <p:ext uri="{BB962C8B-B14F-4D97-AF65-F5344CB8AC3E}">
        <p14:creationId xmlns:p14="http://schemas.microsoft.com/office/powerpoint/2010/main" val="2425447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Arial" pitchFamily="34" charset="0"/>
              </a:rPr>
              <a:t>Run-Time virtualization layer consists of three major components: a virtualization manager (VM), a request queue, and a virtual memory space. The VM is responsible for partitioning the physical resource, i.e. FPGA, into multiple virtual resources, i.e. VFPGAs</a:t>
            </a:r>
          </a:p>
          <a:p>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25</a:t>
            </a:fld>
            <a:endParaRPr lang="en-US"/>
          </a:p>
        </p:txBody>
      </p:sp>
    </p:spTree>
    <p:extLst>
      <p:ext uri="{BB962C8B-B14F-4D97-AF65-F5344CB8AC3E}">
        <p14:creationId xmlns:p14="http://schemas.microsoft.com/office/powerpoint/2010/main" val="2462576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Arial" pitchFamily="34" charset="0"/>
              </a:rPr>
              <a:t>Run-Time virtualization layer consists of three major components: a virtualization manager (VM), a request queue, and a virtual memory space. The VM is responsible for partitioning the physical resource, i.e. FPGA, into multiple virtual resources, i.e. VFPGAs</a:t>
            </a:r>
          </a:p>
          <a:p>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26</a:t>
            </a:fld>
            <a:endParaRPr lang="en-US"/>
          </a:p>
        </p:txBody>
      </p:sp>
    </p:spTree>
    <p:extLst>
      <p:ext uri="{BB962C8B-B14F-4D97-AF65-F5344CB8AC3E}">
        <p14:creationId xmlns:p14="http://schemas.microsoft.com/office/powerpoint/2010/main" val="1274826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38BE0A-3B19-47A6-B994-3FD7BE49B247}" type="slidenum">
              <a:rPr lang="en-US" smtClean="0"/>
              <a:pPr>
                <a:defRPr/>
              </a:pPr>
              <a:t>27</a:t>
            </a:fld>
            <a:endParaRPr lang="en-US"/>
          </a:p>
        </p:txBody>
      </p:sp>
    </p:spTree>
    <p:extLst>
      <p:ext uri="{BB962C8B-B14F-4D97-AF65-F5344CB8AC3E}">
        <p14:creationId xmlns:p14="http://schemas.microsoft.com/office/powerpoint/2010/main" val="3347997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28</a:t>
            </a:fld>
            <a:endParaRPr lang="en-US"/>
          </a:p>
        </p:txBody>
      </p:sp>
    </p:spTree>
    <p:extLst>
      <p:ext uri="{BB962C8B-B14F-4D97-AF65-F5344CB8AC3E}">
        <p14:creationId xmlns:p14="http://schemas.microsoft.com/office/powerpoint/2010/main" val="70617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4</a:t>
            </a:fld>
            <a:endParaRPr lang="en-US"/>
          </a:p>
        </p:txBody>
      </p:sp>
    </p:spTree>
    <p:extLst>
      <p:ext uri="{BB962C8B-B14F-4D97-AF65-F5344CB8AC3E}">
        <p14:creationId xmlns:p14="http://schemas.microsoft.com/office/powerpoint/2010/main" val="320074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38BE0A-3B19-47A6-B994-3FD7BE49B247}" type="slidenum">
              <a:rPr lang="en-US" smtClean="0"/>
              <a:pPr>
                <a:defRPr/>
              </a:pPr>
              <a:t>6</a:t>
            </a:fld>
            <a:endParaRPr lang="en-US"/>
          </a:p>
        </p:txBody>
      </p:sp>
    </p:spTree>
    <p:extLst>
      <p:ext uri="{BB962C8B-B14F-4D97-AF65-F5344CB8AC3E}">
        <p14:creationId xmlns:p14="http://schemas.microsoft.com/office/powerpoint/2010/main" val="117515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7</a:t>
            </a:fld>
            <a:endParaRPr lang="en-US"/>
          </a:p>
        </p:txBody>
      </p:sp>
    </p:spTree>
    <p:extLst>
      <p:ext uri="{BB962C8B-B14F-4D97-AF65-F5344CB8AC3E}">
        <p14:creationId xmlns:p14="http://schemas.microsoft.com/office/powerpoint/2010/main" val="62018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8</a:t>
            </a:fld>
            <a:endParaRPr lang="en-US"/>
          </a:p>
        </p:txBody>
      </p:sp>
    </p:spTree>
    <p:extLst>
      <p:ext uri="{BB962C8B-B14F-4D97-AF65-F5344CB8AC3E}">
        <p14:creationId xmlns:p14="http://schemas.microsoft.com/office/powerpoint/2010/main" val="391642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9</a:t>
            </a:fld>
            <a:endParaRPr lang="en-US"/>
          </a:p>
        </p:txBody>
      </p:sp>
    </p:spTree>
    <p:extLst>
      <p:ext uri="{BB962C8B-B14F-4D97-AF65-F5344CB8AC3E}">
        <p14:creationId xmlns:p14="http://schemas.microsoft.com/office/powerpoint/2010/main" val="184583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10</a:t>
            </a:fld>
            <a:endParaRPr lang="en-US"/>
          </a:p>
        </p:txBody>
      </p:sp>
    </p:spTree>
    <p:extLst>
      <p:ext uri="{BB962C8B-B14F-4D97-AF65-F5344CB8AC3E}">
        <p14:creationId xmlns:p14="http://schemas.microsoft.com/office/powerpoint/2010/main" val="420182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naive approach would be to let the OS freely modify its page tables, e.g., in response to a page fault. The hypervisor would only intercept the privileged instruction INVLPG that the OS uses to invalidate a TLB entry. At that point the hypervisor would make a corresponding change to its shadow page tables, substituting the guest physical address with the corresponding host physical address (possibly allocating a physical page from its own pool). Unfortunately, this doesn’t work because some operating systems (I won’t be pointing fingers) occasionally forget to invalidate TLB entries. </a:t>
            </a:r>
          </a:p>
          <a:p>
            <a:endParaRPr lang="en-US" dirty="0"/>
          </a:p>
          <a:p>
            <a:r>
              <a:rPr lang="en-US" dirty="0"/>
              <a:t>The fallback approach is for the hypervisor to write-protect all guest page tables. Whenever the OS tries to modify them, a page fault occurs — the so called </a:t>
            </a:r>
            <a:r>
              <a:rPr lang="en-US" i="1" dirty="0"/>
              <a:t>tracing fault</a:t>
            </a:r>
            <a:r>
              <a:rPr lang="en-US" dirty="0"/>
              <a:t> — which is vectored into the hypervisor. That gives the hypervisor the opportunity to immediately update its shadow page tables. In this scheme the two structures always mirror each other (modulo physical addresses) but at the cost of a large number of page faults. </a:t>
            </a:r>
          </a:p>
          <a:p>
            <a:r>
              <a:rPr lang="en-US" dirty="0"/>
              <a:t>A common optimization is to allow shadow page tables to be lazily updated. This is possible if not all primary page tables are write protected. If an entry is present in the primary page table but is missing from the shadow page table, a page fault will occur when the hardware walks it for the first time. This is a so called </a:t>
            </a:r>
            <a:r>
              <a:rPr lang="en-US" i="1" dirty="0"/>
              <a:t>hidden</a:t>
            </a:r>
            <a:r>
              <a:rPr lang="en-US" dirty="0"/>
              <a:t> page fault and it’s serviced by the hypervisor, which at that point creates an entry in its shadow page tables based on the entry in the primary page tables. </a:t>
            </a:r>
          </a:p>
          <a:p>
            <a:endParaRPr lang="en-US" dirty="0"/>
          </a:p>
        </p:txBody>
      </p:sp>
      <p:sp>
        <p:nvSpPr>
          <p:cNvPr id="4" name="Slide Number Placeholder 3"/>
          <p:cNvSpPr>
            <a:spLocks noGrp="1"/>
          </p:cNvSpPr>
          <p:nvPr>
            <p:ph type="sldNum" sz="quarter" idx="5"/>
          </p:nvPr>
        </p:nvSpPr>
        <p:spPr/>
        <p:txBody>
          <a:bodyPr/>
          <a:lstStyle/>
          <a:p>
            <a:pPr>
              <a:defRPr/>
            </a:pPr>
            <a:fld id="{BD38BE0A-3B19-47A6-B994-3FD7BE49B247}" type="slidenum">
              <a:rPr lang="en-US" smtClean="0"/>
              <a:pPr>
                <a:defRPr/>
              </a:pPr>
              <a:t>11</a:t>
            </a:fld>
            <a:endParaRPr lang="en-US"/>
          </a:p>
        </p:txBody>
      </p:sp>
    </p:spTree>
    <p:extLst>
      <p:ext uri="{BB962C8B-B14F-4D97-AF65-F5344CB8AC3E}">
        <p14:creationId xmlns:p14="http://schemas.microsoft.com/office/powerpoint/2010/main" val="299113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40692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vl1pPr>
          </a:lstStyle>
          <a:p>
            <a:pPr>
              <a:defRPr/>
            </a:pPr>
            <a:fld id="{6C4DB807-4B9D-45B6-9EB6-4B9D3AB0AADC}" type="slidenum">
              <a:rPr lang="en-US"/>
              <a:pPr>
                <a:defRPr/>
              </a:pPr>
              <a:t>‹#›</a:t>
            </a:fld>
            <a:endParaRPr lang="en-US"/>
          </a:p>
        </p:txBody>
      </p:sp>
    </p:spTree>
    <p:extLst>
      <p:ext uri="{BB962C8B-B14F-4D97-AF65-F5344CB8AC3E}">
        <p14:creationId xmlns:p14="http://schemas.microsoft.com/office/powerpoint/2010/main" val="27054416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169867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7"/>
            <a:ext cx="3008313" cy="2513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C3F7DFD-6CBD-42C2-8934-BF776BEBDFE9}" type="slidenum">
              <a:rPr lang="en-US"/>
              <a:pPr>
                <a:defRPr/>
              </a:pPr>
              <a:t>‹#›</a:t>
            </a:fld>
            <a:endParaRPr lang="en-US"/>
          </a:p>
        </p:txBody>
      </p:sp>
    </p:spTree>
    <p:extLst>
      <p:ext uri="{BB962C8B-B14F-4D97-AF65-F5344CB8AC3E}">
        <p14:creationId xmlns:p14="http://schemas.microsoft.com/office/powerpoint/2010/main" val="17228578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3"/>
            <a:ext cx="5486400" cy="459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4"/>
            <a:ext cx="5486400" cy="2513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0B65988-1933-47AE-A535-E1853B662235}" type="slidenum">
              <a:rPr lang="en-US"/>
              <a:pPr>
                <a:defRPr/>
              </a:pPr>
              <a:t>‹#›</a:t>
            </a:fld>
            <a:endParaRPr lang="en-US"/>
          </a:p>
        </p:txBody>
      </p:sp>
    </p:spTree>
    <p:extLst>
      <p:ext uri="{BB962C8B-B14F-4D97-AF65-F5344CB8AC3E}">
        <p14:creationId xmlns:p14="http://schemas.microsoft.com/office/powerpoint/2010/main" val="30408344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449375" y="857250"/>
            <a:ext cx="6389827" cy="14728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5291FEAF-6CE9-4B99-816E-4C60DF6B52BA}" type="slidenum">
              <a:rPr lang="en-US"/>
              <a:pPr>
                <a:defRPr/>
              </a:pPr>
              <a:t>‹#›</a:t>
            </a:fld>
            <a:endParaRPr lang="en-US"/>
          </a:p>
        </p:txBody>
      </p:sp>
    </p:spTree>
    <p:extLst>
      <p:ext uri="{BB962C8B-B14F-4D97-AF65-F5344CB8AC3E}">
        <p14:creationId xmlns:p14="http://schemas.microsoft.com/office/powerpoint/2010/main" val="32590986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8348"/>
            <a:ext cx="2133600" cy="218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49027" y="108348"/>
            <a:ext cx="2604175" cy="218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EFAB2440-33B5-47A7-A9C6-CAE801E85147}" type="slidenum">
              <a:rPr lang="en-US"/>
              <a:pPr>
                <a:defRPr/>
              </a:pPr>
              <a:t>‹#›</a:t>
            </a:fld>
            <a:endParaRPr lang="en-US"/>
          </a:p>
        </p:txBody>
      </p:sp>
    </p:spTree>
    <p:extLst>
      <p:ext uri="{BB962C8B-B14F-4D97-AF65-F5344CB8AC3E}">
        <p14:creationId xmlns:p14="http://schemas.microsoft.com/office/powerpoint/2010/main" val="822861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924"/>
            <a:ext cx="6781800" cy="38695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4" y="1371603"/>
            <a:ext cx="7993063" cy="1432322"/>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06214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7161410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924"/>
            <a:ext cx="6781800" cy="38695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1" y="1371603"/>
            <a:ext cx="3919538" cy="1432322"/>
          </a:xfrm>
          <a:prstGeom prst="rect">
            <a:avLst/>
          </a:prstGeom>
        </p:spPr>
        <p:txBody>
          <a:bodyPr/>
          <a:lstStyle>
            <a:lvl1pPr>
              <a:defRPr sz="2100"/>
            </a:lvl1pPr>
            <a:lvl2pPr marL="557213" indent="-214313">
              <a:buFont typeface="Wingdings" pitchFamily="2" charset="2"/>
              <a:buChar cha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7742" y="1371603"/>
            <a:ext cx="3921125" cy="1432322"/>
          </a:xfrm>
          <a:prstGeom prst="rect">
            <a:avLst/>
          </a:prstGeom>
        </p:spPr>
        <p:txBody>
          <a:bodyPr/>
          <a:lstStyle>
            <a:lvl1pPr>
              <a:defRPr sz="2100"/>
            </a:lvl1pPr>
            <a:lvl2pPr marL="557213" indent="-214313">
              <a:buFont typeface="Wingdings" pitchFamily="2" charset="2"/>
              <a:buChar cha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6982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marL="557213" indent="-214313">
              <a:buFont typeface="Wingdings" pitchFamily="2" charset="2"/>
              <a:buChar cha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a:prstGeom prst="rect">
            <a:avLst/>
          </a:prstGeom>
        </p:spPr>
        <p:txBody>
          <a:bodyPr/>
          <a:lstStyle>
            <a:lvl1pPr>
              <a:defRPr sz="1800"/>
            </a:lvl1pPr>
            <a:lvl2pPr marL="557213" indent="-214313">
              <a:buFont typeface="Wingdings" pitchFamily="2" charset="2"/>
              <a:buChar cha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9639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924"/>
            <a:ext cx="6781800" cy="38695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62696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063618"/>
            <a:ext cx="7848599" cy="181293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40744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6603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8"/>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a:prstGeom prst="rect">
            <a:avLst/>
          </a:prstGeom>
        </p:spPr>
        <p:txBody>
          <a:bodyPr/>
          <a:lstStyle>
            <a:lvl1pPr>
              <a:defRPr sz="2400"/>
            </a:lvl1pPr>
            <a:lvl2pPr marL="557213" indent="-214313">
              <a:buFont typeface="Wingdings" pitchFamily="2" charset="2"/>
              <a:buChar cha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076328"/>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05357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5079491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924"/>
            <a:ext cx="6781800" cy="38695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4" y="1371603"/>
            <a:ext cx="7993063" cy="1432322"/>
          </a:xfrm>
          <a:prstGeom prst="rect">
            <a:avLst/>
          </a:prstGeom>
        </p:spPr>
        <p:txBody>
          <a:bodyPr vert="eaVert"/>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70332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92" y="136923"/>
            <a:ext cx="1997075" cy="2667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136923"/>
            <a:ext cx="5843588" cy="2667000"/>
          </a:xfrm>
          <a:prstGeom prst="rect">
            <a:avLst/>
          </a:prstGeom>
        </p:spPr>
        <p:txBody>
          <a:bodyPr vert="eaVert"/>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798169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924"/>
            <a:ext cx="6781800" cy="386954"/>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1" y="1371603"/>
            <a:ext cx="3919538" cy="1432322"/>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57742" y="1371600"/>
            <a:ext cx="3921125" cy="658416"/>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757742" y="2144318"/>
            <a:ext cx="3921125" cy="6596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8970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136924"/>
            <a:ext cx="6781800" cy="386954"/>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85801" y="1371600"/>
            <a:ext cx="3919538" cy="658416"/>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57742" y="1371600"/>
            <a:ext cx="3921125" cy="658416"/>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1" y="2144318"/>
            <a:ext cx="3919538" cy="659606"/>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757742" y="2144318"/>
            <a:ext cx="3921125" cy="659606"/>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4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924"/>
            <a:ext cx="6781800" cy="38695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1" y="1371603"/>
            <a:ext cx="3919538" cy="1432322"/>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57742" y="1371600"/>
            <a:ext cx="3921125" cy="658416"/>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757742" y="2144318"/>
            <a:ext cx="3921125" cy="659606"/>
          </a:xfrm>
          <a:prstGeom prst="rect">
            <a:avLst/>
          </a:prstGeom>
        </p:spPr>
        <p:txBody>
          <a:bodyPr/>
          <a:lstStyle>
            <a:lvl2pPr marL="557213" indent="-214313">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79751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924"/>
            <a:ext cx="6781800" cy="386954"/>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85804" y="1371603"/>
            <a:ext cx="7993063" cy="1432322"/>
          </a:xfrm>
          <a:prstGeom prst="rect">
            <a:avLst/>
          </a:prstGeom>
        </p:spPr>
        <p:txBody>
          <a:bodyPr/>
          <a:lstStyle/>
          <a:p>
            <a:pPr lvl="0"/>
            <a:endParaRPr lang="en-US" noProof="0"/>
          </a:p>
        </p:txBody>
      </p:sp>
    </p:spTree>
    <p:extLst>
      <p:ext uri="{BB962C8B-B14F-4D97-AF65-F5344CB8AC3E}">
        <p14:creationId xmlns:p14="http://schemas.microsoft.com/office/powerpoint/2010/main" val="25535251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60325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3667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F57ED0BB-4473-4F12-B6CF-F55226477B31}" type="slidenum">
              <a:rPr lang="en-US"/>
              <a:pPr>
                <a:defRPr/>
              </a:pPr>
              <a:t>‹#›</a:t>
            </a:fld>
            <a:endParaRPr lang="en-US"/>
          </a:p>
        </p:txBody>
      </p:sp>
    </p:spTree>
    <p:extLst>
      <p:ext uri="{BB962C8B-B14F-4D97-AF65-F5344CB8AC3E}">
        <p14:creationId xmlns:p14="http://schemas.microsoft.com/office/powerpoint/2010/main" val="41344708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2E893A07-BC30-487E-8EE3-4F6AC0574D0E}" type="slidenum">
              <a:rPr lang="en-US"/>
              <a:pPr>
                <a:defRPr/>
              </a:pPr>
              <a:t>‹#›</a:t>
            </a:fld>
            <a:endParaRPr lang="en-US"/>
          </a:p>
        </p:txBody>
      </p:sp>
    </p:spTree>
    <p:extLst>
      <p:ext uri="{BB962C8B-B14F-4D97-AF65-F5344CB8AC3E}">
        <p14:creationId xmlns:p14="http://schemas.microsoft.com/office/powerpoint/2010/main" val="42415683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84576"/>
            <a:ext cx="7772400" cy="320601"/>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E2DA6F08-FA14-4DDE-B79F-7AA6378D8BDB}" type="slidenum">
              <a:rPr lang="en-US"/>
              <a:pPr>
                <a:defRPr/>
              </a:pPr>
              <a:t>‹#›</a:t>
            </a:fld>
            <a:endParaRPr lang="en-US"/>
          </a:p>
        </p:txBody>
      </p:sp>
    </p:spTree>
    <p:extLst>
      <p:ext uri="{BB962C8B-B14F-4D97-AF65-F5344CB8AC3E}">
        <p14:creationId xmlns:p14="http://schemas.microsoft.com/office/powerpoint/2010/main" val="29425298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857251"/>
            <a:ext cx="4191000" cy="181293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57251"/>
            <a:ext cx="4191000" cy="181293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2A8F30AD-70BF-45B2-88D9-D89EA438EDBA}" type="slidenum">
              <a:rPr lang="en-US"/>
              <a:pPr>
                <a:defRPr/>
              </a:pPr>
              <a:t>‹#›</a:t>
            </a:fld>
            <a:endParaRPr lang="en-US"/>
          </a:p>
        </p:txBody>
      </p:sp>
    </p:spTree>
    <p:extLst>
      <p:ext uri="{BB962C8B-B14F-4D97-AF65-F5344CB8AC3E}">
        <p14:creationId xmlns:p14="http://schemas.microsoft.com/office/powerpoint/2010/main" val="12962821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64389"/>
            <a:ext cx="4040188" cy="36676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1308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264389"/>
            <a:ext cx="4041775" cy="36676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1308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vl1pPr>
          </a:lstStyle>
          <a:p>
            <a:pPr>
              <a:defRPr/>
            </a:pPr>
            <a:fld id="{49757446-7AAB-4247-BFF9-6A6AD716AB25}" type="slidenum">
              <a:rPr lang="en-US"/>
              <a:pPr>
                <a:defRPr/>
              </a:pPr>
              <a:t>‹#›</a:t>
            </a:fld>
            <a:endParaRPr lang="en-US"/>
          </a:p>
        </p:txBody>
      </p:sp>
    </p:spTree>
    <p:extLst>
      <p:ext uri="{BB962C8B-B14F-4D97-AF65-F5344CB8AC3E}">
        <p14:creationId xmlns:p14="http://schemas.microsoft.com/office/powerpoint/2010/main" val="42471381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fld id="{016739B9-B041-4552-A151-7DBCB188FA2C}" type="slidenum">
              <a:rPr lang="en-US"/>
              <a:pPr>
                <a:defRPr/>
              </a:pPr>
              <a:t>‹#›</a:t>
            </a:fld>
            <a:endParaRPr lang="en-US"/>
          </a:p>
        </p:txBody>
      </p:sp>
    </p:spTree>
    <p:extLst>
      <p:ext uri="{BB962C8B-B14F-4D97-AF65-F5344CB8AC3E}">
        <p14:creationId xmlns:p14="http://schemas.microsoft.com/office/powerpoint/2010/main" val="103528807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0"/>
            <a:ext cx="9144000" cy="74295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z="1800">
              <a:latin typeface="Verdana" panose="020B0604030504040204" pitchFamily="34" charset="0"/>
              <a:ea typeface="ＭＳ Ｐゴシック" panose="020B0600070205080204" pitchFamily="34" charset="-128"/>
            </a:endParaRPr>
          </a:p>
        </p:txBody>
      </p:sp>
      <p:sp>
        <p:nvSpPr>
          <p:cNvPr id="1027" name="Line 18"/>
          <p:cNvSpPr>
            <a:spLocks noChangeShapeType="1"/>
          </p:cNvSpPr>
          <p:nvPr/>
        </p:nvSpPr>
        <p:spPr bwMode="auto">
          <a:xfrm>
            <a:off x="0" y="742950"/>
            <a:ext cx="9144000" cy="0"/>
          </a:xfrm>
          <a:prstGeom prst="line">
            <a:avLst/>
          </a:prstGeom>
          <a:noFill/>
          <a:ln w="3810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8" name="Rectangle 2"/>
          <p:cNvSpPr>
            <a:spLocks noGrp="1" noChangeArrowheads="1"/>
          </p:cNvSpPr>
          <p:nvPr>
            <p:ph type="body" idx="1"/>
          </p:nvPr>
        </p:nvSpPr>
        <p:spPr bwMode="auto">
          <a:xfrm>
            <a:off x="233366" y="866886"/>
            <a:ext cx="8682034" cy="149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prstDash val="lgDash"/>
                <a:miter lim="800000"/>
                <a:headEnd/>
                <a:tailEnd/>
              </a14:hiddenLine>
            </a:ext>
          </a:extLst>
        </p:spPr>
        <p:txBody>
          <a:bodyPr vert="horz" wrap="square" lIns="90488" tIns="44450" rIns="90488" bIns="4445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4"/>
          <p:cNvSpPr>
            <a:spLocks noGrp="1" noChangeArrowheads="1"/>
          </p:cNvSpPr>
          <p:nvPr>
            <p:ph type="title"/>
          </p:nvPr>
        </p:nvSpPr>
        <p:spPr bwMode="auto">
          <a:xfrm>
            <a:off x="0" y="123936"/>
            <a:ext cx="9144000" cy="412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prstDash val="lgDash"/>
                <a:miter lim="800000"/>
                <a:headEnd/>
                <a:tailEnd/>
              </a14:hiddenLine>
            </a:ext>
          </a:extLst>
        </p:spPr>
        <p:txBody>
          <a:bodyPr vert="horz" wrap="square" lIns="90488" tIns="44450" rIns="90488" bIns="44450" numCol="1" anchor="ctr" anchorCtr="0" compatLnSpc="1">
            <a:prstTxWarp prst="textNoShape">
              <a:avLst/>
            </a:prstTxWarp>
            <a:spAutoFit/>
          </a:bodyPr>
          <a:lstStyle/>
          <a:p>
            <a:pPr lvl="0"/>
            <a:r>
              <a:rPr lang="en-US"/>
              <a:t>Click to edit Master title style</a:t>
            </a:r>
          </a:p>
        </p:txBody>
      </p:sp>
      <p:sp>
        <p:nvSpPr>
          <p:cNvPr id="1030" name="Text Box 6"/>
          <p:cNvSpPr txBox="1">
            <a:spLocks noChangeArrowheads="1"/>
          </p:cNvSpPr>
          <p:nvPr/>
        </p:nvSpPr>
        <p:spPr bwMode="auto">
          <a:xfrm>
            <a:off x="4343400" y="4969703"/>
            <a:ext cx="457200"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fld id="{40EBBBA5-DA26-4723-92AF-32B7C557A6F7}" type="slidenum">
              <a:rPr lang="en-US" sz="750" b="1" smtClean="0"/>
              <a:pPr algn="ctr" eaLnBrk="1" hangingPunct="1">
                <a:spcBef>
                  <a:spcPct val="50000"/>
                </a:spcBef>
                <a:defRPr/>
              </a:pPr>
              <a:t>‹#›</a:t>
            </a:fld>
            <a:endParaRPr lang="en-US" sz="750" b="1" dirty="0"/>
          </a:p>
        </p:txBody>
      </p:sp>
      <p:pic>
        <p:nvPicPr>
          <p:cNvPr id="10" name="Picture 2" descr="KU_Jayhawk_logo"/>
          <p:cNvPicPr>
            <a:picLocks noChangeAspect="1" noChangeArrowheads="1"/>
          </p:cNvPicPr>
          <p:nvPr userDrawn="1"/>
        </p:nvPicPr>
        <p:blipFill>
          <a:blip r:embed="rId5"/>
          <a:srcRect/>
          <a:stretch>
            <a:fillRect/>
          </a:stretch>
        </p:blipFill>
        <p:spPr bwMode="auto">
          <a:xfrm>
            <a:off x="8184" y="4924319"/>
            <a:ext cx="326804" cy="215583"/>
          </a:xfrm>
          <a:prstGeom prst="rect">
            <a:avLst/>
          </a:prstGeom>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8" r:id="rId1"/>
    <p:sldLayoutId id="2147483860" r:id="rId2"/>
    <p:sldLayoutId id="2147483862" r:id="rId3"/>
  </p:sldLayoutIdLst>
  <p:transition/>
  <p:txStyles>
    <p:titleStyle>
      <a:lvl1pPr algn="ctr" rtl="0" eaLnBrk="0" fontAlgn="base" hangingPunct="0">
        <a:spcBef>
          <a:spcPct val="0"/>
        </a:spcBef>
        <a:spcAft>
          <a:spcPct val="0"/>
        </a:spcAft>
        <a:defRPr sz="2100" b="1">
          <a:solidFill>
            <a:schemeClr val="bg1"/>
          </a:solidFill>
          <a:latin typeface="+mj-lt"/>
          <a:ea typeface="+mj-ea"/>
          <a:cs typeface="+mj-cs"/>
        </a:defRPr>
      </a:lvl1pPr>
      <a:lvl2pPr algn="ctr" rtl="0" eaLnBrk="0" fontAlgn="base" hangingPunct="0">
        <a:spcBef>
          <a:spcPct val="0"/>
        </a:spcBef>
        <a:spcAft>
          <a:spcPct val="0"/>
        </a:spcAft>
        <a:defRPr sz="2100" b="1">
          <a:solidFill>
            <a:schemeClr val="bg1"/>
          </a:solidFill>
          <a:latin typeface="Arial" charset="0"/>
        </a:defRPr>
      </a:lvl2pPr>
      <a:lvl3pPr algn="ctr" rtl="0" eaLnBrk="0" fontAlgn="base" hangingPunct="0">
        <a:spcBef>
          <a:spcPct val="0"/>
        </a:spcBef>
        <a:spcAft>
          <a:spcPct val="0"/>
        </a:spcAft>
        <a:defRPr sz="2100" b="1">
          <a:solidFill>
            <a:schemeClr val="bg1"/>
          </a:solidFill>
          <a:latin typeface="Arial" charset="0"/>
        </a:defRPr>
      </a:lvl3pPr>
      <a:lvl4pPr algn="ctr" rtl="0" eaLnBrk="0" fontAlgn="base" hangingPunct="0">
        <a:spcBef>
          <a:spcPct val="0"/>
        </a:spcBef>
        <a:spcAft>
          <a:spcPct val="0"/>
        </a:spcAft>
        <a:defRPr sz="2100" b="1">
          <a:solidFill>
            <a:schemeClr val="bg1"/>
          </a:solidFill>
          <a:latin typeface="Arial" charset="0"/>
        </a:defRPr>
      </a:lvl4pPr>
      <a:lvl5pPr algn="ctr" rtl="0" eaLnBrk="0" fontAlgn="base" hangingPunct="0">
        <a:spcBef>
          <a:spcPct val="0"/>
        </a:spcBef>
        <a:spcAft>
          <a:spcPct val="0"/>
        </a:spcAft>
        <a:defRPr sz="2100" b="1">
          <a:solidFill>
            <a:schemeClr val="bg1"/>
          </a:solidFill>
          <a:latin typeface="Arial" charset="0"/>
        </a:defRPr>
      </a:lvl5pPr>
      <a:lvl6pPr marL="342900" algn="ctr" rtl="0" fontAlgn="base">
        <a:spcBef>
          <a:spcPct val="0"/>
        </a:spcBef>
        <a:spcAft>
          <a:spcPct val="0"/>
        </a:spcAft>
        <a:defRPr sz="2100" b="1">
          <a:solidFill>
            <a:schemeClr val="accent2"/>
          </a:solidFill>
          <a:latin typeface="Arial" charset="0"/>
        </a:defRPr>
      </a:lvl6pPr>
      <a:lvl7pPr marL="685800" algn="ctr" rtl="0" fontAlgn="base">
        <a:spcBef>
          <a:spcPct val="0"/>
        </a:spcBef>
        <a:spcAft>
          <a:spcPct val="0"/>
        </a:spcAft>
        <a:defRPr sz="2100" b="1">
          <a:solidFill>
            <a:schemeClr val="accent2"/>
          </a:solidFill>
          <a:latin typeface="Arial" charset="0"/>
        </a:defRPr>
      </a:lvl7pPr>
      <a:lvl8pPr marL="1028700" algn="ctr" rtl="0" fontAlgn="base">
        <a:spcBef>
          <a:spcPct val="0"/>
        </a:spcBef>
        <a:spcAft>
          <a:spcPct val="0"/>
        </a:spcAft>
        <a:defRPr sz="2100" b="1">
          <a:solidFill>
            <a:schemeClr val="accent2"/>
          </a:solidFill>
          <a:latin typeface="Arial" charset="0"/>
        </a:defRPr>
      </a:lvl8pPr>
      <a:lvl9pPr marL="1371600" algn="ctr" rtl="0" fontAlgn="base">
        <a:spcBef>
          <a:spcPct val="0"/>
        </a:spcBef>
        <a:spcAft>
          <a:spcPct val="0"/>
        </a:spcAft>
        <a:defRPr sz="2100" b="1">
          <a:solidFill>
            <a:schemeClr val="accent2"/>
          </a:solidFill>
          <a:latin typeface="Arial" charset="0"/>
        </a:defRPr>
      </a:lvl9pPr>
    </p:titleStyle>
    <p:bodyStyle>
      <a:lvl1pPr marL="257175" indent="-257175" algn="l" rtl="0" eaLnBrk="0" fontAlgn="base" hangingPunct="0">
        <a:spcBef>
          <a:spcPct val="50000"/>
        </a:spcBef>
        <a:spcAft>
          <a:spcPct val="0"/>
        </a:spcAft>
        <a:buClr>
          <a:schemeClr val="accent2"/>
        </a:buClr>
        <a:buSzPct val="85000"/>
        <a:buFont typeface="Wingdings" pitchFamily="2" charset="2"/>
        <a:buChar char="u"/>
        <a:defRPr sz="1800" b="1">
          <a:solidFill>
            <a:schemeClr val="hlink"/>
          </a:solidFill>
          <a:latin typeface="+mn-lt"/>
          <a:ea typeface="+mn-ea"/>
          <a:cs typeface="+mn-cs"/>
        </a:defRPr>
      </a:lvl1pPr>
      <a:lvl2pPr marL="557213" indent="-214313" algn="l" rtl="0" eaLnBrk="0" fontAlgn="base" hangingPunct="0">
        <a:spcBef>
          <a:spcPct val="10000"/>
        </a:spcBef>
        <a:spcAft>
          <a:spcPct val="10000"/>
        </a:spcAft>
        <a:buClr>
          <a:schemeClr val="hlink"/>
        </a:buClr>
        <a:buSzPct val="110000"/>
        <a:buFont typeface="Wingdings" pitchFamily="2" charset="2"/>
        <a:buChar char="§"/>
        <a:defRPr sz="1800" b="1">
          <a:solidFill>
            <a:srgbClr val="000000"/>
          </a:solidFill>
          <a:latin typeface="+mn-lt"/>
        </a:defRPr>
      </a:lvl2pPr>
      <a:lvl3pPr marL="857250" indent="-171450" algn="l" rtl="0" eaLnBrk="0" fontAlgn="base" hangingPunct="0">
        <a:spcBef>
          <a:spcPct val="20000"/>
        </a:spcBef>
        <a:spcAft>
          <a:spcPct val="0"/>
        </a:spcAft>
        <a:buClr>
          <a:schemeClr val="folHlink"/>
        </a:buClr>
        <a:buSzPct val="70000"/>
        <a:buFont typeface="Wingdings" pitchFamily="2" charset="2"/>
        <a:buChar char="u"/>
        <a:defRPr sz="1500" b="1">
          <a:solidFill>
            <a:srgbClr val="000000"/>
          </a:solidFill>
          <a:latin typeface="+mn-lt"/>
        </a:defRPr>
      </a:lvl3pPr>
      <a:lvl4pPr marL="1200150" indent="-171450" algn="l" rtl="0" eaLnBrk="0" fontAlgn="base" hangingPunct="0">
        <a:spcBef>
          <a:spcPct val="15000"/>
        </a:spcBef>
        <a:spcAft>
          <a:spcPct val="0"/>
        </a:spcAft>
        <a:buClr>
          <a:srgbClr val="009900"/>
        </a:buClr>
        <a:buSzPct val="110000"/>
        <a:buChar char="»"/>
        <a:defRPr sz="1500">
          <a:solidFill>
            <a:srgbClr val="000000"/>
          </a:solidFill>
          <a:latin typeface="+mn-lt"/>
        </a:defRPr>
      </a:lvl4pPr>
      <a:lvl5pPr marL="1585913" indent="-214313" algn="l" rtl="0" eaLnBrk="0" fontAlgn="base" hangingPunct="0">
        <a:spcBef>
          <a:spcPct val="10000"/>
        </a:spcBef>
        <a:spcAft>
          <a:spcPct val="0"/>
        </a:spcAft>
        <a:buClr>
          <a:srgbClr val="660066"/>
        </a:buClr>
        <a:buSzPct val="75000"/>
        <a:buFont typeface="Wingdings" pitchFamily="2" charset="2"/>
        <a:buChar char="u"/>
        <a:defRPr sz="1500">
          <a:solidFill>
            <a:srgbClr val="000000"/>
          </a:solidFill>
          <a:latin typeface="+mn-lt"/>
        </a:defRPr>
      </a:lvl5pPr>
      <a:lvl6pPr marL="1928813" indent="-214313" algn="l" rtl="0" fontAlgn="base">
        <a:spcBef>
          <a:spcPct val="10000"/>
        </a:spcBef>
        <a:spcAft>
          <a:spcPct val="0"/>
        </a:spcAft>
        <a:buClr>
          <a:srgbClr val="660066"/>
        </a:buClr>
        <a:buSzPct val="75000"/>
        <a:buFont typeface="Wingdings" pitchFamily="2" charset="2"/>
        <a:buChar char="u"/>
        <a:defRPr>
          <a:solidFill>
            <a:srgbClr val="000000"/>
          </a:solidFill>
          <a:latin typeface="+mn-lt"/>
        </a:defRPr>
      </a:lvl6pPr>
      <a:lvl7pPr marL="2271713" indent="-214313" algn="l" rtl="0" fontAlgn="base">
        <a:spcBef>
          <a:spcPct val="10000"/>
        </a:spcBef>
        <a:spcAft>
          <a:spcPct val="0"/>
        </a:spcAft>
        <a:buClr>
          <a:srgbClr val="660066"/>
        </a:buClr>
        <a:buSzPct val="75000"/>
        <a:buFont typeface="Wingdings" pitchFamily="2" charset="2"/>
        <a:buChar char="u"/>
        <a:defRPr>
          <a:solidFill>
            <a:srgbClr val="000000"/>
          </a:solidFill>
          <a:latin typeface="+mn-lt"/>
        </a:defRPr>
      </a:lvl7pPr>
      <a:lvl8pPr marL="2614613" indent="-214313" algn="l" rtl="0" fontAlgn="base">
        <a:spcBef>
          <a:spcPct val="10000"/>
        </a:spcBef>
        <a:spcAft>
          <a:spcPct val="0"/>
        </a:spcAft>
        <a:buClr>
          <a:srgbClr val="660066"/>
        </a:buClr>
        <a:buSzPct val="75000"/>
        <a:buFont typeface="Wingdings" pitchFamily="2" charset="2"/>
        <a:buChar char="u"/>
        <a:defRPr>
          <a:solidFill>
            <a:srgbClr val="000000"/>
          </a:solidFill>
          <a:latin typeface="+mn-lt"/>
        </a:defRPr>
      </a:lvl8pPr>
      <a:lvl9pPr marL="2957513" indent="-214313" algn="l" rtl="0" fontAlgn="base">
        <a:spcBef>
          <a:spcPct val="10000"/>
        </a:spcBef>
        <a:spcAft>
          <a:spcPct val="0"/>
        </a:spcAft>
        <a:buClr>
          <a:srgbClr val="660066"/>
        </a:buClr>
        <a:buSzPct val="75000"/>
        <a:buFont typeface="Wingdings" pitchFamily="2" charset="2"/>
        <a:buChar char="u"/>
        <a:defRPr>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userDrawn="1"/>
        </p:nvSpPr>
        <p:spPr bwMode="auto">
          <a:xfrm>
            <a:off x="0" y="1257300"/>
            <a:ext cx="9144000" cy="1657350"/>
          </a:xfrm>
          <a:prstGeom prst="rect">
            <a:avLst/>
          </a:prstGeom>
          <a:solidFill>
            <a:srgbClr val="005980"/>
          </a:solidFill>
          <a:ln w="12700">
            <a:solidFill>
              <a:schemeClr val="tx1"/>
            </a:solidFill>
            <a:miter lim="800000"/>
            <a:headEnd/>
            <a:tailEnd/>
          </a:ln>
        </p:spPr>
        <p:txBody>
          <a:bodyPr wrap="none"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ＭＳ Ｐゴシック" panose="020B0600070205080204" pitchFamily="34" charset="-128"/>
            </a:endParaRPr>
          </a:p>
        </p:txBody>
      </p:sp>
      <p:sp>
        <p:nvSpPr>
          <p:cNvPr id="5123" name="Line 11"/>
          <p:cNvSpPr>
            <a:spLocks noChangeShapeType="1"/>
          </p:cNvSpPr>
          <p:nvPr userDrawn="1"/>
        </p:nvSpPr>
        <p:spPr bwMode="auto">
          <a:xfrm>
            <a:off x="1219200" y="2971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4" name="Line 12"/>
          <p:cNvSpPr>
            <a:spLocks noChangeShapeType="1"/>
          </p:cNvSpPr>
          <p:nvPr userDrawn="1"/>
        </p:nvSpPr>
        <p:spPr bwMode="auto">
          <a:xfrm>
            <a:off x="1219200" y="2971800"/>
            <a:ext cx="6629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5125" name="Group 13"/>
          <p:cNvGrpSpPr>
            <a:grpSpLocks/>
          </p:cNvGrpSpPr>
          <p:nvPr userDrawn="1"/>
        </p:nvGrpSpPr>
        <p:grpSpPr bwMode="auto">
          <a:xfrm>
            <a:off x="1219200" y="2971800"/>
            <a:ext cx="6629400" cy="1200150"/>
            <a:chOff x="1200" y="2496"/>
            <a:chExt cx="4176" cy="576"/>
          </a:xfrm>
        </p:grpSpPr>
        <p:sp>
          <p:nvSpPr>
            <p:cNvPr id="5132" name="Line 14"/>
            <p:cNvSpPr>
              <a:spLocks noChangeShapeType="1"/>
            </p:cNvSpPr>
            <p:nvPr userDrawn="1"/>
          </p:nvSpPr>
          <p:spPr bwMode="auto">
            <a:xfrm>
              <a:off x="1200" y="2496"/>
              <a:ext cx="0" cy="576"/>
            </a:xfrm>
            <a:prstGeom prst="line">
              <a:avLst/>
            </a:prstGeom>
            <a:noFill/>
            <a:ln w="57150" cmpd="thinThick">
              <a:solidFill>
                <a:srgbClr val="8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33" name="Line 15"/>
            <p:cNvSpPr>
              <a:spLocks noChangeShapeType="1"/>
            </p:cNvSpPr>
            <p:nvPr userDrawn="1"/>
          </p:nvSpPr>
          <p:spPr bwMode="auto">
            <a:xfrm>
              <a:off x="1200" y="2496"/>
              <a:ext cx="4176" cy="0"/>
            </a:xfrm>
            <a:prstGeom prst="line">
              <a:avLst/>
            </a:prstGeom>
            <a:noFill/>
            <a:ln w="57150" cmpd="thinThick">
              <a:solidFill>
                <a:srgbClr val="8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5126" name="Rectangle 1028"/>
          <p:cNvSpPr>
            <a:spLocks noGrp="1" noChangeArrowheads="1"/>
          </p:cNvSpPr>
          <p:nvPr>
            <p:ph type="body" idx="1"/>
          </p:nvPr>
        </p:nvSpPr>
        <p:spPr bwMode="auto">
          <a:xfrm>
            <a:off x="304800" y="857251"/>
            <a:ext cx="8534400" cy="149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prstDash val="lgDash"/>
                <a:miter lim="800000"/>
                <a:headEnd/>
                <a:tailEnd/>
              </a14:hiddenLine>
            </a:ext>
          </a:extLst>
        </p:spPr>
        <p:txBody>
          <a:bodyPr vert="horz" wrap="square" lIns="90488" tIns="44450" rIns="90488" bIns="4445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4"/>
          <p:cNvSpPr>
            <a:spLocks noGrp="1" noChangeArrowheads="1"/>
          </p:cNvSpPr>
          <p:nvPr>
            <p:ph type="title"/>
          </p:nvPr>
        </p:nvSpPr>
        <p:spPr bwMode="auto">
          <a:xfrm>
            <a:off x="304800" y="108350"/>
            <a:ext cx="8534400" cy="526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 name="Rectangle 5"/>
          <p:cNvSpPr>
            <a:spLocks noGrp="1" noChangeArrowheads="1"/>
          </p:cNvSpPr>
          <p:nvPr>
            <p:ph type="dt" sz="half" idx="2"/>
          </p:nvPr>
        </p:nvSpPr>
        <p:spPr>
          <a:xfrm>
            <a:off x="457200" y="4682729"/>
            <a:ext cx="21336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pitchFamily="34" charset="-128"/>
                <a:cs typeface="Arial" charset="0"/>
              </a:defRPr>
            </a:lvl1pPr>
          </a:lstStyle>
          <a:p>
            <a:pPr>
              <a:defRPr/>
            </a:pPr>
            <a:endParaRPr lang="en-US"/>
          </a:p>
        </p:txBody>
      </p:sp>
      <p:sp>
        <p:nvSpPr>
          <p:cNvPr id="21" name="Rectangle 6"/>
          <p:cNvSpPr>
            <a:spLocks noGrp="1" noChangeArrowheads="1"/>
          </p:cNvSpPr>
          <p:nvPr>
            <p:ph type="ftr" sz="quarter" idx="3"/>
          </p:nvPr>
        </p:nvSpPr>
        <p:spPr bwMode="auto">
          <a:xfrm>
            <a:off x="3124200" y="4686300"/>
            <a:ext cx="2895600" cy="3429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900">
                <a:latin typeface="Garamond" pitchFamily="18" charset="0"/>
                <a:ea typeface="ＭＳ Ｐゴシック" pitchFamily="34" charset="-128"/>
                <a:cs typeface="Arial" charset="0"/>
              </a:defRPr>
            </a:lvl1pPr>
          </a:lstStyle>
          <a:p>
            <a:pPr>
              <a:defRPr/>
            </a:pPr>
            <a:endParaRPr lang="en-US"/>
          </a:p>
        </p:txBody>
      </p:sp>
      <p:sp>
        <p:nvSpPr>
          <p:cNvPr id="22" name="Rectangle 7"/>
          <p:cNvSpPr>
            <a:spLocks noGrp="1" noChangeArrowheads="1"/>
          </p:cNvSpPr>
          <p:nvPr>
            <p:ph type="sldNum" sz="quarter" idx="4"/>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defRPr>
            </a:lvl1pPr>
          </a:lstStyle>
          <a:p>
            <a:pPr>
              <a:defRPr/>
            </a:pPr>
            <a:fld id="{D75949CF-D068-4788-9702-ED6CBE9CC8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ransition/>
  <p:txStyles>
    <p:titleStyle>
      <a:lvl1pPr algn="ctr" rtl="0" eaLnBrk="0" fontAlgn="base" hangingPunct="0">
        <a:spcBef>
          <a:spcPct val="0"/>
        </a:spcBef>
        <a:spcAft>
          <a:spcPct val="0"/>
        </a:spcAft>
        <a:defRPr sz="2100" b="1">
          <a:solidFill>
            <a:schemeClr val="accent2"/>
          </a:solidFill>
          <a:latin typeface="+mj-lt"/>
          <a:ea typeface="+mj-ea"/>
          <a:cs typeface="+mj-cs"/>
        </a:defRPr>
      </a:lvl1pPr>
      <a:lvl2pPr algn="ctr" rtl="0" eaLnBrk="0" fontAlgn="base" hangingPunct="0">
        <a:spcBef>
          <a:spcPct val="0"/>
        </a:spcBef>
        <a:spcAft>
          <a:spcPct val="0"/>
        </a:spcAft>
        <a:defRPr sz="2100" b="1">
          <a:solidFill>
            <a:schemeClr val="accent2"/>
          </a:solidFill>
          <a:latin typeface="Arial" charset="0"/>
        </a:defRPr>
      </a:lvl2pPr>
      <a:lvl3pPr algn="ctr" rtl="0" eaLnBrk="0" fontAlgn="base" hangingPunct="0">
        <a:spcBef>
          <a:spcPct val="0"/>
        </a:spcBef>
        <a:spcAft>
          <a:spcPct val="0"/>
        </a:spcAft>
        <a:defRPr sz="2100" b="1">
          <a:solidFill>
            <a:schemeClr val="accent2"/>
          </a:solidFill>
          <a:latin typeface="Arial" charset="0"/>
        </a:defRPr>
      </a:lvl3pPr>
      <a:lvl4pPr algn="ctr" rtl="0" eaLnBrk="0" fontAlgn="base" hangingPunct="0">
        <a:spcBef>
          <a:spcPct val="0"/>
        </a:spcBef>
        <a:spcAft>
          <a:spcPct val="0"/>
        </a:spcAft>
        <a:defRPr sz="2100" b="1">
          <a:solidFill>
            <a:schemeClr val="accent2"/>
          </a:solidFill>
          <a:latin typeface="Arial" charset="0"/>
        </a:defRPr>
      </a:lvl4pPr>
      <a:lvl5pPr algn="ctr" rtl="0" eaLnBrk="0" fontAlgn="base" hangingPunct="0">
        <a:spcBef>
          <a:spcPct val="0"/>
        </a:spcBef>
        <a:spcAft>
          <a:spcPct val="0"/>
        </a:spcAft>
        <a:defRPr sz="2100" b="1">
          <a:solidFill>
            <a:schemeClr val="accent2"/>
          </a:solidFill>
          <a:latin typeface="Arial" charset="0"/>
        </a:defRPr>
      </a:lvl5pPr>
      <a:lvl6pPr marL="342900" algn="ctr" rtl="0" fontAlgn="base">
        <a:spcBef>
          <a:spcPct val="0"/>
        </a:spcBef>
        <a:spcAft>
          <a:spcPct val="0"/>
        </a:spcAft>
        <a:defRPr sz="2100" b="1">
          <a:solidFill>
            <a:schemeClr val="accent2"/>
          </a:solidFill>
          <a:latin typeface="Arial" charset="0"/>
        </a:defRPr>
      </a:lvl6pPr>
      <a:lvl7pPr marL="685800" algn="ctr" rtl="0" fontAlgn="base">
        <a:spcBef>
          <a:spcPct val="0"/>
        </a:spcBef>
        <a:spcAft>
          <a:spcPct val="0"/>
        </a:spcAft>
        <a:defRPr sz="2100" b="1">
          <a:solidFill>
            <a:schemeClr val="accent2"/>
          </a:solidFill>
          <a:latin typeface="Arial" charset="0"/>
        </a:defRPr>
      </a:lvl7pPr>
      <a:lvl8pPr marL="1028700" algn="ctr" rtl="0" fontAlgn="base">
        <a:spcBef>
          <a:spcPct val="0"/>
        </a:spcBef>
        <a:spcAft>
          <a:spcPct val="0"/>
        </a:spcAft>
        <a:defRPr sz="2100" b="1">
          <a:solidFill>
            <a:schemeClr val="accent2"/>
          </a:solidFill>
          <a:latin typeface="Arial" charset="0"/>
        </a:defRPr>
      </a:lvl8pPr>
      <a:lvl9pPr marL="1371600" algn="ctr" rtl="0" fontAlgn="base">
        <a:spcBef>
          <a:spcPct val="0"/>
        </a:spcBef>
        <a:spcAft>
          <a:spcPct val="0"/>
        </a:spcAft>
        <a:defRPr sz="2100" b="1">
          <a:solidFill>
            <a:schemeClr val="accent2"/>
          </a:solidFill>
          <a:latin typeface="Arial" charset="0"/>
        </a:defRPr>
      </a:lvl9pPr>
    </p:titleStyle>
    <p:bodyStyle>
      <a:lvl1pPr marL="257175" indent="-257175" algn="l" rtl="0" eaLnBrk="0" fontAlgn="base" hangingPunct="0">
        <a:spcBef>
          <a:spcPct val="50000"/>
        </a:spcBef>
        <a:spcAft>
          <a:spcPct val="0"/>
        </a:spcAft>
        <a:buClr>
          <a:schemeClr val="accent2"/>
        </a:buClr>
        <a:buSzPct val="85000"/>
        <a:buFont typeface="Wingdings" pitchFamily="2" charset="2"/>
        <a:buChar char="u"/>
        <a:defRPr sz="1800" b="1">
          <a:solidFill>
            <a:schemeClr val="hlink"/>
          </a:solidFill>
          <a:latin typeface="+mn-lt"/>
          <a:ea typeface="+mn-ea"/>
          <a:cs typeface="+mn-cs"/>
        </a:defRPr>
      </a:lvl1pPr>
      <a:lvl2pPr marL="557213" indent="-214313" algn="l" rtl="0" eaLnBrk="0" fontAlgn="base" hangingPunct="0">
        <a:spcBef>
          <a:spcPct val="10000"/>
        </a:spcBef>
        <a:spcAft>
          <a:spcPct val="10000"/>
        </a:spcAft>
        <a:buClr>
          <a:schemeClr val="hlink"/>
        </a:buClr>
        <a:buSzPct val="110000"/>
        <a:buFont typeface="Wingdings" pitchFamily="2" charset="2"/>
        <a:buChar char="§"/>
        <a:defRPr sz="1800" b="1">
          <a:solidFill>
            <a:srgbClr val="000000"/>
          </a:solidFill>
          <a:latin typeface="+mn-lt"/>
        </a:defRPr>
      </a:lvl2pPr>
      <a:lvl3pPr marL="857250" indent="-171450" algn="l" rtl="0" eaLnBrk="0" fontAlgn="base" hangingPunct="0">
        <a:spcBef>
          <a:spcPct val="20000"/>
        </a:spcBef>
        <a:spcAft>
          <a:spcPct val="0"/>
        </a:spcAft>
        <a:buClr>
          <a:schemeClr val="folHlink"/>
        </a:buClr>
        <a:buSzPct val="70000"/>
        <a:buFont typeface="Wingdings" pitchFamily="2" charset="2"/>
        <a:buChar char="u"/>
        <a:defRPr sz="1500" b="1">
          <a:solidFill>
            <a:srgbClr val="000000"/>
          </a:solidFill>
          <a:latin typeface="+mn-lt"/>
        </a:defRPr>
      </a:lvl3pPr>
      <a:lvl4pPr marL="1200150" indent="-171450" algn="l" rtl="0" eaLnBrk="0" fontAlgn="base" hangingPunct="0">
        <a:spcBef>
          <a:spcPct val="15000"/>
        </a:spcBef>
        <a:spcAft>
          <a:spcPct val="0"/>
        </a:spcAft>
        <a:buClr>
          <a:srgbClr val="009900"/>
        </a:buClr>
        <a:buSzPct val="110000"/>
        <a:buChar char="»"/>
        <a:defRPr sz="1500">
          <a:solidFill>
            <a:srgbClr val="000000"/>
          </a:solidFill>
          <a:latin typeface="+mn-lt"/>
        </a:defRPr>
      </a:lvl4pPr>
      <a:lvl5pPr marL="1585913" indent="-214313" algn="l" rtl="0" eaLnBrk="0" fontAlgn="base" hangingPunct="0">
        <a:spcBef>
          <a:spcPct val="10000"/>
        </a:spcBef>
        <a:spcAft>
          <a:spcPct val="0"/>
        </a:spcAft>
        <a:buClr>
          <a:srgbClr val="660066"/>
        </a:buClr>
        <a:buSzPct val="75000"/>
        <a:buFont typeface="Wingdings" pitchFamily="2" charset="2"/>
        <a:buChar char="u"/>
        <a:defRPr sz="1500">
          <a:solidFill>
            <a:srgbClr val="000000"/>
          </a:solidFill>
          <a:latin typeface="+mn-lt"/>
        </a:defRPr>
      </a:lvl5pPr>
      <a:lvl6pPr marL="1928813" indent="-214313" algn="l" rtl="0" fontAlgn="base">
        <a:spcBef>
          <a:spcPct val="10000"/>
        </a:spcBef>
        <a:spcAft>
          <a:spcPct val="0"/>
        </a:spcAft>
        <a:buClr>
          <a:srgbClr val="660066"/>
        </a:buClr>
        <a:buSzPct val="75000"/>
        <a:buFont typeface="Wingdings" pitchFamily="2" charset="2"/>
        <a:buChar char="u"/>
        <a:defRPr sz="1500">
          <a:solidFill>
            <a:srgbClr val="000000"/>
          </a:solidFill>
          <a:latin typeface="+mn-lt"/>
        </a:defRPr>
      </a:lvl6pPr>
      <a:lvl7pPr marL="2271713" indent="-214313" algn="l" rtl="0" fontAlgn="base">
        <a:spcBef>
          <a:spcPct val="10000"/>
        </a:spcBef>
        <a:spcAft>
          <a:spcPct val="0"/>
        </a:spcAft>
        <a:buClr>
          <a:srgbClr val="660066"/>
        </a:buClr>
        <a:buSzPct val="75000"/>
        <a:buFont typeface="Wingdings" pitchFamily="2" charset="2"/>
        <a:buChar char="u"/>
        <a:defRPr sz="1500">
          <a:solidFill>
            <a:srgbClr val="000000"/>
          </a:solidFill>
          <a:latin typeface="+mn-lt"/>
        </a:defRPr>
      </a:lvl7pPr>
      <a:lvl8pPr marL="2614613" indent="-214313" algn="l" rtl="0" fontAlgn="base">
        <a:spcBef>
          <a:spcPct val="10000"/>
        </a:spcBef>
        <a:spcAft>
          <a:spcPct val="0"/>
        </a:spcAft>
        <a:buClr>
          <a:srgbClr val="660066"/>
        </a:buClr>
        <a:buSzPct val="75000"/>
        <a:buFont typeface="Wingdings" pitchFamily="2" charset="2"/>
        <a:buChar char="u"/>
        <a:defRPr sz="1500">
          <a:solidFill>
            <a:srgbClr val="000000"/>
          </a:solidFill>
          <a:latin typeface="+mn-lt"/>
        </a:defRPr>
      </a:lvl8pPr>
      <a:lvl9pPr marL="2957513" indent="-214313" algn="l" rtl="0" fontAlgn="base">
        <a:spcBef>
          <a:spcPct val="10000"/>
        </a:spcBef>
        <a:spcAft>
          <a:spcPct val="0"/>
        </a:spcAft>
        <a:buClr>
          <a:srgbClr val="660066"/>
        </a:buClr>
        <a:buSzPct val="75000"/>
        <a:buFont typeface="Wingdings" pitchFamily="2" charset="2"/>
        <a:buChar char="u"/>
        <a:defRPr sz="150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2" descr="KU_Jayhawk_logo"/>
          <p:cNvPicPr>
            <a:picLocks noChangeAspect="1" noChangeArrowheads="1"/>
          </p:cNvPicPr>
          <p:nvPr userDrawn="1"/>
        </p:nvPicPr>
        <p:blipFill>
          <a:blip r:embed="rId16"/>
          <a:srcRect/>
          <a:stretch>
            <a:fillRect/>
          </a:stretch>
        </p:blipFill>
        <p:spPr bwMode="auto">
          <a:xfrm>
            <a:off x="8184" y="4924319"/>
            <a:ext cx="326804" cy="215583"/>
          </a:xfrm>
          <a:prstGeom prst="rect">
            <a:avLst/>
          </a:prstGeom>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Lst>
  <p:transition/>
  <p:txStyles>
    <p:titleStyle>
      <a:lvl1pPr algn="ctr" rtl="0" eaLnBrk="0" fontAlgn="base" hangingPunct="0">
        <a:spcBef>
          <a:spcPct val="0"/>
        </a:spcBef>
        <a:spcAft>
          <a:spcPct val="0"/>
        </a:spcAft>
        <a:defRPr sz="2100" b="1">
          <a:solidFill>
            <a:schemeClr val="bg1"/>
          </a:solidFill>
          <a:latin typeface="+mj-lt"/>
          <a:ea typeface="+mj-ea"/>
          <a:cs typeface="+mj-cs"/>
        </a:defRPr>
      </a:lvl1pPr>
      <a:lvl2pPr algn="ctr" rtl="0" eaLnBrk="0" fontAlgn="base" hangingPunct="0">
        <a:spcBef>
          <a:spcPct val="0"/>
        </a:spcBef>
        <a:spcAft>
          <a:spcPct val="0"/>
        </a:spcAft>
        <a:defRPr sz="2100" b="1">
          <a:solidFill>
            <a:schemeClr val="bg1"/>
          </a:solidFill>
          <a:latin typeface="Arial" charset="0"/>
        </a:defRPr>
      </a:lvl2pPr>
      <a:lvl3pPr algn="ctr" rtl="0" eaLnBrk="0" fontAlgn="base" hangingPunct="0">
        <a:spcBef>
          <a:spcPct val="0"/>
        </a:spcBef>
        <a:spcAft>
          <a:spcPct val="0"/>
        </a:spcAft>
        <a:defRPr sz="2100" b="1">
          <a:solidFill>
            <a:schemeClr val="bg1"/>
          </a:solidFill>
          <a:latin typeface="Arial" charset="0"/>
        </a:defRPr>
      </a:lvl3pPr>
      <a:lvl4pPr algn="ctr" rtl="0" eaLnBrk="0" fontAlgn="base" hangingPunct="0">
        <a:spcBef>
          <a:spcPct val="0"/>
        </a:spcBef>
        <a:spcAft>
          <a:spcPct val="0"/>
        </a:spcAft>
        <a:defRPr sz="2100" b="1">
          <a:solidFill>
            <a:schemeClr val="bg1"/>
          </a:solidFill>
          <a:latin typeface="Arial" charset="0"/>
        </a:defRPr>
      </a:lvl4pPr>
      <a:lvl5pPr algn="ctr" rtl="0" eaLnBrk="0" fontAlgn="base" hangingPunct="0">
        <a:spcBef>
          <a:spcPct val="0"/>
        </a:spcBef>
        <a:spcAft>
          <a:spcPct val="0"/>
        </a:spcAft>
        <a:defRPr sz="2100" b="1">
          <a:solidFill>
            <a:schemeClr val="bg1"/>
          </a:solidFill>
          <a:latin typeface="Arial" charset="0"/>
        </a:defRPr>
      </a:lvl5pPr>
      <a:lvl6pPr marL="342900" algn="ctr" rtl="0" fontAlgn="base">
        <a:spcBef>
          <a:spcPct val="0"/>
        </a:spcBef>
        <a:spcAft>
          <a:spcPct val="0"/>
        </a:spcAft>
        <a:defRPr sz="2100" b="1">
          <a:solidFill>
            <a:schemeClr val="accent2"/>
          </a:solidFill>
          <a:latin typeface="Arial" charset="0"/>
        </a:defRPr>
      </a:lvl6pPr>
      <a:lvl7pPr marL="685800" algn="ctr" rtl="0" fontAlgn="base">
        <a:spcBef>
          <a:spcPct val="0"/>
        </a:spcBef>
        <a:spcAft>
          <a:spcPct val="0"/>
        </a:spcAft>
        <a:defRPr sz="2100" b="1">
          <a:solidFill>
            <a:schemeClr val="accent2"/>
          </a:solidFill>
          <a:latin typeface="Arial" charset="0"/>
        </a:defRPr>
      </a:lvl7pPr>
      <a:lvl8pPr marL="1028700" algn="ctr" rtl="0" fontAlgn="base">
        <a:spcBef>
          <a:spcPct val="0"/>
        </a:spcBef>
        <a:spcAft>
          <a:spcPct val="0"/>
        </a:spcAft>
        <a:defRPr sz="2100" b="1">
          <a:solidFill>
            <a:schemeClr val="accent2"/>
          </a:solidFill>
          <a:latin typeface="Arial" charset="0"/>
        </a:defRPr>
      </a:lvl8pPr>
      <a:lvl9pPr marL="1371600" algn="ctr" rtl="0" fontAlgn="base">
        <a:spcBef>
          <a:spcPct val="0"/>
        </a:spcBef>
        <a:spcAft>
          <a:spcPct val="0"/>
        </a:spcAft>
        <a:defRPr sz="2100" b="1">
          <a:solidFill>
            <a:schemeClr val="accent2"/>
          </a:solidFill>
          <a:latin typeface="Arial" charset="0"/>
        </a:defRPr>
      </a:lvl9pPr>
    </p:titleStyle>
    <p:bodyStyle>
      <a:lvl1pPr marL="257175" indent="-257175" algn="l" rtl="0" eaLnBrk="0" fontAlgn="base" hangingPunct="0">
        <a:spcBef>
          <a:spcPct val="50000"/>
        </a:spcBef>
        <a:spcAft>
          <a:spcPct val="0"/>
        </a:spcAft>
        <a:buClr>
          <a:schemeClr val="accent2"/>
        </a:buClr>
        <a:buSzPct val="85000"/>
        <a:buFont typeface="Wingdings" pitchFamily="2" charset="2"/>
        <a:buChar char="u"/>
        <a:defRPr sz="1800" b="1">
          <a:solidFill>
            <a:schemeClr val="hlink"/>
          </a:solidFill>
          <a:latin typeface="+mn-lt"/>
          <a:ea typeface="+mn-ea"/>
          <a:cs typeface="+mn-cs"/>
        </a:defRPr>
      </a:lvl1pPr>
      <a:lvl2pPr marL="557213" indent="-214313" algn="l" rtl="0" eaLnBrk="0" fontAlgn="base" hangingPunct="0">
        <a:spcBef>
          <a:spcPct val="10000"/>
        </a:spcBef>
        <a:spcAft>
          <a:spcPct val="10000"/>
        </a:spcAft>
        <a:buClr>
          <a:schemeClr val="hlink"/>
        </a:buClr>
        <a:buSzPct val="110000"/>
        <a:buFont typeface="Marlett" pitchFamily="2" charset="2"/>
        <a:buChar char="0"/>
        <a:defRPr sz="1800" b="1">
          <a:solidFill>
            <a:srgbClr val="000000"/>
          </a:solidFill>
          <a:latin typeface="+mn-lt"/>
        </a:defRPr>
      </a:lvl2pPr>
      <a:lvl3pPr marL="857250" indent="-171450" algn="l" rtl="0" eaLnBrk="0" fontAlgn="base" hangingPunct="0">
        <a:spcBef>
          <a:spcPct val="20000"/>
        </a:spcBef>
        <a:spcAft>
          <a:spcPct val="0"/>
        </a:spcAft>
        <a:buClr>
          <a:schemeClr val="folHlink"/>
        </a:buClr>
        <a:buSzPct val="70000"/>
        <a:buFont typeface="Wingdings" pitchFamily="2" charset="2"/>
        <a:buChar char="u"/>
        <a:defRPr sz="1500" b="1">
          <a:solidFill>
            <a:srgbClr val="000000"/>
          </a:solidFill>
          <a:latin typeface="+mn-lt"/>
        </a:defRPr>
      </a:lvl3pPr>
      <a:lvl4pPr marL="1200150" indent="-171450" algn="l" rtl="0" eaLnBrk="0" fontAlgn="base" hangingPunct="0">
        <a:spcBef>
          <a:spcPct val="15000"/>
        </a:spcBef>
        <a:spcAft>
          <a:spcPct val="0"/>
        </a:spcAft>
        <a:buClr>
          <a:srgbClr val="009900"/>
        </a:buClr>
        <a:buSzPct val="110000"/>
        <a:buChar char="»"/>
        <a:defRPr sz="1500">
          <a:solidFill>
            <a:srgbClr val="000000"/>
          </a:solidFill>
          <a:latin typeface="+mn-lt"/>
        </a:defRPr>
      </a:lvl4pPr>
      <a:lvl5pPr marL="1585913" indent="-214313" algn="l" rtl="0" eaLnBrk="0" fontAlgn="base" hangingPunct="0">
        <a:spcBef>
          <a:spcPct val="10000"/>
        </a:spcBef>
        <a:spcAft>
          <a:spcPct val="0"/>
        </a:spcAft>
        <a:buClr>
          <a:srgbClr val="660066"/>
        </a:buClr>
        <a:buSzPct val="75000"/>
        <a:buFont typeface="Wingdings" pitchFamily="2" charset="2"/>
        <a:buChar char="u"/>
        <a:defRPr sz="1500">
          <a:solidFill>
            <a:srgbClr val="000000"/>
          </a:solidFill>
          <a:latin typeface="+mn-lt"/>
        </a:defRPr>
      </a:lvl5pPr>
      <a:lvl6pPr marL="1928813" indent="-214313" algn="l" rtl="0" fontAlgn="base">
        <a:spcBef>
          <a:spcPct val="10000"/>
        </a:spcBef>
        <a:spcAft>
          <a:spcPct val="0"/>
        </a:spcAft>
        <a:buClr>
          <a:srgbClr val="660066"/>
        </a:buClr>
        <a:buSzPct val="75000"/>
        <a:buFont typeface="Wingdings" pitchFamily="2" charset="2"/>
        <a:buChar char="u"/>
        <a:defRPr>
          <a:solidFill>
            <a:srgbClr val="000000"/>
          </a:solidFill>
          <a:latin typeface="+mn-lt"/>
        </a:defRPr>
      </a:lvl6pPr>
      <a:lvl7pPr marL="2271713" indent="-214313" algn="l" rtl="0" fontAlgn="base">
        <a:spcBef>
          <a:spcPct val="10000"/>
        </a:spcBef>
        <a:spcAft>
          <a:spcPct val="0"/>
        </a:spcAft>
        <a:buClr>
          <a:srgbClr val="660066"/>
        </a:buClr>
        <a:buSzPct val="75000"/>
        <a:buFont typeface="Wingdings" pitchFamily="2" charset="2"/>
        <a:buChar char="u"/>
        <a:defRPr>
          <a:solidFill>
            <a:srgbClr val="000000"/>
          </a:solidFill>
          <a:latin typeface="+mn-lt"/>
        </a:defRPr>
      </a:lvl7pPr>
      <a:lvl8pPr marL="2614613" indent="-214313" algn="l" rtl="0" fontAlgn="base">
        <a:spcBef>
          <a:spcPct val="10000"/>
        </a:spcBef>
        <a:spcAft>
          <a:spcPct val="0"/>
        </a:spcAft>
        <a:buClr>
          <a:srgbClr val="660066"/>
        </a:buClr>
        <a:buSzPct val="75000"/>
        <a:buFont typeface="Wingdings" pitchFamily="2" charset="2"/>
        <a:buChar char="u"/>
        <a:defRPr>
          <a:solidFill>
            <a:srgbClr val="000000"/>
          </a:solidFill>
          <a:latin typeface="+mn-lt"/>
        </a:defRPr>
      </a:lvl8pPr>
      <a:lvl9pPr marL="2957513" indent="-214313" algn="l" rtl="0" fontAlgn="base">
        <a:spcBef>
          <a:spcPct val="10000"/>
        </a:spcBef>
        <a:spcAft>
          <a:spcPct val="0"/>
        </a:spcAft>
        <a:buClr>
          <a:srgbClr val="660066"/>
        </a:buClr>
        <a:buSzPct val="75000"/>
        <a:buFont typeface="Wingdings" pitchFamily="2" charset="2"/>
        <a:buChar char="u"/>
        <a:defRPr>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rk.intel.com/content/www/us/en/ark.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p:cNvSpPr>
          <p:nvPr/>
        </p:nvSpPr>
        <p:spPr bwMode="auto">
          <a:xfrm>
            <a:off x="1295400" y="1343022"/>
            <a:ext cx="6858000"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2100" b="1" dirty="0">
                <a:solidFill>
                  <a:schemeClr val="bg1"/>
                </a:solidFill>
              </a:rPr>
              <a:t>Hardware Virtualization</a:t>
            </a:r>
          </a:p>
        </p:txBody>
      </p:sp>
      <p:sp>
        <p:nvSpPr>
          <p:cNvPr id="8195" name="Text Box 3"/>
          <p:cNvSpPr txBox="1">
            <a:spLocks noChangeArrowheads="1"/>
          </p:cNvSpPr>
          <p:nvPr/>
        </p:nvSpPr>
        <p:spPr bwMode="auto">
          <a:xfrm>
            <a:off x="2057400" y="3028953"/>
            <a:ext cx="5543550"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600" b="1" dirty="0">
                <a:solidFill>
                  <a:schemeClr val="accent2"/>
                </a:solidFill>
                <a:ea typeface="ＭＳ Ｐゴシック" pitchFamily="34" charset="-128"/>
              </a:rPr>
              <a:t>Naveed Mahmud</a:t>
            </a:r>
            <a:endParaRPr lang="en-US" sz="1600" b="1" baseline="30000" dirty="0">
              <a:solidFill>
                <a:schemeClr val="accent2"/>
              </a:solidFill>
              <a:ea typeface="ＭＳ Ｐゴシック" pitchFamily="34" charset="-128"/>
            </a:endParaRPr>
          </a:p>
          <a:p>
            <a:pPr algn="ctr" eaLnBrk="1" hangingPunct="1"/>
            <a:endParaRPr lang="en-US" sz="1400" b="1" dirty="0">
              <a:solidFill>
                <a:schemeClr val="hlink"/>
              </a:solidFill>
              <a:ea typeface="ＭＳ Ｐゴシック" pitchFamily="34" charset="-128"/>
            </a:endParaRPr>
          </a:p>
          <a:p>
            <a:pPr algn="ctr" eaLnBrk="1" hangingPunct="1"/>
            <a:r>
              <a:rPr lang="en-US" sz="1400" b="1" dirty="0">
                <a:solidFill>
                  <a:schemeClr val="hlink"/>
                </a:solidFill>
                <a:ea typeface="ＭＳ Ｐゴシック" pitchFamily="34" charset="-128"/>
              </a:rPr>
              <a:t>University of Kansas (KU)</a:t>
            </a:r>
          </a:p>
          <a:p>
            <a:pPr algn="ctr" eaLnBrk="1" hangingPunct="1"/>
            <a:endParaRPr lang="en-US" sz="1200" b="1" dirty="0">
              <a:solidFill>
                <a:schemeClr val="accent2"/>
              </a:solidFill>
              <a:ea typeface="ＭＳ Ｐゴシック" pitchFamily="34" charset="-128"/>
            </a:endParaRPr>
          </a:p>
          <a:p>
            <a:pPr algn="ctr" eaLnBrk="1" hangingPunct="1"/>
            <a:r>
              <a:rPr lang="en-US" sz="1200" b="1" dirty="0">
                <a:solidFill>
                  <a:schemeClr val="accent2"/>
                </a:solidFill>
                <a:ea typeface="ＭＳ Ｐゴシック" pitchFamily="34" charset="-128"/>
              </a:rPr>
              <a:t>EECS 768: Virtual Machines</a:t>
            </a:r>
          </a:p>
          <a:p>
            <a:pPr algn="ctr" eaLnBrk="1" hangingPunct="1"/>
            <a:endParaRPr lang="en-US" sz="1200" b="1" dirty="0">
              <a:solidFill>
                <a:schemeClr val="accent2"/>
              </a:solidFill>
              <a:ea typeface="ＭＳ Ｐゴシック" pitchFamily="34" charset="-128"/>
            </a:endParaRPr>
          </a:p>
          <a:p>
            <a:pPr algn="ctr" eaLnBrk="1" hangingPunct="1"/>
            <a:r>
              <a:rPr lang="en-US" sz="1200" b="1" dirty="0">
                <a:solidFill>
                  <a:schemeClr val="accent2"/>
                </a:solidFill>
                <a:ea typeface="ＭＳ Ｐゴシック" pitchFamily="34" charset="-128"/>
              </a:rPr>
              <a:t>Friday, April 12</a:t>
            </a:r>
            <a:r>
              <a:rPr lang="en-US" sz="1200" b="1" baseline="30000" dirty="0">
                <a:solidFill>
                  <a:schemeClr val="accent2"/>
                </a:solidFill>
                <a:ea typeface="ＭＳ Ｐゴシック" pitchFamily="34" charset="-128"/>
              </a:rPr>
              <a:t>th</a:t>
            </a:r>
            <a:r>
              <a:rPr lang="en-US" sz="1200" b="1" dirty="0">
                <a:solidFill>
                  <a:schemeClr val="accent2"/>
                </a:solidFill>
                <a:ea typeface="ＭＳ Ｐゴシック" pitchFamily="34" charset="-128"/>
              </a:rPr>
              <a:t>, 2019</a:t>
            </a:r>
            <a:endParaRPr lang="en-US" sz="1200" dirty="0">
              <a:solidFill>
                <a:schemeClr val="accent2"/>
              </a:solidFill>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287" y="57150"/>
            <a:ext cx="2164625" cy="452442"/>
          </a:xfrm>
          <a:prstGeom prst="rect">
            <a:avLst/>
          </a:prstGeom>
          <a:ln>
            <a:noFill/>
          </a:ln>
          <a:effectLst>
            <a:outerShdw blurRad="190500" algn="tl" rotWithShape="0">
              <a:srgbClr val="000000">
                <a:alpha val="70000"/>
              </a:srgbClr>
            </a:outerShdw>
          </a:effectLst>
        </p:spPr>
      </p:pic>
      <p:pic>
        <p:nvPicPr>
          <p:cNvPr id="7" name="Picture 6" descr="KU_soe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79" y="133350"/>
            <a:ext cx="1535021" cy="43295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9D6-CD2B-459E-BF0A-6C37C639229C}"/>
              </a:ext>
            </a:extLst>
          </p:cNvPr>
          <p:cNvSpPr>
            <a:spLocks noGrp="1"/>
          </p:cNvSpPr>
          <p:nvPr>
            <p:ph type="title"/>
          </p:nvPr>
        </p:nvSpPr>
        <p:spPr/>
        <p:txBody>
          <a:bodyPr/>
          <a:lstStyle/>
          <a:p>
            <a:r>
              <a:rPr lang="en-US" dirty="0"/>
              <a:t>x86 Virtualization</a:t>
            </a:r>
          </a:p>
        </p:txBody>
      </p:sp>
      <p:sp>
        <p:nvSpPr>
          <p:cNvPr id="3" name="Content Placeholder 2">
            <a:extLst>
              <a:ext uri="{FF2B5EF4-FFF2-40B4-BE49-F238E27FC236}">
                <a16:creationId xmlns:a16="http://schemas.microsoft.com/office/drawing/2014/main" id="{6CC94BBD-F339-44F7-926D-6B48124299BC}"/>
              </a:ext>
            </a:extLst>
          </p:cNvPr>
          <p:cNvSpPr>
            <a:spLocks noGrp="1"/>
          </p:cNvSpPr>
          <p:nvPr>
            <p:ph sz="half" idx="1"/>
          </p:nvPr>
        </p:nvSpPr>
        <p:spPr>
          <a:xfrm>
            <a:off x="381000" y="895350"/>
            <a:ext cx="7086600" cy="4655633"/>
          </a:xfrm>
        </p:spPr>
        <p:txBody>
          <a:bodyPr/>
          <a:lstStyle/>
          <a:p>
            <a:r>
              <a:rPr lang="en-US" dirty="0"/>
              <a:t>Memory Management</a:t>
            </a:r>
          </a:p>
          <a:p>
            <a:pPr lvl="1"/>
            <a:r>
              <a:rPr lang="en-US" sz="1700" dirty="0">
                <a:solidFill>
                  <a:schemeClr val="tx1"/>
                </a:solidFill>
              </a:rPr>
              <a:t>Support for virtual memory : HW </a:t>
            </a:r>
            <a:r>
              <a:rPr lang="en-US" sz="1700" dirty="0">
                <a:solidFill>
                  <a:srgbClr val="FF0000"/>
                </a:solidFill>
              </a:rPr>
              <a:t>TLB</a:t>
            </a:r>
            <a:r>
              <a:rPr lang="en-US" sz="1700" dirty="0">
                <a:solidFill>
                  <a:schemeClr val="tx1"/>
                </a:solidFill>
              </a:rPr>
              <a:t> and </a:t>
            </a:r>
            <a:r>
              <a:rPr lang="en-US" sz="1700" dirty="0">
                <a:solidFill>
                  <a:srgbClr val="FF0000"/>
                </a:solidFill>
              </a:rPr>
              <a:t>page table walker.</a:t>
            </a:r>
          </a:p>
          <a:p>
            <a:pPr lvl="1"/>
            <a:r>
              <a:rPr lang="en-US" sz="1700" dirty="0">
                <a:solidFill>
                  <a:schemeClr val="tx1"/>
                </a:solidFill>
              </a:rPr>
              <a:t>VMM’s </a:t>
            </a:r>
            <a:r>
              <a:rPr lang="en-US" sz="1700" dirty="0">
                <a:solidFill>
                  <a:srgbClr val="FF0000"/>
                </a:solidFill>
              </a:rPr>
              <a:t>MMU</a:t>
            </a:r>
            <a:endParaRPr lang="en-US" sz="1700" dirty="0">
              <a:solidFill>
                <a:schemeClr val="tx1"/>
              </a:solidFill>
            </a:endParaRPr>
          </a:p>
          <a:p>
            <a:pPr lvl="2"/>
            <a:r>
              <a:rPr lang="en-US" sz="1550" dirty="0">
                <a:solidFill>
                  <a:schemeClr val="tx1"/>
                </a:solidFill>
              </a:rPr>
              <a:t>Maintains </a:t>
            </a:r>
            <a:r>
              <a:rPr lang="en-US" sz="1550" dirty="0">
                <a:solidFill>
                  <a:srgbClr val="FF0000"/>
                </a:solidFill>
              </a:rPr>
              <a:t>isolation</a:t>
            </a:r>
            <a:r>
              <a:rPr lang="en-US" sz="1550" dirty="0">
                <a:solidFill>
                  <a:schemeClr val="tx1"/>
                </a:solidFill>
              </a:rPr>
              <a:t>.</a:t>
            </a:r>
          </a:p>
          <a:p>
            <a:pPr lvl="2"/>
            <a:r>
              <a:rPr lang="en-US" sz="1550" dirty="0">
                <a:solidFill>
                  <a:schemeClr val="tx1"/>
                </a:solidFill>
                <a:sym typeface="Wingdings" panose="05000000000000000000" pitchFamily="2" charset="2"/>
              </a:rPr>
              <a:t>Mapping guest virtual address (</a:t>
            </a:r>
            <a:r>
              <a:rPr lang="en-US" sz="1550" dirty="0" err="1">
                <a:solidFill>
                  <a:srgbClr val="FF0000"/>
                </a:solidFill>
                <a:sym typeface="Wingdings" panose="05000000000000000000" pitchFamily="2" charset="2"/>
              </a:rPr>
              <a:t>gVA</a:t>
            </a:r>
            <a:r>
              <a:rPr lang="en-US" sz="1550" dirty="0">
                <a:solidFill>
                  <a:schemeClr val="tx1"/>
                </a:solidFill>
                <a:sym typeface="Wingdings" panose="05000000000000000000" pitchFamily="2" charset="2"/>
              </a:rPr>
              <a:t>) to guest physical address (</a:t>
            </a:r>
            <a:r>
              <a:rPr lang="en-US" sz="1550" dirty="0" err="1">
                <a:solidFill>
                  <a:srgbClr val="FF0000"/>
                </a:solidFill>
                <a:sym typeface="Wingdings" panose="05000000000000000000" pitchFamily="2" charset="2"/>
              </a:rPr>
              <a:t>gPA</a:t>
            </a:r>
            <a:r>
              <a:rPr lang="en-US" sz="1550" dirty="0">
                <a:solidFill>
                  <a:schemeClr val="tx1"/>
                </a:solidFill>
                <a:sym typeface="Wingdings" panose="05000000000000000000" pitchFamily="2" charset="2"/>
              </a:rPr>
              <a:t>).</a:t>
            </a:r>
          </a:p>
          <a:p>
            <a:pPr lvl="2"/>
            <a:r>
              <a:rPr lang="en-US" sz="1550" dirty="0">
                <a:solidFill>
                  <a:schemeClr val="tx1"/>
                </a:solidFill>
                <a:sym typeface="Wingdings" panose="05000000000000000000" pitchFamily="2" charset="2"/>
              </a:rPr>
              <a:t>Mapping guest physical address (</a:t>
            </a:r>
            <a:r>
              <a:rPr lang="en-US" sz="1550" dirty="0" err="1">
                <a:solidFill>
                  <a:srgbClr val="FF0000"/>
                </a:solidFill>
                <a:sym typeface="Wingdings" panose="05000000000000000000" pitchFamily="2" charset="2"/>
              </a:rPr>
              <a:t>gPA</a:t>
            </a:r>
            <a:r>
              <a:rPr lang="en-US" sz="1550" dirty="0">
                <a:solidFill>
                  <a:schemeClr val="tx1"/>
                </a:solidFill>
                <a:sym typeface="Wingdings" panose="05000000000000000000" pitchFamily="2" charset="2"/>
              </a:rPr>
              <a:t>) to host physical address (</a:t>
            </a:r>
            <a:r>
              <a:rPr lang="en-US" sz="1550" dirty="0" err="1">
                <a:solidFill>
                  <a:srgbClr val="FF0000"/>
                </a:solidFill>
                <a:sym typeface="Wingdings" panose="05000000000000000000" pitchFamily="2" charset="2"/>
              </a:rPr>
              <a:t>hPA</a:t>
            </a:r>
            <a:r>
              <a:rPr lang="en-US" sz="1550" dirty="0">
                <a:solidFill>
                  <a:schemeClr val="tx1"/>
                </a:solidFill>
                <a:sym typeface="Wingdings" panose="05000000000000000000" pitchFamily="2" charset="2"/>
              </a:rPr>
              <a:t>).</a:t>
            </a:r>
            <a:endParaRPr lang="en-US" sz="1550" dirty="0">
              <a:solidFill>
                <a:srgbClr val="FF0000"/>
              </a:solidFill>
            </a:endParaRPr>
          </a:p>
          <a:p>
            <a:pPr lvl="1"/>
            <a:r>
              <a:rPr lang="en-US" sz="1500" dirty="0"/>
              <a:t>Provide native-speed memory access for direct execution</a:t>
            </a:r>
          </a:p>
          <a:p>
            <a:pPr lvl="2"/>
            <a:r>
              <a:rPr lang="en-US" sz="1550" dirty="0"/>
              <a:t>Mapping from </a:t>
            </a:r>
            <a:r>
              <a:rPr lang="en-US" sz="1550" dirty="0" err="1">
                <a:solidFill>
                  <a:srgbClr val="FF0000"/>
                </a:solidFill>
              </a:rPr>
              <a:t>gVA</a:t>
            </a:r>
            <a:r>
              <a:rPr lang="en-US" sz="1550" dirty="0"/>
              <a:t> </a:t>
            </a:r>
            <a:r>
              <a:rPr lang="en-US" sz="1550" dirty="0">
                <a:sym typeface="Wingdings" panose="05000000000000000000" pitchFamily="2" charset="2"/>
              </a:rPr>
              <a:t> </a:t>
            </a:r>
            <a:r>
              <a:rPr lang="en-US" sz="1550" dirty="0" err="1">
                <a:solidFill>
                  <a:srgbClr val="FF0000"/>
                </a:solidFill>
                <a:sym typeface="Wingdings" panose="05000000000000000000" pitchFamily="2" charset="2"/>
              </a:rPr>
              <a:t>hPA</a:t>
            </a:r>
            <a:r>
              <a:rPr lang="en-US" sz="1550" dirty="0">
                <a:sym typeface="Wingdings" panose="05000000000000000000" pitchFamily="2" charset="2"/>
              </a:rPr>
              <a:t> must reside in HW TLB.</a:t>
            </a:r>
          </a:p>
          <a:p>
            <a:pPr lvl="2"/>
            <a:r>
              <a:rPr lang="en-US" sz="1550" dirty="0">
                <a:sym typeface="Wingdings" panose="05000000000000000000" pitchFamily="2" charset="2"/>
              </a:rPr>
              <a:t>Point page table root control register </a:t>
            </a:r>
            <a:r>
              <a:rPr lang="en-US" sz="1550" dirty="0">
                <a:solidFill>
                  <a:srgbClr val="FF0000"/>
                </a:solidFill>
                <a:sym typeface="Wingdings" panose="05000000000000000000" pitchFamily="2" charset="2"/>
              </a:rPr>
              <a:t>(%CR3) </a:t>
            </a:r>
            <a:r>
              <a:rPr lang="en-US" sz="1550" dirty="0">
                <a:sym typeface="Wingdings" panose="05000000000000000000" pitchFamily="2" charset="2"/>
              </a:rPr>
              <a:t>to a shadow page table</a:t>
            </a:r>
            <a:endParaRPr lang="en-US" sz="1550" dirty="0"/>
          </a:p>
          <a:p>
            <a:pPr lvl="1"/>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18322205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9D6-CD2B-459E-BF0A-6C37C639229C}"/>
              </a:ext>
            </a:extLst>
          </p:cNvPr>
          <p:cNvSpPr>
            <a:spLocks noGrp="1"/>
          </p:cNvSpPr>
          <p:nvPr>
            <p:ph type="title"/>
          </p:nvPr>
        </p:nvSpPr>
        <p:spPr/>
        <p:txBody>
          <a:bodyPr/>
          <a:lstStyle/>
          <a:p>
            <a:r>
              <a:rPr lang="en-US" dirty="0"/>
              <a:t>x86 Virtualization</a:t>
            </a:r>
          </a:p>
        </p:txBody>
      </p:sp>
      <p:sp>
        <p:nvSpPr>
          <p:cNvPr id="3" name="Content Placeholder 2">
            <a:extLst>
              <a:ext uri="{FF2B5EF4-FFF2-40B4-BE49-F238E27FC236}">
                <a16:creationId xmlns:a16="http://schemas.microsoft.com/office/drawing/2014/main" id="{6CC94BBD-F339-44F7-926D-6B48124299BC}"/>
              </a:ext>
            </a:extLst>
          </p:cNvPr>
          <p:cNvSpPr>
            <a:spLocks noGrp="1"/>
          </p:cNvSpPr>
          <p:nvPr>
            <p:ph sz="half" idx="1"/>
          </p:nvPr>
        </p:nvSpPr>
        <p:spPr>
          <a:xfrm>
            <a:off x="381000" y="895350"/>
            <a:ext cx="4648200" cy="5172698"/>
          </a:xfrm>
        </p:spPr>
        <p:txBody>
          <a:bodyPr/>
          <a:lstStyle/>
          <a:p>
            <a:r>
              <a:rPr lang="en-US" dirty="0"/>
              <a:t>Memory Management</a:t>
            </a:r>
          </a:p>
          <a:p>
            <a:pPr lvl="1"/>
            <a:r>
              <a:rPr lang="en-US" sz="1700" dirty="0">
                <a:solidFill>
                  <a:srgbClr val="FF0000"/>
                </a:solidFill>
              </a:rPr>
              <a:t>Shadow page tables</a:t>
            </a:r>
            <a:r>
              <a:rPr lang="en-US" sz="1700" dirty="0">
                <a:solidFill>
                  <a:schemeClr val="tx1"/>
                </a:solidFill>
              </a:rPr>
              <a:t> translate the virtual addresses of the guest OS into the real physical pages</a:t>
            </a:r>
          </a:p>
          <a:p>
            <a:pPr lvl="1"/>
            <a:r>
              <a:rPr lang="en-US" sz="1700" dirty="0">
                <a:solidFill>
                  <a:schemeClr val="tx1"/>
                </a:solidFill>
              </a:rPr>
              <a:t>Most used parts of the page table are </a:t>
            </a:r>
            <a:r>
              <a:rPr lang="en-US" sz="1700" dirty="0">
                <a:solidFill>
                  <a:srgbClr val="FF0000"/>
                </a:solidFill>
              </a:rPr>
              <a:t>cached</a:t>
            </a:r>
            <a:r>
              <a:rPr lang="en-US" sz="1700" dirty="0">
                <a:solidFill>
                  <a:schemeClr val="tx1"/>
                </a:solidFill>
              </a:rPr>
              <a:t> in the TLBs.</a:t>
            </a:r>
          </a:p>
          <a:p>
            <a:pPr lvl="1"/>
            <a:r>
              <a:rPr lang="en-US" sz="1700" dirty="0">
                <a:solidFill>
                  <a:schemeClr val="tx1"/>
                </a:solidFill>
              </a:rPr>
              <a:t>Shadow page table adjustment costs </a:t>
            </a:r>
            <a:r>
              <a:rPr lang="en-US" sz="1700" dirty="0">
                <a:solidFill>
                  <a:srgbClr val="FF0000"/>
                </a:solidFill>
              </a:rPr>
              <a:t>performance</a:t>
            </a:r>
            <a:r>
              <a:rPr lang="en-US" sz="1700" dirty="0">
                <a:solidFill>
                  <a:schemeClr val="tx1"/>
                </a:solidFill>
              </a:rPr>
              <a:t>.</a:t>
            </a:r>
          </a:p>
          <a:p>
            <a:pPr lvl="2"/>
            <a:r>
              <a:rPr lang="en-US" sz="1350" dirty="0"/>
              <a:t>Takes 3 to 400 (!) times more cycles than in the native situation.</a:t>
            </a:r>
          </a:p>
          <a:p>
            <a:pPr lvl="2"/>
            <a:r>
              <a:rPr lang="en-US" sz="1400" dirty="0">
                <a:solidFill>
                  <a:schemeClr val="tx1"/>
                </a:solidFill>
              </a:rPr>
              <a:t>Memory intensive applications suffer.</a:t>
            </a:r>
          </a:p>
          <a:p>
            <a:pPr lvl="2"/>
            <a:r>
              <a:rPr lang="en-US" sz="1400" dirty="0">
                <a:solidFill>
                  <a:schemeClr val="tx1"/>
                </a:solidFill>
              </a:rPr>
              <a:t>MMU needs to detect when the guest modifies a page table entry </a:t>
            </a:r>
            <a:r>
              <a:rPr lang="en-US" sz="1400" dirty="0">
                <a:solidFill>
                  <a:schemeClr val="tx1"/>
                </a:solidFill>
                <a:sym typeface="Wingdings" panose="05000000000000000000" pitchFamily="2" charset="2"/>
              </a:rPr>
              <a:t> Traced faults</a:t>
            </a:r>
            <a:endParaRPr lang="en-US" sz="1400" dirty="0">
              <a:solidFill>
                <a:schemeClr val="tx1"/>
              </a:solidFill>
            </a:endParaRPr>
          </a:p>
          <a:p>
            <a:pPr lvl="2"/>
            <a:endParaRPr lang="en-US" sz="1200" dirty="0"/>
          </a:p>
          <a:p>
            <a:pPr lvl="1"/>
            <a:endParaRPr lang="en-US" dirty="0"/>
          </a:p>
          <a:p>
            <a:pPr lvl="2"/>
            <a:endParaRPr lang="en-US" dirty="0"/>
          </a:p>
          <a:p>
            <a:pPr lvl="2"/>
            <a:endParaRPr lang="en-US" dirty="0"/>
          </a:p>
          <a:p>
            <a:pPr lvl="1"/>
            <a:endParaRPr lang="en-US" dirty="0"/>
          </a:p>
        </p:txBody>
      </p:sp>
      <p:pic>
        <p:nvPicPr>
          <p:cNvPr id="4" name="Picture 3">
            <a:extLst>
              <a:ext uri="{FF2B5EF4-FFF2-40B4-BE49-F238E27FC236}">
                <a16:creationId xmlns:a16="http://schemas.microsoft.com/office/drawing/2014/main" id="{27F3F301-DFF7-410C-A224-8AB297F3615D}"/>
              </a:ext>
            </a:extLst>
          </p:cNvPr>
          <p:cNvPicPr>
            <a:picLocks noChangeAspect="1"/>
          </p:cNvPicPr>
          <p:nvPr/>
        </p:nvPicPr>
        <p:blipFill>
          <a:blip r:embed="rId3"/>
          <a:stretch>
            <a:fillRect/>
          </a:stretch>
        </p:blipFill>
        <p:spPr>
          <a:xfrm>
            <a:off x="5334000" y="1581150"/>
            <a:ext cx="3220758" cy="2453509"/>
          </a:xfrm>
          <a:prstGeom prst="rect">
            <a:avLst/>
          </a:prstGeom>
        </p:spPr>
      </p:pic>
      <p:sp>
        <p:nvSpPr>
          <p:cNvPr id="5" name="TextBox 4">
            <a:extLst>
              <a:ext uri="{FF2B5EF4-FFF2-40B4-BE49-F238E27FC236}">
                <a16:creationId xmlns:a16="http://schemas.microsoft.com/office/drawing/2014/main" id="{5FC493D5-52FC-4B37-B8EA-7CAAAB6C880F}"/>
              </a:ext>
            </a:extLst>
          </p:cNvPr>
          <p:cNvSpPr txBox="1"/>
          <p:nvPr/>
        </p:nvSpPr>
        <p:spPr>
          <a:xfrm>
            <a:off x="6858000" y="4755237"/>
            <a:ext cx="1537600" cy="246221"/>
          </a:xfrm>
          <a:prstGeom prst="rect">
            <a:avLst/>
          </a:prstGeom>
          <a:noFill/>
        </p:spPr>
        <p:txBody>
          <a:bodyPr wrap="none" rtlCol="0">
            <a:spAutoFit/>
          </a:bodyPr>
          <a:lstStyle/>
          <a:p>
            <a:r>
              <a:rPr lang="en-US" sz="1000" dirty="0"/>
              <a:t>Image source: </a:t>
            </a:r>
            <a:r>
              <a:rPr lang="en-US" sz="1000" dirty="0" err="1"/>
              <a:t>Gelas</a:t>
            </a:r>
            <a:r>
              <a:rPr lang="en-US" sz="1000" dirty="0"/>
              <a:t> [2]</a:t>
            </a:r>
          </a:p>
        </p:txBody>
      </p:sp>
    </p:spTree>
    <p:extLst>
      <p:ext uri="{BB962C8B-B14F-4D97-AF65-F5344CB8AC3E}">
        <p14:creationId xmlns:p14="http://schemas.microsoft.com/office/powerpoint/2010/main" val="15151810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half" idx="1"/>
          </p:nvPr>
        </p:nvSpPr>
        <p:spPr>
          <a:xfrm>
            <a:off x="685800" y="1063618"/>
            <a:ext cx="7848599" cy="1770228"/>
          </a:xfrm>
        </p:spPr>
        <p:txBody>
          <a:bodyPr/>
          <a:lstStyle/>
          <a:p>
            <a:pPr eaLnBrk="1" hangingPunct="1">
              <a:lnSpc>
                <a:spcPct val="90000"/>
              </a:lnSpc>
            </a:pPr>
            <a:r>
              <a:rPr lang="en-US" dirty="0">
                <a:solidFill>
                  <a:schemeClr val="bg2"/>
                </a:solidFill>
              </a:rPr>
              <a:t>Introduction</a:t>
            </a:r>
          </a:p>
          <a:p>
            <a:pPr eaLnBrk="1" hangingPunct="1">
              <a:lnSpc>
                <a:spcPct val="90000"/>
              </a:lnSpc>
            </a:pPr>
            <a:r>
              <a:rPr lang="en-US" dirty="0">
                <a:solidFill>
                  <a:schemeClr val="bg2"/>
                </a:solidFill>
              </a:rPr>
              <a:t>x86 Virtualization</a:t>
            </a:r>
          </a:p>
          <a:p>
            <a:r>
              <a:rPr lang="en-US" dirty="0">
                <a:solidFill>
                  <a:srgbClr val="FF0000"/>
                </a:solidFill>
              </a:rPr>
              <a:t>Hardware Accelerated Virtualization</a:t>
            </a:r>
          </a:p>
          <a:p>
            <a:pPr eaLnBrk="1" hangingPunct="1">
              <a:lnSpc>
                <a:spcPct val="90000"/>
              </a:lnSpc>
            </a:pPr>
            <a:r>
              <a:rPr lang="en-US" dirty="0">
                <a:solidFill>
                  <a:schemeClr val="bg2"/>
                </a:solidFill>
              </a:rPr>
              <a:t>Virtualizing using Reconfigurable HW</a:t>
            </a:r>
          </a:p>
        </p:txBody>
      </p:sp>
    </p:spTree>
    <p:extLst>
      <p:ext uri="{BB962C8B-B14F-4D97-AF65-F5344CB8AC3E}">
        <p14:creationId xmlns:p14="http://schemas.microsoft.com/office/powerpoint/2010/main" val="12935946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9D6-CD2B-459E-BF0A-6C37C639229C}"/>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6CC94BBD-F339-44F7-926D-6B48124299BC}"/>
              </a:ext>
            </a:extLst>
          </p:cNvPr>
          <p:cNvSpPr>
            <a:spLocks noGrp="1"/>
          </p:cNvSpPr>
          <p:nvPr>
            <p:ph sz="half" idx="1"/>
          </p:nvPr>
        </p:nvSpPr>
        <p:spPr>
          <a:xfrm>
            <a:off x="381000" y="895350"/>
            <a:ext cx="8077200" cy="4928016"/>
          </a:xfrm>
        </p:spPr>
        <p:txBody>
          <a:bodyPr/>
          <a:lstStyle/>
          <a:p>
            <a:pPr lvl="1"/>
            <a:r>
              <a:rPr lang="en-US" dirty="0">
                <a:solidFill>
                  <a:srgbClr val="FF0000"/>
                </a:solidFill>
              </a:rPr>
              <a:t>Idea</a:t>
            </a:r>
            <a:r>
              <a:rPr lang="en-US" dirty="0"/>
              <a:t> is to fix the problem that x86 cannot be virtualized without BT</a:t>
            </a:r>
          </a:p>
          <a:p>
            <a:pPr lvl="1"/>
            <a:r>
              <a:rPr lang="en-US" dirty="0">
                <a:solidFill>
                  <a:srgbClr val="FF0000"/>
                </a:solidFill>
              </a:rPr>
              <a:t>Trap</a:t>
            </a:r>
            <a:r>
              <a:rPr lang="en-US" dirty="0"/>
              <a:t> all exceptions and privileged instructions</a:t>
            </a:r>
          </a:p>
          <a:p>
            <a:pPr lvl="1"/>
            <a:r>
              <a:rPr lang="en-US" dirty="0">
                <a:solidFill>
                  <a:srgbClr val="FF0000"/>
                </a:solidFill>
              </a:rPr>
              <a:t>Transition </a:t>
            </a:r>
            <a:r>
              <a:rPr lang="en-US" dirty="0">
                <a:solidFill>
                  <a:schemeClr val="tx1"/>
                </a:solidFill>
              </a:rPr>
              <a:t>between</a:t>
            </a:r>
            <a:r>
              <a:rPr lang="en-US" dirty="0">
                <a:solidFill>
                  <a:srgbClr val="FF0000"/>
                </a:solidFill>
              </a:rPr>
              <a:t> </a:t>
            </a:r>
            <a:r>
              <a:rPr lang="en-US" dirty="0"/>
              <a:t>guest OS </a:t>
            </a:r>
            <a:r>
              <a:rPr lang="en-US" dirty="0">
                <a:sym typeface="Wingdings" panose="05000000000000000000" pitchFamily="2" charset="2"/>
              </a:rPr>
              <a:t></a:t>
            </a:r>
            <a:r>
              <a:rPr lang="en-US" dirty="0"/>
              <a:t> VMM (</a:t>
            </a:r>
            <a:r>
              <a:rPr lang="en-US" dirty="0" err="1"/>
              <a:t>Vmexit</a:t>
            </a:r>
            <a:r>
              <a:rPr lang="en-US" dirty="0"/>
              <a:t>/</a:t>
            </a:r>
            <a:r>
              <a:rPr lang="en-US" dirty="0" err="1"/>
              <a:t>Vmentry</a:t>
            </a:r>
            <a:r>
              <a:rPr lang="en-US" dirty="0"/>
              <a:t>)</a:t>
            </a:r>
          </a:p>
          <a:p>
            <a:pPr lvl="1"/>
            <a:r>
              <a:rPr lang="en-US" dirty="0"/>
              <a:t>Does </a:t>
            </a:r>
            <a:r>
              <a:rPr lang="en-US" dirty="0">
                <a:solidFill>
                  <a:srgbClr val="FF0000"/>
                </a:solidFill>
              </a:rPr>
              <a:t>not</a:t>
            </a:r>
            <a:r>
              <a:rPr lang="en-US" dirty="0"/>
              <a:t> reduce the overheads</a:t>
            </a:r>
          </a:p>
          <a:p>
            <a:pPr lvl="1"/>
            <a:r>
              <a:rPr lang="en-US" dirty="0"/>
              <a:t>Advantage</a:t>
            </a:r>
          </a:p>
          <a:p>
            <a:pPr lvl="2"/>
            <a:r>
              <a:rPr lang="en-US" dirty="0"/>
              <a:t>VMM privilege level &gt; Guest OS privilege level.</a:t>
            </a:r>
          </a:p>
          <a:p>
            <a:pPr lvl="2"/>
            <a:r>
              <a:rPr lang="en-US" dirty="0"/>
              <a:t>System calls are not always intercepted.</a:t>
            </a:r>
          </a:p>
          <a:p>
            <a:pPr lvl="2"/>
            <a:r>
              <a:rPr lang="en-US" dirty="0"/>
              <a:t>So guest OS can provide kernel services to applications.</a:t>
            </a:r>
          </a:p>
          <a:p>
            <a:pPr lvl="1"/>
            <a:endParaRPr lang="en-US" dirty="0"/>
          </a:p>
          <a:p>
            <a:pPr lvl="1"/>
            <a:endParaRPr lang="en-US" dirty="0"/>
          </a:p>
          <a:p>
            <a:pPr lvl="1"/>
            <a:endParaRPr lang="en-US" sz="1600" dirty="0">
              <a:solidFill>
                <a:schemeClr val="tx1"/>
              </a:solidFill>
            </a:endParaRPr>
          </a:p>
          <a:p>
            <a:pPr lvl="2"/>
            <a:endParaRPr lang="en-US" sz="1200" dirty="0"/>
          </a:p>
          <a:p>
            <a:pPr lvl="1"/>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8826220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9D6-CD2B-459E-BF0A-6C37C639229C}"/>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6CC94BBD-F339-44F7-926D-6B48124299BC}"/>
              </a:ext>
            </a:extLst>
          </p:cNvPr>
          <p:cNvSpPr>
            <a:spLocks noGrp="1"/>
          </p:cNvSpPr>
          <p:nvPr>
            <p:ph sz="half" idx="1"/>
          </p:nvPr>
        </p:nvSpPr>
        <p:spPr>
          <a:xfrm>
            <a:off x="381000" y="895350"/>
            <a:ext cx="5257800" cy="5371214"/>
          </a:xfrm>
        </p:spPr>
        <p:txBody>
          <a:bodyPr/>
          <a:lstStyle/>
          <a:p>
            <a:pPr lvl="1"/>
            <a:r>
              <a:rPr lang="en-US" dirty="0">
                <a:solidFill>
                  <a:srgbClr val="FF0000"/>
                </a:solidFill>
              </a:rPr>
              <a:t>Problem</a:t>
            </a:r>
            <a:r>
              <a:rPr lang="en-US" dirty="0"/>
              <a:t>: transition requires large number of CPU cycles. (2-3 orders)</a:t>
            </a:r>
          </a:p>
          <a:p>
            <a:pPr lvl="1"/>
            <a:r>
              <a:rPr lang="en-US" dirty="0">
                <a:solidFill>
                  <a:schemeClr val="tx1"/>
                </a:solidFill>
              </a:rPr>
              <a:t>Intel</a:t>
            </a:r>
            <a:r>
              <a:rPr lang="en-US" dirty="0"/>
              <a:t> </a:t>
            </a:r>
            <a:r>
              <a:rPr lang="en-US" dirty="0">
                <a:solidFill>
                  <a:srgbClr val="FF0000"/>
                </a:solidFill>
              </a:rPr>
              <a:t>VT-x</a:t>
            </a:r>
            <a:r>
              <a:rPr lang="en-US" dirty="0"/>
              <a:t> or </a:t>
            </a:r>
            <a:r>
              <a:rPr lang="en-US" dirty="0">
                <a:solidFill>
                  <a:srgbClr val="FF0000"/>
                </a:solidFill>
              </a:rPr>
              <a:t>AMD-V </a:t>
            </a:r>
            <a:r>
              <a:rPr lang="en-US" dirty="0">
                <a:solidFill>
                  <a:schemeClr val="tx1"/>
                </a:solidFill>
              </a:rPr>
              <a:t>(first gen)</a:t>
            </a:r>
          </a:p>
          <a:p>
            <a:pPr lvl="2"/>
            <a:r>
              <a:rPr lang="en-US" dirty="0">
                <a:solidFill>
                  <a:schemeClr val="tx1"/>
                </a:solidFill>
              </a:rPr>
              <a:t>Intel added </a:t>
            </a:r>
            <a:r>
              <a:rPr lang="en-US" dirty="0">
                <a:solidFill>
                  <a:srgbClr val="FF0000"/>
                </a:solidFill>
              </a:rPr>
              <a:t>E</a:t>
            </a:r>
            <a:r>
              <a:rPr lang="en-US" dirty="0">
                <a:solidFill>
                  <a:schemeClr val="tx1"/>
                </a:solidFill>
              </a:rPr>
              <a:t>xtended </a:t>
            </a:r>
            <a:r>
              <a:rPr lang="en-US" dirty="0">
                <a:solidFill>
                  <a:srgbClr val="FF0000"/>
                </a:solidFill>
              </a:rPr>
              <a:t>P</a:t>
            </a:r>
            <a:r>
              <a:rPr lang="en-US" dirty="0">
                <a:solidFill>
                  <a:schemeClr val="tx1"/>
                </a:solidFill>
              </a:rPr>
              <a:t>age </a:t>
            </a:r>
            <a:r>
              <a:rPr lang="en-US" dirty="0">
                <a:solidFill>
                  <a:srgbClr val="FF0000"/>
                </a:solidFill>
              </a:rPr>
              <a:t>T</a:t>
            </a:r>
            <a:r>
              <a:rPr lang="en-US" dirty="0">
                <a:solidFill>
                  <a:schemeClr val="tx1"/>
                </a:solidFill>
              </a:rPr>
              <a:t>ables </a:t>
            </a:r>
            <a:r>
              <a:rPr lang="en-US" dirty="0">
                <a:solidFill>
                  <a:srgbClr val="FF0000"/>
                </a:solidFill>
              </a:rPr>
              <a:t>(EPT)</a:t>
            </a:r>
          </a:p>
          <a:p>
            <a:pPr lvl="2"/>
            <a:r>
              <a:rPr lang="en-US" dirty="0">
                <a:solidFill>
                  <a:schemeClr val="tx1"/>
                </a:solidFill>
              </a:rPr>
              <a:t>AMD added </a:t>
            </a:r>
            <a:r>
              <a:rPr lang="en-US" dirty="0">
                <a:solidFill>
                  <a:srgbClr val="FF0000"/>
                </a:solidFill>
              </a:rPr>
              <a:t>R</a:t>
            </a:r>
            <a:r>
              <a:rPr lang="en-US" dirty="0">
                <a:solidFill>
                  <a:schemeClr val="tx1"/>
                </a:solidFill>
              </a:rPr>
              <a:t>apid </a:t>
            </a:r>
            <a:r>
              <a:rPr lang="en-US" dirty="0">
                <a:solidFill>
                  <a:srgbClr val="FF0000"/>
                </a:solidFill>
              </a:rPr>
              <a:t>V</a:t>
            </a:r>
            <a:r>
              <a:rPr lang="en-US" dirty="0">
                <a:solidFill>
                  <a:schemeClr val="tx1"/>
                </a:solidFill>
              </a:rPr>
              <a:t>irtualization </a:t>
            </a:r>
            <a:r>
              <a:rPr lang="en-US" dirty="0">
                <a:solidFill>
                  <a:srgbClr val="FF0000"/>
                </a:solidFill>
              </a:rPr>
              <a:t>I</a:t>
            </a:r>
            <a:r>
              <a:rPr lang="en-US" dirty="0">
                <a:solidFill>
                  <a:schemeClr val="tx1"/>
                </a:solidFill>
              </a:rPr>
              <a:t>ndexing </a:t>
            </a:r>
            <a:r>
              <a:rPr lang="en-US" dirty="0">
                <a:solidFill>
                  <a:srgbClr val="FF0000"/>
                </a:solidFill>
              </a:rPr>
              <a:t>(RVI)</a:t>
            </a:r>
          </a:p>
          <a:p>
            <a:pPr lvl="1"/>
            <a:r>
              <a:rPr lang="en-US" dirty="0"/>
              <a:t>System calls overhead less impacted</a:t>
            </a:r>
          </a:p>
          <a:p>
            <a:pPr lvl="1"/>
            <a:r>
              <a:rPr lang="en-US" dirty="0">
                <a:solidFill>
                  <a:srgbClr val="FF0000"/>
                </a:solidFill>
              </a:rPr>
              <a:t>Simpler</a:t>
            </a:r>
            <a:r>
              <a:rPr lang="en-US" dirty="0"/>
              <a:t> interceptions cost more</a:t>
            </a:r>
          </a:p>
          <a:p>
            <a:pPr lvl="2"/>
            <a:r>
              <a:rPr lang="en-US" dirty="0"/>
              <a:t>Creating processes</a:t>
            </a:r>
          </a:p>
          <a:p>
            <a:pPr lvl="2"/>
            <a:r>
              <a:rPr lang="en-US" dirty="0"/>
              <a:t>Context switches</a:t>
            </a:r>
          </a:p>
          <a:p>
            <a:pPr lvl="2"/>
            <a:r>
              <a:rPr lang="en-US" dirty="0"/>
              <a:t>Page table updates</a:t>
            </a:r>
          </a:p>
          <a:p>
            <a:pPr lvl="1"/>
            <a:r>
              <a:rPr lang="en-US" dirty="0"/>
              <a:t>BT and para-virtualization </a:t>
            </a:r>
            <a:r>
              <a:rPr lang="en-US" dirty="0">
                <a:solidFill>
                  <a:srgbClr val="FF0000"/>
                </a:solidFill>
              </a:rPr>
              <a:t>faster!</a:t>
            </a:r>
          </a:p>
          <a:p>
            <a:pPr marL="685800" lvl="2" indent="0">
              <a:buNone/>
            </a:pPr>
            <a:endParaRPr lang="en-US" dirty="0"/>
          </a:p>
          <a:p>
            <a:pPr lvl="1"/>
            <a:endParaRPr lang="en-US" sz="1600" dirty="0">
              <a:solidFill>
                <a:schemeClr val="tx1"/>
              </a:solidFill>
            </a:endParaRPr>
          </a:p>
          <a:p>
            <a:pPr lvl="2"/>
            <a:endParaRPr lang="en-US" sz="1200" dirty="0"/>
          </a:p>
          <a:p>
            <a:pPr lvl="1"/>
            <a:endParaRPr lang="en-US" dirty="0"/>
          </a:p>
          <a:p>
            <a:pPr lvl="2"/>
            <a:endParaRPr lang="en-US" dirty="0"/>
          </a:p>
          <a:p>
            <a:pPr lvl="2"/>
            <a:endParaRPr lang="en-US" dirty="0"/>
          </a:p>
          <a:p>
            <a:pPr lvl="1"/>
            <a:endParaRPr lang="en-US" dirty="0"/>
          </a:p>
        </p:txBody>
      </p:sp>
      <p:pic>
        <p:nvPicPr>
          <p:cNvPr id="4" name="Picture 3">
            <a:extLst>
              <a:ext uri="{FF2B5EF4-FFF2-40B4-BE49-F238E27FC236}">
                <a16:creationId xmlns:a16="http://schemas.microsoft.com/office/drawing/2014/main" id="{B8D8F3F5-BBAD-4BE1-9ADA-A6BACFC9128E}"/>
              </a:ext>
            </a:extLst>
          </p:cNvPr>
          <p:cNvPicPr>
            <a:picLocks noChangeAspect="1"/>
          </p:cNvPicPr>
          <p:nvPr/>
        </p:nvPicPr>
        <p:blipFill>
          <a:blip r:embed="rId3"/>
          <a:stretch>
            <a:fillRect/>
          </a:stretch>
        </p:blipFill>
        <p:spPr>
          <a:xfrm>
            <a:off x="5715000" y="971550"/>
            <a:ext cx="3262899" cy="3692894"/>
          </a:xfrm>
          <a:prstGeom prst="rect">
            <a:avLst/>
          </a:prstGeom>
        </p:spPr>
      </p:pic>
      <p:sp>
        <p:nvSpPr>
          <p:cNvPr id="5" name="TextBox 4">
            <a:extLst>
              <a:ext uri="{FF2B5EF4-FFF2-40B4-BE49-F238E27FC236}">
                <a16:creationId xmlns:a16="http://schemas.microsoft.com/office/drawing/2014/main" id="{672B298C-C43B-4AC0-AD8E-8413E22FBBBD}"/>
              </a:ext>
            </a:extLst>
          </p:cNvPr>
          <p:cNvSpPr txBox="1"/>
          <p:nvPr/>
        </p:nvSpPr>
        <p:spPr>
          <a:xfrm>
            <a:off x="6858000" y="4755237"/>
            <a:ext cx="1537600" cy="246221"/>
          </a:xfrm>
          <a:prstGeom prst="rect">
            <a:avLst/>
          </a:prstGeom>
          <a:noFill/>
        </p:spPr>
        <p:txBody>
          <a:bodyPr wrap="none" rtlCol="0">
            <a:spAutoFit/>
          </a:bodyPr>
          <a:lstStyle/>
          <a:p>
            <a:r>
              <a:rPr lang="en-US" sz="1000" dirty="0"/>
              <a:t>Image source: </a:t>
            </a:r>
            <a:r>
              <a:rPr lang="en-US" sz="1000" dirty="0" err="1"/>
              <a:t>Gelas</a:t>
            </a:r>
            <a:r>
              <a:rPr lang="en-US" sz="1000" dirty="0"/>
              <a:t> [2]</a:t>
            </a:r>
          </a:p>
        </p:txBody>
      </p:sp>
    </p:spTree>
    <p:extLst>
      <p:ext uri="{BB962C8B-B14F-4D97-AF65-F5344CB8AC3E}">
        <p14:creationId xmlns:p14="http://schemas.microsoft.com/office/powerpoint/2010/main" val="26464580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379-0718-4849-B996-3509D3F7CF4E}"/>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2DC9D9DD-3E0A-4FF2-8283-DEC715C4B4EF}"/>
              </a:ext>
            </a:extLst>
          </p:cNvPr>
          <p:cNvSpPr>
            <a:spLocks noGrp="1"/>
          </p:cNvSpPr>
          <p:nvPr>
            <p:ph sz="half" idx="1"/>
          </p:nvPr>
        </p:nvSpPr>
        <p:spPr>
          <a:xfrm>
            <a:off x="685800" y="1063618"/>
            <a:ext cx="7848599" cy="3958520"/>
          </a:xfrm>
        </p:spPr>
        <p:txBody>
          <a:bodyPr/>
          <a:lstStyle/>
          <a:p>
            <a:r>
              <a:rPr lang="en-US" dirty="0"/>
              <a:t>Instruction Set Virtualization: VT-x and AMD-V</a:t>
            </a:r>
          </a:p>
          <a:p>
            <a:pPr lvl="1"/>
            <a:r>
              <a:rPr lang="en-US" dirty="0"/>
              <a:t>Virtual machine control block (VMCB)</a:t>
            </a:r>
          </a:p>
          <a:p>
            <a:pPr lvl="2"/>
            <a:r>
              <a:rPr lang="en-US" dirty="0"/>
              <a:t>In-memory data structure</a:t>
            </a:r>
          </a:p>
          <a:p>
            <a:pPr lvl="2"/>
            <a:r>
              <a:rPr lang="en-US" dirty="0"/>
              <a:t>Combines </a:t>
            </a:r>
            <a:r>
              <a:rPr lang="en-US" dirty="0">
                <a:solidFill>
                  <a:srgbClr val="FF0000"/>
                </a:solidFill>
              </a:rPr>
              <a:t>control state </a:t>
            </a:r>
            <a:r>
              <a:rPr lang="en-US" dirty="0"/>
              <a:t>with a subset of the guest </a:t>
            </a:r>
            <a:r>
              <a:rPr lang="en-US" dirty="0">
                <a:solidFill>
                  <a:srgbClr val="FF0000"/>
                </a:solidFill>
              </a:rPr>
              <a:t>VCPU state</a:t>
            </a:r>
          </a:p>
          <a:p>
            <a:pPr lvl="1"/>
            <a:r>
              <a:rPr lang="en-US" dirty="0">
                <a:solidFill>
                  <a:schemeClr val="tx1"/>
                </a:solidFill>
              </a:rPr>
              <a:t>Guest mode</a:t>
            </a:r>
          </a:p>
          <a:p>
            <a:pPr lvl="2"/>
            <a:r>
              <a:rPr lang="en-US" dirty="0">
                <a:solidFill>
                  <a:schemeClr val="tx1"/>
                </a:solidFill>
              </a:rPr>
              <a:t>Guest OS can run without interference from VMM</a:t>
            </a:r>
          </a:p>
          <a:p>
            <a:pPr lvl="2"/>
            <a:r>
              <a:rPr lang="en-US" dirty="0">
                <a:solidFill>
                  <a:schemeClr val="tx1"/>
                </a:solidFill>
              </a:rPr>
              <a:t>Less-privileged execution mode</a:t>
            </a:r>
          </a:p>
          <a:p>
            <a:pPr lvl="2"/>
            <a:r>
              <a:rPr lang="en-US" dirty="0">
                <a:solidFill>
                  <a:schemeClr val="tx1"/>
                </a:solidFill>
              </a:rPr>
              <a:t>Supports direct execution of guest code + guest privileged code</a:t>
            </a:r>
          </a:p>
          <a:p>
            <a:pPr lvl="1"/>
            <a:r>
              <a:rPr lang="en-US" i="1" dirty="0" err="1"/>
              <a:t>vmrun</a:t>
            </a:r>
            <a:endParaRPr lang="en-US" i="1" dirty="0"/>
          </a:p>
          <a:p>
            <a:pPr lvl="2"/>
            <a:r>
              <a:rPr lang="en-US" dirty="0"/>
              <a:t>HW loads guest state from VMCB</a:t>
            </a:r>
          </a:p>
          <a:p>
            <a:pPr lvl="2"/>
            <a:r>
              <a:rPr lang="en-US" dirty="0"/>
              <a:t>Continues execution in guest mode</a:t>
            </a:r>
          </a:p>
          <a:p>
            <a:pPr lvl="2"/>
            <a:r>
              <a:rPr lang="en-US" dirty="0"/>
              <a:t>Stop condition set by control bits of VMCB</a:t>
            </a:r>
          </a:p>
          <a:p>
            <a:pPr lvl="2"/>
            <a:r>
              <a:rPr lang="en-US" dirty="0"/>
              <a:t>HW performs </a:t>
            </a:r>
            <a:r>
              <a:rPr lang="en-US" i="1" dirty="0"/>
              <a:t>exit</a:t>
            </a:r>
            <a:r>
              <a:rPr lang="en-US" dirty="0"/>
              <a:t> operation</a:t>
            </a:r>
          </a:p>
        </p:txBody>
      </p:sp>
    </p:spTree>
    <p:extLst>
      <p:ext uri="{BB962C8B-B14F-4D97-AF65-F5344CB8AC3E}">
        <p14:creationId xmlns:p14="http://schemas.microsoft.com/office/powerpoint/2010/main" val="9701660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379-0718-4849-B996-3509D3F7CF4E}"/>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2DC9D9DD-3E0A-4FF2-8283-DEC715C4B4EF}"/>
              </a:ext>
            </a:extLst>
          </p:cNvPr>
          <p:cNvSpPr>
            <a:spLocks noGrp="1"/>
          </p:cNvSpPr>
          <p:nvPr>
            <p:ph sz="half" idx="1"/>
          </p:nvPr>
        </p:nvSpPr>
        <p:spPr>
          <a:xfrm>
            <a:off x="685800" y="1063618"/>
            <a:ext cx="7848599" cy="3293722"/>
          </a:xfrm>
        </p:spPr>
        <p:txBody>
          <a:bodyPr/>
          <a:lstStyle/>
          <a:p>
            <a:r>
              <a:rPr lang="en-US" dirty="0"/>
              <a:t>Instruction Set Virtualization: VT-x and AMD-V</a:t>
            </a:r>
          </a:p>
          <a:p>
            <a:pPr lvl="1"/>
            <a:r>
              <a:rPr lang="en-US" i="1" dirty="0" err="1"/>
              <a:t>vmexit</a:t>
            </a:r>
            <a:endParaRPr lang="en-US" i="1" dirty="0"/>
          </a:p>
          <a:p>
            <a:pPr lvl="2"/>
            <a:r>
              <a:rPr lang="en-US" dirty="0"/>
              <a:t>Guest state is saved to the VMCB</a:t>
            </a:r>
          </a:p>
          <a:p>
            <a:pPr lvl="2"/>
            <a:r>
              <a:rPr lang="en-US" dirty="0"/>
              <a:t>VMM state is loaded</a:t>
            </a:r>
          </a:p>
          <a:p>
            <a:pPr lvl="2"/>
            <a:r>
              <a:rPr lang="en-US" dirty="0"/>
              <a:t>Execution resumes in host mode in the VMM</a:t>
            </a:r>
          </a:p>
          <a:p>
            <a:pPr lvl="1"/>
            <a:r>
              <a:rPr lang="en-US" dirty="0"/>
              <a:t>Guest mode allows VM</a:t>
            </a:r>
          </a:p>
          <a:p>
            <a:pPr lvl="2"/>
            <a:r>
              <a:rPr lang="en-US" dirty="0"/>
              <a:t>To issue </a:t>
            </a:r>
            <a:r>
              <a:rPr lang="en-US" dirty="0">
                <a:solidFill>
                  <a:srgbClr val="FF0000"/>
                </a:solidFill>
              </a:rPr>
              <a:t>system calls</a:t>
            </a:r>
          </a:p>
          <a:p>
            <a:pPr lvl="2"/>
            <a:r>
              <a:rPr lang="en-US" dirty="0"/>
              <a:t>Switch between kernel and user mode</a:t>
            </a:r>
          </a:p>
          <a:p>
            <a:pPr lvl="2"/>
            <a:r>
              <a:rPr lang="en-US" dirty="0"/>
              <a:t>Use </a:t>
            </a:r>
            <a:r>
              <a:rPr lang="en-US" dirty="0">
                <a:solidFill>
                  <a:srgbClr val="FF0000"/>
                </a:solidFill>
              </a:rPr>
              <a:t>segmentation</a:t>
            </a:r>
          </a:p>
          <a:p>
            <a:pPr lvl="2"/>
            <a:r>
              <a:rPr lang="en-US" dirty="0"/>
              <a:t>Run sensitive instructions like </a:t>
            </a:r>
            <a:r>
              <a:rPr lang="en-US" dirty="0">
                <a:solidFill>
                  <a:srgbClr val="FF0000"/>
                </a:solidFill>
              </a:rPr>
              <a:t>POPF</a:t>
            </a:r>
          </a:p>
          <a:p>
            <a:pPr lvl="2"/>
            <a:r>
              <a:rPr lang="en-US" dirty="0"/>
              <a:t>Take </a:t>
            </a:r>
            <a:r>
              <a:rPr lang="en-US" dirty="0">
                <a:solidFill>
                  <a:srgbClr val="FF0000"/>
                </a:solidFill>
              </a:rPr>
              <a:t>faults</a:t>
            </a:r>
            <a:r>
              <a:rPr lang="en-US" dirty="0"/>
              <a:t> without causing exits to VMM</a:t>
            </a:r>
          </a:p>
        </p:txBody>
      </p:sp>
    </p:spTree>
    <p:extLst>
      <p:ext uri="{BB962C8B-B14F-4D97-AF65-F5344CB8AC3E}">
        <p14:creationId xmlns:p14="http://schemas.microsoft.com/office/powerpoint/2010/main" val="9138877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379-0718-4849-B996-3509D3F7CF4E}"/>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2DC9D9DD-3E0A-4FF2-8283-DEC715C4B4EF}"/>
              </a:ext>
            </a:extLst>
          </p:cNvPr>
          <p:cNvSpPr>
            <a:spLocks noGrp="1"/>
          </p:cNvSpPr>
          <p:nvPr>
            <p:ph sz="half" idx="1"/>
          </p:nvPr>
        </p:nvSpPr>
        <p:spPr>
          <a:xfrm>
            <a:off x="685800" y="1063618"/>
            <a:ext cx="6781799" cy="1779461"/>
          </a:xfrm>
        </p:spPr>
        <p:txBody>
          <a:bodyPr/>
          <a:lstStyle/>
          <a:p>
            <a:r>
              <a:rPr lang="en-US" dirty="0"/>
              <a:t>Instruction Set Virtualization: VT-x and AMD-V</a:t>
            </a:r>
          </a:p>
          <a:p>
            <a:pPr lvl="1"/>
            <a:r>
              <a:rPr lang="en-US" sz="1400" dirty="0"/>
              <a:t>Performance </a:t>
            </a:r>
          </a:p>
          <a:p>
            <a:pPr lvl="2"/>
            <a:r>
              <a:rPr lang="en-US" sz="1200" dirty="0"/>
              <a:t>Early implementations had high overhead (exit costs)</a:t>
            </a:r>
          </a:p>
          <a:p>
            <a:pPr lvl="2"/>
            <a:r>
              <a:rPr lang="en-US" sz="1200" dirty="0"/>
              <a:t>Improved with later generation of processors</a:t>
            </a:r>
          </a:p>
          <a:p>
            <a:pPr lvl="2"/>
            <a:r>
              <a:rPr lang="en-US" sz="1200" dirty="0"/>
              <a:t>SW cost of handling exit.</a:t>
            </a:r>
          </a:p>
          <a:p>
            <a:pPr lvl="2"/>
            <a:r>
              <a:rPr lang="en-US" sz="1200" dirty="0"/>
              <a:t>Overhead function of </a:t>
            </a:r>
            <a:r>
              <a:rPr lang="en-US" sz="1200" dirty="0">
                <a:solidFill>
                  <a:srgbClr val="FF0000"/>
                </a:solidFill>
              </a:rPr>
              <a:t>exit frequency </a:t>
            </a:r>
            <a:r>
              <a:rPr lang="en-US" sz="1200" dirty="0"/>
              <a:t>and average cost of handling an </a:t>
            </a:r>
            <a:r>
              <a:rPr lang="en-US" sz="1200" dirty="0">
                <a:solidFill>
                  <a:srgbClr val="FF0000"/>
                </a:solidFill>
              </a:rPr>
              <a:t>exit</a:t>
            </a:r>
          </a:p>
          <a:p>
            <a:pPr lvl="2"/>
            <a:r>
              <a:rPr lang="en-US" sz="1200" dirty="0">
                <a:solidFill>
                  <a:srgbClr val="FF0000"/>
                </a:solidFill>
              </a:rPr>
              <a:t>Optimization</a:t>
            </a:r>
            <a:r>
              <a:rPr lang="en-US" sz="1200" dirty="0">
                <a:solidFill>
                  <a:schemeClr val="tx1"/>
                </a:solidFill>
              </a:rPr>
              <a:t>: reduce frequency of exits</a:t>
            </a:r>
          </a:p>
        </p:txBody>
      </p:sp>
      <p:pic>
        <p:nvPicPr>
          <p:cNvPr id="5" name="Picture 4">
            <a:extLst>
              <a:ext uri="{FF2B5EF4-FFF2-40B4-BE49-F238E27FC236}">
                <a16:creationId xmlns:a16="http://schemas.microsoft.com/office/drawing/2014/main" id="{04897113-D91A-4D78-B38C-3FB26E099962}"/>
              </a:ext>
            </a:extLst>
          </p:cNvPr>
          <p:cNvPicPr>
            <a:picLocks noChangeAspect="1"/>
          </p:cNvPicPr>
          <p:nvPr/>
        </p:nvPicPr>
        <p:blipFill>
          <a:blip r:embed="rId3"/>
          <a:stretch>
            <a:fillRect/>
          </a:stretch>
        </p:blipFill>
        <p:spPr>
          <a:xfrm>
            <a:off x="2845594" y="3028196"/>
            <a:ext cx="3452812" cy="1599672"/>
          </a:xfrm>
          <a:prstGeom prst="rect">
            <a:avLst/>
          </a:prstGeom>
        </p:spPr>
      </p:pic>
      <p:sp>
        <p:nvSpPr>
          <p:cNvPr id="6" name="TextBox 5">
            <a:extLst>
              <a:ext uri="{FF2B5EF4-FFF2-40B4-BE49-F238E27FC236}">
                <a16:creationId xmlns:a16="http://schemas.microsoft.com/office/drawing/2014/main" id="{1ED2346E-BAE7-4189-8E45-3237B7399299}"/>
              </a:ext>
            </a:extLst>
          </p:cNvPr>
          <p:cNvSpPr txBox="1"/>
          <p:nvPr/>
        </p:nvSpPr>
        <p:spPr>
          <a:xfrm>
            <a:off x="6858000" y="4755237"/>
            <a:ext cx="1537600" cy="246221"/>
          </a:xfrm>
          <a:prstGeom prst="rect">
            <a:avLst/>
          </a:prstGeom>
          <a:noFill/>
        </p:spPr>
        <p:txBody>
          <a:bodyPr wrap="none" rtlCol="0">
            <a:spAutoFit/>
          </a:bodyPr>
          <a:lstStyle/>
          <a:p>
            <a:r>
              <a:rPr lang="en-US" sz="1000" dirty="0"/>
              <a:t>Image source: </a:t>
            </a:r>
            <a:r>
              <a:rPr lang="en-US" sz="1000" dirty="0" err="1"/>
              <a:t>Gelas</a:t>
            </a:r>
            <a:r>
              <a:rPr lang="en-US" sz="1000" dirty="0"/>
              <a:t> [2]</a:t>
            </a:r>
          </a:p>
        </p:txBody>
      </p:sp>
    </p:spTree>
    <p:extLst>
      <p:ext uri="{BB962C8B-B14F-4D97-AF65-F5344CB8AC3E}">
        <p14:creationId xmlns:p14="http://schemas.microsoft.com/office/powerpoint/2010/main" val="31987296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379-0718-4849-B996-3509D3F7CF4E}"/>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2DC9D9DD-3E0A-4FF2-8283-DEC715C4B4EF}"/>
              </a:ext>
            </a:extLst>
          </p:cNvPr>
          <p:cNvSpPr>
            <a:spLocks noGrp="1"/>
          </p:cNvSpPr>
          <p:nvPr>
            <p:ph sz="half" idx="1"/>
          </p:nvPr>
        </p:nvSpPr>
        <p:spPr>
          <a:xfrm>
            <a:off x="685800" y="1063618"/>
            <a:ext cx="6781799" cy="2147254"/>
          </a:xfrm>
        </p:spPr>
        <p:txBody>
          <a:bodyPr/>
          <a:lstStyle/>
          <a:p>
            <a:r>
              <a:rPr lang="en-US" dirty="0"/>
              <a:t>Instruction Set Virtualization: VT-x and AMD-V</a:t>
            </a:r>
          </a:p>
          <a:p>
            <a:pPr lvl="1"/>
            <a:r>
              <a:rPr lang="en-US" dirty="0"/>
              <a:t>Exit frequency optimization </a:t>
            </a:r>
          </a:p>
          <a:p>
            <a:pPr lvl="2"/>
            <a:r>
              <a:rPr lang="en-US" sz="1400" dirty="0"/>
              <a:t>Certain types of exits can be </a:t>
            </a:r>
            <a:r>
              <a:rPr lang="en-US" sz="1400" dirty="0">
                <a:solidFill>
                  <a:srgbClr val="FF0000"/>
                </a:solidFill>
              </a:rPr>
              <a:t>buffered</a:t>
            </a:r>
            <a:r>
              <a:rPr lang="en-US" sz="1400" dirty="0"/>
              <a:t> in the VMCB</a:t>
            </a:r>
          </a:p>
          <a:p>
            <a:pPr lvl="2"/>
            <a:r>
              <a:rPr lang="en-US" sz="1400" dirty="0"/>
              <a:t>Example: </a:t>
            </a:r>
            <a:r>
              <a:rPr lang="en-US" sz="1400" dirty="0">
                <a:solidFill>
                  <a:srgbClr val="FF0000"/>
                </a:solidFill>
              </a:rPr>
              <a:t>POPF</a:t>
            </a:r>
          </a:p>
          <a:p>
            <a:pPr lvl="3"/>
            <a:r>
              <a:rPr lang="en-US" sz="1250" dirty="0">
                <a:solidFill>
                  <a:schemeClr val="tx1"/>
                </a:solidFill>
              </a:rPr>
              <a:t>Guest mode execution of POPF would trigger exits</a:t>
            </a:r>
          </a:p>
          <a:p>
            <a:pPr lvl="3"/>
            <a:r>
              <a:rPr lang="en-US" sz="1250" dirty="0">
                <a:solidFill>
                  <a:schemeClr val="tx1"/>
                </a:solidFill>
              </a:rPr>
              <a:t>High frequency of POPF, unacceptable exit rate</a:t>
            </a:r>
          </a:p>
          <a:p>
            <a:pPr lvl="3"/>
            <a:r>
              <a:rPr lang="en-US" sz="1250" dirty="0">
                <a:solidFill>
                  <a:schemeClr val="tx1"/>
                </a:solidFill>
              </a:rPr>
              <a:t>VMCB keeps HW-maintained shadow of the guest </a:t>
            </a:r>
            <a:r>
              <a:rPr lang="en-US" sz="1250" b="1" dirty="0">
                <a:solidFill>
                  <a:schemeClr val="tx1"/>
                </a:solidFill>
                <a:latin typeface="Consolas" panose="020B0609020204030204" pitchFamily="49" charset="0"/>
              </a:rPr>
              <a:t>%</a:t>
            </a:r>
            <a:r>
              <a:rPr lang="en-US" sz="1250" b="1" dirty="0" err="1">
                <a:solidFill>
                  <a:schemeClr val="tx1"/>
                </a:solidFill>
                <a:latin typeface="Consolas" panose="020B0609020204030204" pitchFamily="49" charset="0"/>
              </a:rPr>
              <a:t>eflags</a:t>
            </a:r>
            <a:r>
              <a:rPr lang="en-US" sz="1250" b="1" dirty="0">
                <a:solidFill>
                  <a:schemeClr val="tx1"/>
                </a:solidFill>
                <a:latin typeface="Consolas" panose="020B0609020204030204" pitchFamily="49" charset="0"/>
              </a:rPr>
              <a:t> </a:t>
            </a:r>
            <a:r>
              <a:rPr lang="en-US" sz="1250" dirty="0">
                <a:solidFill>
                  <a:schemeClr val="tx1"/>
                </a:solidFill>
              </a:rPr>
              <a:t>register</a:t>
            </a:r>
          </a:p>
          <a:p>
            <a:pPr lvl="3"/>
            <a:r>
              <a:rPr lang="en-US" sz="1250" dirty="0">
                <a:solidFill>
                  <a:schemeClr val="tx1"/>
                </a:solidFill>
              </a:rPr>
              <a:t>Instructions changing </a:t>
            </a:r>
            <a:r>
              <a:rPr lang="en-US" sz="1250" b="1" dirty="0">
                <a:solidFill>
                  <a:schemeClr val="tx1"/>
                </a:solidFill>
                <a:latin typeface="Consolas" panose="020B0609020204030204" pitchFamily="49" charset="0"/>
              </a:rPr>
              <a:t>%</a:t>
            </a:r>
            <a:r>
              <a:rPr lang="en-US" sz="1250" b="1" dirty="0" err="1">
                <a:solidFill>
                  <a:schemeClr val="tx1"/>
                </a:solidFill>
                <a:latin typeface="Consolas" panose="020B0609020204030204" pitchFamily="49" charset="0"/>
              </a:rPr>
              <a:t>eflags</a:t>
            </a:r>
            <a:r>
              <a:rPr lang="en-US" sz="1250" dirty="0">
                <a:solidFill>
                  <a:schemeClr val="tx1"/>
                </a:solidFill>
              </a:rPr>
              <a:t> operate on the shadow</a:t>
            </a:r>
          </a:p>
        </p:txBody>
      </p:sp>
    </p:spTree>
    <p:extLst>
      <p:ext uri="{BB962C8B-B14F-4D97-AF65-F5344CB8AC3E}">
        <p14:creationId xmlns:p14="http://schemas.microsoft.com/office/powerpoint/2010/main" val="25609399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379-0718-4849-B996-3509D3F7CF4E}"/>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2DC9D9DD-3E0A-4FF2-8283-DEC715C4B4EF}"/>
              </a:ext>
            </a:extLst>
          </p:cNvPr>
          <p:cNvSpPr>
            <a:spLocks noGrp="1"/>
          </p:cNvSpPr>
          <p:nvPr>
            <p:ph sz="half" idx="1"/>
          </p:nvPr>
        </p:nvSpPr>
        <p:spPr>
          <a:xfrm>
            <a:off x="685800" y="1063618"/>
            <a:ext cx="7620000" cy="2545825"/>
          </a:xfrm>
        </p:spPr>
        <p:txBody>
          <a:bodyPr/>
          <a:lstStyle/>
          <a:p>
            <a:r>
              <a:rPr lang="en-US" dirty="0"/>
              <a:t>Memory Virtualization: RVI and EPT</a:t>
            </a:r>
          </a:p>
          <a:p>
            <a:pPr lvl="1"/>
            <a:r>
              <a:rPr lang="en-US" dirty="0">
                <a:solidFill>
                  <a:schemeClr val="tx1"/>
                </a:solidFill>
              </a:rPr>
              <a:t>VMM must write protect </a:t>
            </a:r>
            <a:r>
              <a:rPr lang="en-US" dirty="0">
                <a:solidFill>
                  <a:srgbClr val="FF0000"/>
                </a:solidFill>
              </a:rPr>
              <a:t>primary</a:t>
            </a:r>
            <a:r>
              <a:rPr lang="en-US" dirty="0">
                <a:solidFill>
                  <a:schemeClr val="tx1"/>
                </a:solidFill>
              </a:rPr>
              <a:t> page tables</a:t>
            </a:r>
          </a:p>
          <a:p>
            <a:pPr lvl="1"/>
            <a:r>
              <a:rPr lang="en-US" dirty="0">
                <a:solidFill>
                  <a:schemeClr val="tx1"/>
                </a:solidFill>
              </a:rPr>
              <a:t>VMM must request exits on page faults to distinguish between </a:t>
            </a:r>
            <a:r>
              <a:rPr lang="en-US" dirty="0">
                <a:solidFill>
                  <a:srgbClr val="FF0000"/>
                </a:solidFill>
              </a:rPr>
              <a:t>hidden</a:t>
            </a:r>
            <a:r>
              <a:rPr lang="en-US" dirty="0">
                <a:solidFill>
                  <a:schemeClr val="tx1"/>
                </a:solidFill>
              </a:rPr>
              <a:t> faults and </a:t>
            </a:r>
            <a:r>
              <a:rPr lang="en-US" dirty="0">
                <a:solidFill>
                  <a:srgbClr val="FF0000"/>
                </a:solidFill>
              </a:rPr>
              <a:t>true</a:t>
            </a:r>
            <a:r>
              <a:rPr lang="en-US" dirty="0">
                <a:solidFill>
                  <a:schemeClr val="tx1"/>
                </a:solidFill>
              </a:rPr>
              <a:t> faults</a:t>
            </a:r>
          </a:p>
          <a:p>
            <a:pPr lvl="1"/>
            <a:r>
              <a:rPr lang="en-US" dirty="0">
                <a:solidFill>
                  <a:schemeClr val="tx1"/>
                </a:solidFill>
              </a:rPr>
              <a:t>VMM must request exits on guest </a:t>
            </a:r>
            <a:r>
              <a:rPr lang="en-US" dirty="0">
                <a:solidFill>
                  <a:srgbClr val="FF0000"/>
                </a:solidFill>
              </a:rPr>
              <a:t>context</a:t>
            </a:r>
            <a:r>
              <a:rPr lang="en-US" dirty="0">
                <a:solidFill>
                  <a:schemeClr val="tx1"/>
                </a:solidFill>
              </a:rPr>
              <a:t> switch to update page table</a:t>
            </a:r>
          </a:p>
          <a:p>
            <a:pPr lvl="1"/>
            <a:r>
              <a:rPr lang="en-US" dirty="0">
                <a:solidFill>
                  <a:srgbClr val="FF0000"/>
                </a:solidFill>
              </a:rPr>
              <a:t>Second</a:t>
            </a:r>
            <a:r>
              <a:rPr lang="en-US" dirty="0">
                <a:solidFill>
                  <a:schemeClr val="tx1"/>
                </a:solidFill>
              </a:rPr>
              <a:t> generation of HW support targeting memory opt.</a:t>
            </a:r>
          </a:p>
        </p:txBody>
      </p:sp>
    </p:spTree>
    <p:extLst>
      <p:ext uri="{BB962C8B-B14F-4D97-AF65-F5344CB8AC3E}">
        <p14:creationId xmlns:p14="http://schemas.microsoft.com/office/powerpoint/2010/main" val="9498504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half" idx="1"/>
          </p:nvPr>
        </p:nvSpPr>
        <p:spPr>
          <a:xfrm>
            <a:off x="685800" y="1063618"/>
            <a:ext cx="7848599" cy="1770228"/>
          </a:xfrm>
        </p:spPr>
        <p:txBody>
          <a:bodyPr/>
          <a:lstStyle/>
          <a:p>
            <a:pPr eaLnBrk="1" hangingPunct="1">
              <a:lnSpc>
                <a:spcPct val="90000"/>
              </a:lnSpc>
            </a:pPr>
            <a:r>
              <a:rPr lang="en-US" dirty="0">
                <a:solidFill>
                  <a:srgbClr val="FF0000"/>
                </a:solidFill>
              </a:rPr>
              <a:t>Introduction</a:t>
            </a:r>
          </a:p>
          <a:p>
            <a:pPr eaLnBrk="1" hangingPunct="1">
              <a:lnSpc>
                <a:spcPct val="90000"/>
              </a:lnSpc>
            </a:pPr>
            <a:r>
              <a:rPr lang="en-US" dirty="0">
                <a:solidFill>
                  <a:schemeClr val="bg2"/>
                </a:solidFill>
              </a:rPr>
              <a:t>x86 Virtualization</a:t>
            </a:r>
          </a:p>
          <a:p>
            <a:r>
              <a:rPr lang="en-US" dirty="0">
                <a:solidFill>
                  <a:schemeClr val="bg2"/>
                </a:solidFill>
              </a:rPr>
              <a:t>Hardware Accelerated Virtualization</a:t>
            </a:r>
          </a:p>
          <a:p>
            <a:pPr eaLnBrk="1" hangingPunct="1">
              <a:lnSpc>
                <a:spcPct val="90000"/>
              </a:lnSpc>
            </a:pPr>
            <a:r>
              <a:rPr lang="en-US" dirty="0">
                <a:solidFill>
                  <a:schemeClr val="bg2"/>
                </a:solidFill>
              </a:rPr>
              <a:t>Virtualizing using Reconfigurable HW</a:t>
            </a:r>
          </a:p>
        </p:txBody>
      </p:sp>
    </p:spTree>
    <p:extLst>
      <p:ext uri="{BB962C8B-B14F-4D97-AF65-F5344CB8AC3E}">
        <p14:creationId xmlns:p14="http://schemas.microsoft.com/office/powerpoint/2010/main" val="109158587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379-0718-4849-B996-3509D3F7CF4E}"/>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2DC9D9DD-3E0A-4FF2-8283-DEC715C4B4EF}"/>
              </a:ext>
            </a:extLst>
          </p:cNvPr>
          <p:cNvSpPr>
            <a:spLocks noGrp="1"/>
          </p:cNvSpPr>
          <p:nvPr>
            <p:ph sz="half" idx="1"/>
          </p:nvPr>
        </p:nvSpPr>
        <p:spPr>
          <a:xfrm>
            <a:off x="685800" y="1063618"/>
            <a:ext cx="7620000" cy="1382430"/>
          </a:xfrm>
        </p:spPr>
        <p:txBody>
          <a:bodyPr/>
          <a:lstStyle/>
          <a:p>
            <a:r>
              <a:rPr lang="en-US" dirty="0"/>
              <a:t>Memory Virtualization: RVI and EPT</a:t>
            </a:r>
          </a:p>
          <a:p>
            <a:pPr lvl="1"/>
            <a:r>
              <a:rPr lang="en-US" sz="1400" dirty="0"/>
              <a:t>The VMM maintains a hardware-controlled </a:t>
            </a:r>
            <a:r>
              <a:rPr lang="en-US" sz="1400" dirty="0">
                <a:solidFill>
                  <a:srgbClr val="FF0000"/>
                </a:solidFill>
              </a:rPr>
              <a:t>nested page table</a:t>
            </a:r>
          </a:p>
          <a:p>
            <a:pPr lvl="1"/>
            <a:r>
              <a:rPr lang="en-US" sz="1400" dirty="0">
                <a:solidFill>
                  <a:schemeClr val="tx1"/>
                </a:solidFill>
              </a:rPr>
              <a:t>Translates </a:t>
            </a:r>
            <a:r>
              <a:rPr lang="en-US" sz="1400" dirty="0" err="1">
                <a:solidFill>
                  <a:srgbClr val="FF0000"/>
                </a:solidFill>
              </a:rPr>
              <a:t>gPAs</a:t>
            </a:r>
            <a:r>
              <a:rPr lang="en-US" sz="1400" dirty="0">
                <a:solidFill>
                  <a:schemeClr val="tx1"/>
                </a:solidFill>
              </a:rPr>
              <a:t> to </a:t>
            </a:r>
            <a:r>
              <a:rPr lang="en-US" sz="1400" dirty="0" err="1">
                <a:solidFill>
                  <a:srgbClr val="FF0000"/>
                </a:solidFill>
              </a:rPr>
              <a:t>hPAs</a:t>
            </a:r>
            <a:endParaRPr lang="en-US" sz="1400" dirty="0">
              <a:solidFill>
                <a:srgbClr val="FF0000"/>
              </a:solidFill>
            </a:endParaRPr>
          </a:p>
          <a:p>
            <a:pPr lvl="1"/>
            <a:r>
              <a:rPr lang="en-US" sz="1400" dirty="0">
                <a:solidFill>
                  <a:schemeClr val="tx1"/>
                </a:solidFill>
              </a:rPr>
              <a:t>"super" TLB that keeps track of both the Guest OS and the VMM memory management.</a:t>
            </a:r>
          </a:p>
        </p:txBody>
      </p:sp>
      <p:pic>
        <p:nvPicPr>
          <p:cNvPr id="4" name="Picture 3">
            <a:extLst>
              <a:ext uri="{FF2B5EF4-FFF2-40B4-BE49-F238E27FC236}">
                <a16:creationId xmlns:a16="http://schemas.microsoft.com/office/drawing/2014/main" id="{0E2115FC-725E-414A-B256-BF9FEBA62C32}"/>
              </a:ext>
            </a:extLst>
          </p:cNvPr>
          <p:cNvPicPr>
            <a:picLocks noChangeAspect="1"/>
          </p:cNvPicPr>
          <p:nvPr/>
        </p:nvPicPr>
        <p:blipFill>
          <a:blip r:embed="rId3"/>
          <a:stretch>
            <a:fillRect/>
          </a:stretch>
        </p:blipFill>
        <p:spPr>
          <a:xfrm>
            <a:off x="2245007" y="2447780"/>
            <a:ext cx="4653985" cy="2514600"/>
          </a:xfrm>
          <a:prstGeom prst="rect">
            <a:avLst/>
          </a:prstGeom>
        </p:spPr>
      </p:pic>
      <p:sp>
        <p:nvSpPr>
          <p:cNvPr id="5" name="TextBox 4">
            <a:extLst>
              <a:ext uri="{FF2B5EF4-FFF2-40B4-BE49-F238E27FC236}">
                <a16:creationId xmlns:a16="http://schemas.microsoft.com/office/drawing/2014/main" id="{4D87E3B2-5D00-46E2-A5D0-A8889951EF35}"/>
              </a:ext>
            </a:extLst>
          </p:cNvPr>
          <p:cNvSpPr txBox="1"/>
          <p:nvPr/>
        </p:nvSpPr>
        <p:spPr>
          <a:xfrm>
            <a:off x="6764363" y="4773343"/>
            <a:ext cx="1946367" cy="246221"/>
          </a:xfrm>
          <a:prstGeom prst="rect">
            <a:avLst/>
          </a:prstGeom>
          <a:noFill/>
        </p:spPr>
        <p:txBody>
          <a:bodyPr wrap="none" rtlCol="0">
            <a:spAutoFit/>
          </a:bodyPr>
          <a:lstStyle/>
          <a:p>
            <a:r>
              <a:rPr lang="en-US" sz="1000" dirty="0"/>
              <a:t>Image source: </a:t>
            </a:r>
            <a:r>
              <a:rPr lang="en-US" sz="1000" dirty="0" err="1"/>
              <a:t>Agesen</a:t>
            </a:r>
            <a:r>
              <a:rPr lang="en-US" sz="1000" dirty="0"/>
              <a:t>, et al [1]</a:t>
            </a:r>
          </a:p>
        </p:txBody>
      </p:sp>
    </p:spTree>
    <p:extLst>
      <p:ext uri="{BB962C8B-B14F-4D97-AF65-F5344CB8AC3E}">
        <p14:creationId xmlns:p14="http://schemas.microsoft.com/office/powerpoint/2010/main" val="4536767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379-0718-4849-B996-3509D3F7CF4E}"/>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2DC9D9DD-3E0A-4FF2-8283-DEC715C4B4EF}"/>
              </a:ext>
            </a:extLst>
          </p:cNvPr>
          <p:cNvSpPr>
            <a:spLocks noGrp="1"/>
          </p:cNvSpPr>
          <p:nvPr>
            <p:ph sz="half" idx="1"/>
          </p:nvPr>
        </p:nvSpPr>
        <p:spPr>
          <a:xfrm>
            <a:off x="685800" y="1063618"/>
            <a:ext cx="7620000" cy="1013098"/>
          </a:xfrm>
        </p:spPr>
        <p:txBody>
          <a:bodyPr/>
          <a:lstStyle/>
          <a:p>
            <a:r>
              <a:rPr lang="en-US" dirty="0"/>
              <a:t>CPUs with virtualization support</a:t>
            </a:r>
          </a:p>
          <a:p>
            <a:pPr lvl="1"/>
            <a:r>
              <a:rPr lang="en-US" sz="1600" dirty="0"/>
              <a:t>Processor list: </a:t>
            </a:r>
            <a:r>
              <a:rPr lang="en-US" sz="1600" dirty="0">
                <a:hlinkClick r:id="rId3"/>
              </a:rPr>
              <a:t>https://ark.intel.com/content/www/us/en/ark.html</a:t>
            </a:r>
            <a:endParaRPr lang="en-US" sz="1600" dirty="0"/>
          </a:p>
          <a:p>
            <a:pPr lvl="1"/>
            <a:endParaRPr lang="en-US" dirty="0"/>
          </a:p>
        </p:txBody>
      </p:sp>
      <p:pic>
        <p:nvPicPr>
          <p:cNvPr id="5" name="Picture 4">
            <a:extLst>
              <a:ext uri="{FF2B5EF4-FFF2-40B4-BE49-F238E27FC236}">
                <a16:creationId xmlns:a16="http://schemas.microsoft.com/office/drawing/2014/main" id="{A45B040F-7575-4E08-9F9C-9D4E87144EC1}"/>
              </a:ext>
            </a:extLst>
          </p:cNvPr>
          <p:cNvPicPr>
            <a:picLocks noChangeAspect="1"/>
          </p:cNvPicPr>
          <p:nvPr/>
        </p:nvPicPr>
        <p:blipFill>
          <a:blip r:embed="rId4"/>
          <a:stretch>
            <a:fillRect/>
          </a:stretch>
        </p:blipFill>
        <p:spPr>
          <a:xfrm>
            <a:off x="2590800" y="1886644"/>
            <a:ext cx="4731543" cy="2816833"/>
          </a:xfrm>
          <a:prstGeom prst="rect">
            <a:avLst/>
          </a:prstGeom>
        </p:spPr>
      </p:pic>
      <p:sp>
        <p:nvSpPr>
          <p:cNvPr id="6" name="TextBox 5">
            <a:extLst>
              <a:ext uri="{FF2B5EF4-FFF2-40B4-BE49-F238E27FC236}">
                <a16:creationId xmlns:a16="http://schemas.microsoft.com/office/drawing/2014/main" id="{F20CA57B-D1B2-4FE9-9371-2EB9AD500458}"/>
              </a:ext>
            </a:extLst>
          </p:cNvPr>
          <p:cNvSpPr txBox="1"/>
          <p:nvPr/>
        </p:nvSpPr>
        <p:spPr>
          <a:xfrm>
            <a:off x="6858000" y="4755237"/>
            <a:ext cx="1537600" cy="246221"/>
          </a:xfrm>
          <a:prstGeom prst="rect">
            <a:avLst/>
          </a:prstGeom>
          <a:noFill/>
        </p:spPr>
        <p:txBody>
          <a:bodyPr wrap="none" rtlCol="0">
            <a:spAutoFit/>
          </a:bodyPr>
          <a:lstStyle/>
          <a:p>
            <a:r>
              <a:rPr lang="en-US" sz="1000" dirty="0"/>
              <a:t>Image source: </a:t>
            </a:r>
            <a:r>
              <a:rPr lang="en-US" sz="1000" dirty="0" err="1"/>
              <a:t>Gelas</a:t>
            </a:r>
            <a:r>
              <a:rPr lang="en-US" sz="1000" dirty="0"/>
              <a:t> [2]</a:t>
            </a:r>
          </a:p>
        </p:txBody>
      </p:sp>
    </p:spTree>
    <p:extLst>
      <p:ext uri="{BB962C8B-B14F-4D97-AF65-F5344CB8AC3E}">
        <p14:creationId xmlns:p14="http://schemas.microsoft.com/office/powerpoint/2010/main" val="32888148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379-0718-4849-B996-3509D3F7CF4E}"/>
              </a:ext>
            </a:extLst>
          </p:cNvPr>
          <p:cNvSpPr>
            <a:spLocks noGrp="1"/>
          </p:cNvSpPr>
          <p:nvPr>
            <p:ph type="title"/>
          </p:nvPr>
        </p:nvSpPr>
        <p:spPr/>
        <p:txBody>
          <a:bodyPr/>
          <a:lstStyle/>
          <a:p>
            <a:r>
              <a:rPr lang="en-US" dirty="0"/>
              <a:t>Hardware Accelerated Virtualization</a:t>
            </a:r>
          </a:p>
        </p:txBody>
      </p:sp>
      <p:sp>
        <p:nvSpPr>
          <p:cNvPr id="3" name="Content Placeholder 2">
            <a:extLst>
              <a:ext uri="{FF2B5EF4-FFF2-40B4-BE49-F238E27FC236}">
                <a16:creationId xmlns:a16="http://schemas.microsoft.com/office/drawing/2014/main" id="{2DC9D9DD-3E0A-4FF2-8283-DEC715C4B4EF}"/>
              </a:ext>
            </a:extLst>
          </p:cNvPr>
          <p:cNvSpPr>
            <a:spLocks noGrp="1"/>
          </p:cNvSpPr>
          <p:nvPr>
            <p:ph sz="half" idx="1"/>
          </p:nvPr>
        </p:nvSpPr>
        <p:spPr>
          <a:xfrm>
            <a:off x="685800" y="1063618"/>
            <a:ext cx="7620000" cy="717632"/>
          </a:xfrm>
        </p:spPr>
        <p:txBody>
          <a:bodyPr/>
          <a:lstStyle/>
          <a:p>
            <a:r>
              <a:rPr lang="en-US" dirty="0"/>
              <a:t>Intel Processor </a:t>
            </a:r>
            <a:r>
              <a:rPr lang="en-US" dirty="0" err="1"/>
              <a:t>Indentification</a:t>
            </a:r>
            <a:r>
              <a:rPr lang="en-US" dirty="0"/>
              <a:t> Utility</a:t>
            </a:r>
          </a:p>
          <a:p>
            <a:pPr lvl="1"/>
            <a:r>
              <a:rPr lang="en-US" dirty="0"/>
              <a:t>https://downloadcenter.intel.com/download/28539</a:t>
            </a:r>
          </a:p>
        </p:txBody>
      </p:sp>
      <p:pic>
        <p:nvPicPr>
          <p:cNvPr id="4" name="Picture 3">
            <a:extLst>
              <a:ext uri="{FF2B5EF4-FFF2-40B4-BE49-F238E27FC236}">
                <a16:creationId xmlns:a16="http://schemas.microsoft.com/office/drawing/2014/main" id="{2B4979B4-0FE8-4398-BEA9-9D8505EB74F7}"/>
              </a:ext>
            </a:extLst>
          </p:cNvPr>
          <p:cNvPicPr>
            <a:picLocks noChangeAspect="1"/>
          </p:cNvPicPr>
          <p:nvPr/>
        </p:nvPicPr>
        <p:blipFill>
          <a:blip r:embed="rId3"/>
          <a:stretch>
            <a:fillRect/>
          </a:stretch>
        </p:blipFill>
        <p:spPr>
          <a:xfrm>
            <a:off x="1933156" y="1770302"/>
            <a:ext cx="5277687" cy="3223285"/>
          </a:xfrm>
          <a:prstGeom prst="rect">
            <a:avLst/>
          </a:prstGeom>
        </p:spPr>
      </p:pic>
    </p:spTree>
    <p:extLst>
      <p:ext uri="{BB962C8B-B14F-4D97-AF65-F5344CB8AC3E}">
        <p14:creationId xmlns:p14="http://schemas.microsoft.com/office/powerpoint/2010/main" val="11966345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half" idx="1"/>
          </p:nvPr>
        </p:nvSpPr>
        <p:spPr>
          <a:xfrm>
            <a:off x="685800" y="1063618"/>
            <a:ext cx="7848599" cy="1770228"/>
          </a:xfrm>
        </p:spPr>
        <p:txBody>
          <a:bodyPr/>
          <a:lstStyle/>
          <a:p>
            <a:pPr eaLnBrk="1" hangingPunct="1">
              <a:lnSpc>
                <a:spcPct val="90000"/>
              </a:lnSpc>
            </a:pPr>
            <a:r>
              <a:rPr lang="en-US" dirty="0">
                <a:solidFill>
                  <a:schemeClr val="bg2"/>
                </a:solidFill>
              </a:rPr>
              <a:t>Introduction</a:t>
            </a:r>
          </a:p>
          <a:p>
            <a:pPr eaLnBrk="1" hangingPunct="1">
              <a:lnSpc>
                <a:spcPct val="90000"/>
              </a:lnSpc>
            </a:pPr>
            <a:r>
              <a:rPr lang="en-US" dirty="0">
                <a:solidFill>
                  <a:schemeClr val="bg2"/>
                </a:solidFill>
              </a:rPr>
              <a:t>x86 Virtualization</a:t>
            </a:r>
          </a:p>
          <a:p>
            <a:r>
              <a:rPr lang="en-US" dirty="0">
                <a:solidFill>
                  <a:schemeClr val="bg2"/>
                </a:solidFill>
              </a:rPr>
              <a:t>Hardware Accelerated Virtualization</a:t>
            </a:r>
          </a:p>
          <a:p>
            <a:pPr eaLnBrk="1" hangingPunct="1">
              <a:lnSpc>
                <a:spcPct val="90000"/>
              </a:lnSpc>
            </a:pPr>
            <a:r>
              <a:rPr lang="en-US" dirty="0">
                <a:solidFill>
                  <a:srgbClr val="FF0000"/>
                </a:solidFill>
              </a:rPr>
              <a:t>Virtualizing using Reconfigurable HW</a:t>
            </a:r>
          </a:p>
        </p:txBody>
      </p:sp>
    </p:spTree>
    <p:extLst>
      <p:ext uri="{BB962C8B-B14F-4D97-AF65-F5344CB8AC3E}">
        <p14:creationId xmlns:p14="http://schemas.microsoft.com/office/powerpoint/2010/main" val="10481066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DEB7-59BC-4A2B-9691-B60A0EF21ADF}"/>
              </a:ext>
            </a:extLst>
          </p:cNvPr>
          <p:cNvSpPr>
            <a:spLocks noGrp="1"/>
          </p:cNvSpPr>
          <p:nvPr>
            <p:ph type="title"/>
          </p:nvPr>
        </p:nvSpPr>
        <p:spPr/>
        <p:txBody>
          <a:bodyPr/>
          <a:lstStyle/>
          <a:p>
            <a:r>
              <a:rPr lang="en-US" dirty="0"/>
              <a:t>Virtualizing using Reconfigurable HW</a:t>
            </a:r>
          </a:p>
        </p:txBody>
      </p:sp>
      <p:sp>
        <p:nvSpPr>
          <p:cNvPr id="3" name="Content Placeholder 2">
            <a:extLst>
              <a:ext uri="{FF2B5EF4-FFF2-40B4-BE49-F238E27FC236}">
                <a16:creationId xmlns:a16="http://schemas.microsoft.com/office/drawing/2014/main" id="{9C814DB5-6806-47D7-9A06-D85F8D81BB6C}"/>
              </a:ext>
            </a:extLst>
          </p:cNvPr>
          <p:cNvSpPr>
            <a:spLocks noGrp="1"/>
          </p:cNvSpPr>
          <p:nvPr>
            <p:ph sz="half" idx="1"/>
          </p:nvPr>
        </p:nvSpPr>
        <p:spPr>
          <a:xfrm>
            <a:off x="685800" y="1063618"/>
            <a:ext cx="7848599" cy="412934"/>
          </a:xfrm>
        </p:spPr>
        <p:txBody>
          <a:bodyPr/>
          <a:lstStyle/>
          <a:p>
            <a:r>
              <a:rPr lang="en-US" dirty="0"/>
              <a:t>Heterogeneous architecture</a:t>
            </a:r>
          </a:p>
        </p:txBody>
      </p:sp>
      <p:pic>
        <p:nvPicPr>
          <p:cNvPr id="4" name="Picture 3">
            <a:extLst>
              <a:ext uri="{FF2B5EF4-FFF2-40B4-BE49-F238E27FC236}">
                <a16:creationId xmlns:a16="http://schemas.microsoft.com/office/drawing/2014/main" id="{0E0D70A2-4C9D-4CF2-B4C8-C8BD819357AC}"/>
              </a:ext>
            </a:extLst>
          </p:cNvPr>
          <p:cNvPicPr>
            <a:picLocks noChangeAspect="1"/>
          </p:cNvPicPr>
          <p:nvPr/>
        </p:nvPicPr>
        <p:blipFill>
          <a:blip r:embed="rId2"/>
          <a:stretch>
            <a:fillRect/>
          </a:stretch>
        </p:blipFill>
        <p:spPr>
          <a:xfrm>
            <a:off x="1914525" y="1657350"/>
            <a:ext cx="5314950" cy="2933700"/>
          </a:xfrm>
          <a:prstGeom prst="rect">
            <a:avLst/>
          </a:prstGeom>
        </p:spPr>
      </p:pic>
      <p:sp>
        <p:nvSpPr>
          <p:cNvPr id="5" name="TextBox 4">
            <a:extLst>
              <a:ext uri="{FF2B5EF4-FFF2-40B4-BE49-F238E27FC236}">
                <a16:creationId xmlns:a16="http://schemas.microsoft.com/office/drawing/2014/main" id="{60AFB5A8-5629-45D2-B9F4-BF6288E06401}"/>
              </a:ext>
            </a:extLst>
          </p:cNvPr>
          <p:cNvSpPr txBox="1"/>
          <p:nvPr/>
        </p:nvSpPr>
        <p:spPr>
          <a:xfrm>
            <a:off x="6858000" y="4755237"/>
            <a:ext cx="1694695" cy="246221"/>
          </a:xfrm>
          <a:prstGeom prst="rect">
            <a:avLst/>
          </a:prstGeom>
          <a:noFill/>
        </p:spPr>
        <p:txBody>
          <a:bodyPr wrap="none" rtlCol="0">
            <a:spAutoFit/>
          </a:bodyPr>
          <a:lstStyle/>
          <a:p>
            <a:r>
              <a:rPr lang="en-US" sz="1000" dirty="0"/>
              <a:t>Image source: El-</a:t>
            </a:r>
            <a:r>
              <a:rPr lang="en-US" sz="1000" dirty="0" err="1"/>
              <a:t>Araby</a:t>
            </a:r>
            <a:r>
              <a:rPr lang="en-US" sz="1000" dirty="0"/>
              <a:t> [3]</a:t>
            </a:r>
          </a:p>
        </p:txBody>
      </p:sp>
    </p:spTree>
    <p:extLst>
      <p:ext uri="{BB962C8B-B14F-4D97-AF65-F5344CB8AC3E}">
        <p14:creationId xmlns:p14="http://schemas.microsoft.com/office/powerpoint/2010/main" val="25487994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DEB7-59BC-4A2B-9691-B60A0EF21ADF}"/>
              </a:ext>
            </a:extLst>
          </p:cNvPr>
          <p:cNvSpPr>
            <a:spLocks noGrp="1"/>
          </p:cNvSpPr>
          <p:nvPr>
            <p:ph type="title"/>
          </p:nvPr>
        </p:nvSpPr>
        <p:spPr/>
        <p:txBody>
          <a:bodyPr/>
          <a:lstStyle/>
          <a:p>
            <a:r>
              <a:rPr lang="en-US" dirty="0"/>
              <a:t>Virtualizing using Reconfigurable HW</a:t>
            </a:r>
          </a:p>
        </p:txBody>
      </p:sp>
      <p:sp>
        <p:nvSpPr>
          <p:cNvPr id="3" name="Content Placeholder 2">
            <a:extLst>
              <a:ext uri="{FF2B5EF4-FFF2-40B4-BE49-F238E27FC236}">
                <a16:creationId xmlns:a16="http://schemas.microsoft.com/office/drawing/2014/main" id="{9C814DB5-6806-47D7-9A06-D85F8D81BB6C}"/>
              </a:ext>
            </a:extLst>
          </p:cNvPr>
          <p:cNvSpPr>
            <a:spLocks noGrp="1"/>
          </p:cNvSpPr>
          <p:nvPr>
            <p:ph sz="half" idx="1"/>
          </p:nvPr>
        </p:nvSpPr>
        <p:spPr>
          <a:xfrm>
            <a:off x="685800" y="1063618"/>
            <a:ext cx="7848599" cy="412934"/>
          </a:xfrm>
        </p:spPr>
        <p:txBody>
          <a:bodyPr/>
          <a:lstStyle/>
          <a:p>
            <a:r>
              <a:rPr lang="en-US" dirty="0"/>
              <a:t>Virtualization Infrastructure</a:t>
            </a:r>
          </a:p>
        </p:txBody>
      </p:sp>
      <p:pic>
        <p:nvPicPr>
          <p:cNvPr id="5" name="Picture 4">
            <a:extLst>
              <a:ext uri="{FF2B5EF4-FFF2-40B4-BE49-F238E27FC236}">
                <a16:creationId xmlns:a16="http://schemas.microsoft.com/office/drawing/2014/main" id="{D77EFD37-CC32-4D88-82BA-5DECE7057EBC}"/>
              </a:ext>
            </a:extLst>
          </p:cNvPr>
          <p:cNvPicPr>
            <a:picLocks noChangeAspect="1"/>
          </p:cNvPicPr>
          <p:nvPr/>
        </p:nvPicPr>
        <p:blipFill>
          <a:blip r:embed="rId3"/>
          <a:stretch>
            <a:fillRect/>
          </a:stretch>
        </p:blipFill>
        <p:spPr>
          <a:xfrm>
            <a:off x="1690687" y="1581150"/>
            <a:ext cx="5762625" cy="2949375"/>
          </a:xfrm>
          <a:prstGeom prst="rect">
            <a:avLst/>
          </a:prstGeom>
        </p:spPr>
      </p:pic>
      <p:sp>
        <p:nvSpPr>
          <p:cNvPr id="6" name="TextBox 5">
            <a:extLst>
              <a:ext uri="{FF2B5EF4-FFF2-40B4-BE49-F238E27FC236}">
                <a16:creationId xmlns:a16="http://schemas.microsoft.com/office/drawing/2014/main" id="{62A5D289-9D6F-4743-B48E-1C2EFF096D62}"/>
              </a:ext>
            </a:extLst>
          </p:cNvPr>
          <p:cNvSpPr txBox="1"/>
          <p:nvPr/>
        </p:nvSpPr>
        <p:spPr>
          <a:xfrm>
            <a:off x="6858000" y="4755237"/>
            <a:ext cx="1694695" cy="246221"/>
          </a:xfrm>
          <a:prstGeom prst="rect">
            <a:avLst/>
          </a:prstGeom>
          <a:noFill/>
        </p:spPr>
        <p:txBody>
          <a:bodyPr wrap="none" rtlCol="0">
            <a:spAutoFit/>
          </a:bodyPr>
          <a:lstStyle/>
          <a:p>
            <a:r>
              <a:rPr lang="en-US" sz="1000" dirty="0"/>
              <a:t>Image source: El-</a:t>
            </a:r>
            <a:r>
              <a:rPr lang="en-US" sz="1000" dirty="0" err="1"/>
              <a:t>Araby</a:t>
            </a:r>
            <a:r>
              <a:rPr lang="en-US" sz="1000" dirty="0"/>
              <a:t> [3]</a:t>
            </a:r>
          </a:p>
        </p:txBody>
      </p:sp>
    </p:spTree>
    <p:extLst>
      <p:ext uri="{BB962C8B-B14F-4D97-AF65-F5344CB8AC3E}">
        <p14:creationId xmlns:p14="http://schemas.microsoft.com/office/powerpoint/2010/main" val="39708731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DEB7-59BC-4A2B-9691-B60A0EF21ADF}"/>
              </a:ext>
            </a:extLst>
          </p:cNvPr>
          <p:cNvSpPr>
            <a:spLocks noGrp="1"/>
          </p:cNvSpPr>
          <p:nvPr>
            <p:ph type="title"/>
          </p:nvPr>
        </p:nvSpPr>
        <p:spPr/>
        <p:txBody>
          <a:bodyPr/>
          <a:lstStyle/>
          <a:p>
            <a:r>
              <a:rPr lang="en-US" dirty="0"/>
              <a:t>Virtualizing using Reconfigurable HW</a:t>
            </a:r>
          </a:p>
        </p:txBody>
      </p:sp>
      <p:sp>
        <p:nvSpPr>
          <p:cNvPr id="3" name="Content Placeholder 2">
            <a:extLst>
              <a:ext uri="{FF2B5EF4-FFF2-40B4-BE49-F238E27FC236}">
                <a16:creationId xmlns:a16="http://schemas.microsoft.com/office/drawing/2014/main" id="{9C814DB5-6806-47D7-9A06-D85F8D81BB6C}"/>
              </a:ext>
            </a:extLst>
          </p:cNvPr>
          <p:cNvSpPr>
            <a:spLocks noGrp="1"/>
          </p:cNvSpPr>
          <p:nvPr>
            <p:ph sz="half" idx="1"/>
          </p:nvPr>
        </p:nvSpPr>
        <p:spPr>
          <a:xfrm>
            <a:off x="685800" y="1063618"/>
            <a:ext cx="7848599" cy="412934"/>
          </a:xfrm>
        </p:spPr>
        <p:txBody>
          <a:bodyPr/>
          <a:lstStyle/>
          <a:p>
            <a:r>
              <a:rPr lang="en-US" dirty="0"/>
              <a:t>Speedup using Partial Runtime Reconfiguration (PRTR)</a:t>
            </a:r>
          </a:p>
        </p:txBody>
      </p:sp>
      <p:pic>
        <p:nvPicPr>
          <p:cNvPr id="4" name="Picture 3">
            <a:extLst>
              <a:ext uri="{FF2B5EF4-FFF2-40B4-BE49-F238E27FC236}">
                <a16:creationId xmlns:a16="http://schemas.microsoft.com/office/drawing/2014/main" id="{E321A986-ACDE-4550-94E0-1C02DB758BFD}"/>
              </a:ext>
            </a:extLst>
          </p:cNvPr>
          <p:cNvPicPr>
            <a:picLocks noChangeAspect="1"/>
          </p:cNvPicPr>
          <p:nvPr/>
        </p:nvPicPr>
        <p:blipFill>
          <a:blip r:embed="rId3"/>
          <a:stretch>
            <a:fillRect/>
          </a:stretch>
        </p:blipFill>
        <p:spPr>
          <a:xfrm>
            <a:off x="1257299" y="1733550"/>
            <a:ext cx="6705600" cy="3017520"/>
          </a:xfrm>
          <a:prstGeom prst="rect">
            <a:avLst/>
          </a:prstGeom>
        </p:spPr>
      </p:pic>
      <p:sp>
        <p:nvSpPr>
          <p:cNvPr id="5" name="TextBox 4">
            <a:extLst>
              <a:ext uri="{FF2B5EF4-FFF2-40B4-BE49-F238E27FC236}">
                <a16:creationId xmlns:a16="http://schemas.microsoft.com/office/drawing/2014/main" id="{6F5F1AA7-7B32-44E5-B5DF-D29D5E427C36}"/>
              </a:ext>
            </a:extLst>
          </p:cNvPr>
          <p:cNvSpPr txBox="1"/>
          <p:nvPr/>
        </p:nvSpPr>
        <p:spPr>
          <a:xfrm>
            <a:off x="6858000" y="4755237"/>
            <a:ext cx="1694695" cy="246221"/>
          </a:xfrm>
          <a:prstGeom prst="rect">
            <a:avLst/>
          </a:prstGeom>
          <a:noFill/>
        </p:spPr>
        <p:txBody>
          <a:bodyPr wrap="none" rtlCol="0">
            <a:spAutoFit/>
          </a:bodyPr>
          <a:lstStyle/>
          <a:p>
            <a:r>
              <a:rPr lang="en-US" sz="1000" dirty="0"/>
              <a:t>Image source: El-</a:t>
            </a:r>
            <a:r>
              <a:rPr lang="en-US" sz="1000" dirty="0" err="1"/>
              <a:t>Araby</a:t>
            </a:r>
            <a:r>
              <a:rPr lang="en-US" sz="1000" dirty="0"/>
              <a:t> [3]</a:t>
            </a:r>
          </a:p>
        </p:txBody>
      </p:sp>
    </p:spTree>
    <p:extLst>
      <p:ext uri="{BB962C8B-B14F-4D97-AF65-F5344CB8AC3E}">
        <p14:creationId xmlns:p14="http://schemas.microsoft.com/office/powerpoint/2010/main" val="8754599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Business-question-helps-backgrounds.jpg"/>
          <p:cNvPicPr>
            <a:picLocks noChangeAspect="1"/>
          </p:cNvPicPr>
          <p:nvPr/>
        </p:nvPicPr>
        <p:blipFill rotWithShape="1">
          <a:blip r:embed="rId3">
            <a:extLst>
              <a:ext uri="{28A0092B-C50C-407E-A947-70E740481C1C}">
                <a14:useLocalDpi xmlns:a14="http://schemas.microsoft.com/office/drawing/2010/main" val="0"/>
              </a:ext>
            </a:extLst>
          </a:blip>
          <a:srcRect l="19155" t="10461" r="19121" b="6164"/>
          <a:stretch/>
        </p:blipFill>
        <p:spPr>
          <a:xfrm>
            <a:off x="3200402" y="228600"/>
            <a:ext cx="2727914" cy="2763585"/>
          </a:xfrm>
          <a:prstGeom prst="rect">
            <a:avLst/>
          </a:prstGeom>
        </p:spPr>
      </p:pic>
      <p:pic>
        <p:nvPicPr>
          <p:cNvPr id="2" name="Picture 1" descr="ThankYou.jpg"/>
          <p:cNvPicPr>
            <a:picLocks noChangeAspect="1"/>
          </p:cNvPicPr>
          <p:nvPr/>
        </p:nvPicPr>
        <p:blipFill rotWithShape="1">
          <a:blip r:embed="rId4">
            <a:extLst>
              <a:ext uri="{28A0092B-C50C-407E-A947-70E740481C1C}">
                <a14:useLocalDpi xmlns:a14="http://schemas.microsoft.com/office/drawing/2010/main" val="0"/>
              </a:ext>
            </a:extLst>
          </a:blip>
          <a:srcRect l="1" t="38182" r="-1" b="32323"/>
          <a:stretch/>
        </p:blipFill>
        <p:spPr>
          <a:xfrm>
            <a:off x="1143000" y="3486150"/>
            <a:ext cx="6858000" cy="1517032"/>
          </a:xfrm>
          <a:prstGeom prst="rect">
            <a:avLst/>
          </a:prstGeom>
        </p:spPr>
      </p:pic>
    </p:spTree>
    <p:extLst>
      <p:ext uri="{BB962C8B-B14F-4D97-AF65-F5344CB8AC3E}">
        <p14:creationId xmlns:p14="http://schemas.microsoft.com/office/powerpoint/2010/main" val="14140816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804F-4653-4B7E-8C0B-AA67C866CA8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2C7F756-FAF2-4489-ABEA-358BCC6A1D5B}"/>
              </a:ext>
            </a:extLst>
          </p:cNvPr>
          <p:cNvSpPr>
            <a:spLocks noGrp="1"/>
          </p:cNvSpPr>
          <p:nvPr>
            <p:ph sz="half" idx="1"/>
          </p:nvPr>
        </p:nvSpPr>
        <p:spPr>
          <a:xfrm>
            <a:off x="685800" y="1063618"/>
            <a:ext cx="7848599" cy="2244204"/>
          </a:xfrm>
        </p:spPr>
        <p:txBody>
          <a:bodyPr/>
          <a:lstStyle/>
          <a:p>
            <a:pPr marL="0" indent="0">
              <a:buNone/>
            </a:pPr>
            <a:r>
              <a:rPr lang="en-US" sz="1400" b="0" dirty="0">
                <a:solidFill>
                  <a:schemeClr val="tx1"/>
                </a:solidFill>
              </a:rPr>
              <a:t>[1] Ole </a:t>
            </a:r>
            <a:r>
              <a:rPr lang="en-US" sz="1400" b="0" dirty="0" err="1">
                <a:solidFill>
                  <a:schemeClr val="tx1"/>
                </a:solidFill>
              </a:rPr>
              <a:t>Agesen</a:t>
            </a:r>
            <a:r>
              <a:rPr lang="en-US" sz="1400" b="0" dirty="0">
                <a:solidFill>
                  <a:schemeClr val="tx1"/>
                </a:solidFill>
              </a:rPr>
              <a:t>, Alex Garthwaite, Jeffrey Sheldon, and Pratap Subrahmanyam. 2010. The evolution of an x86 virtual machine monitor. SIGOPS </a:t>
            </a:r>
            <a:r>
              <a:rPr lang="en-US" sz="1400" b="0" dirty="0" err="1">
                <a:solidFill>
                  <a:schemeClr val="tx1"/>
                </a:solidFill>
              </a:rPr>
              <a:t>Oper</a:t>
            </a:r>
            <a:r>
              <a:rPr lang="en-US" sz="1400" b="0" dirty="0">
                <a:solidFill>
                  <a:schemeClr val="tx1"/>
                </a:solidFill>
              </a:rPr>
              <a:t>. Syst. Rev. 44, 4 (December 2010), 3-18. DOI: https://doi.org/10.1145/1899928.1899930 </a:t>
            </a:r>
          </a:p>
          <a:p>
            <a:pPr marL="0" indent="0">
              <a:buNone/>
            </a:pPr>
            <a:r>
              <a:rPr lang="en-US" sz="1400" b="0" dirty="0">
                <a:solidFill>
                  <a:schemeClr val="tx1"/>
                </a:solidFill>
              </a:rPr>
              <a:t>[2] J. D. </a:t>
            </a:r>
            <a:r>
              <a:rPr lang="en-US" sz="1400" b="0" dirty="0" err="1">
                <a:solidFill>
                  <a:schemeClr val="tx1"/>
                </a:solidFill>
              </a:rPr>
              <a:t>Gelas</a:t>
            </a:r>
            <a:r>
              <a:rPr lang="en-US" sz="1400" b="0" dirty="0">
                <a:solidFill>
                  <a:schemeClr val="tx1"/>
                </a:solidFill>
              </a:rPr>
              <a:t>. Hardware Virtualization: the Nuts and Bolts. </a:t>
            </a:r>
            <a:r>
              <a:rPr lang="en-US" sz="1400" b="0" i="1" dirty="0" err="1">
                <a:solidFill>
                  <a:schemeClr val="tx1"/>
                </a:solidFill>
              </a:rPr>
              <a:t>Anandtech</a:t>
            </a:r>
            <a:r>
              <a:rPr lang="en-US" sz="1400" b="0" i="1" dirty="0">
                <a:solidFill>
                  <a:schemeClr val="tx1"/>
                </a:solidFill>
              </a:rPr>
              <a:t>. </a:t>
            </a:r>
            <a:r>
              <a:rPr lang="en-US" sz="1400" b="0" dirty="0">
                <a:solidFill>
                  <a:schemeClr val="tx1"/>
                </a:solidFill>
              </a:rPr>
              <a:t>March 17, 2008. Available online: https://www.anandtech.com/show/2480</a:t>
            </a:r>
          </a:p>
          <a:p>
            <a:pPr marL="0" indent="0">
              <a:buNone/>
            </a:pPr>
            <a:r>
              <a:rPr lang="en-US" sz="1400" b="0" dirty="0">
                <a:solidFill>
                  <a:schemeClr val="tx1"/>
                </a:solidFill>
              </a:rPr>
              <a:t>[3] El-</a:t>
            </a:r>
            <a:r>
              <a:rPr lang="en-US" sz="1400" b="0" dirty="0" err="1">
                <a:solidFill>
                  <a:schemeClr val="tx1"/>
                </a:solidFill>
              </a:rPr>
              <a:t>Araby</a:t>
            </a:r>
            <a:r>
              <a:rPr lang="en-US" sz="1400" b="0" dirty="0">
                <a:solidFill>
                  <a:schemeClr val="tx1"/>
                </a:solidFill>
              </a:rPr>
              <a:t>, E., Gonzalez, I., &amp; El-</a:t>
            </a:r>
            <a:r>
              <a:rPr lang="en-US" sz="1400" b="0" dirty="0" err="1">
                <a:solidFill>
                  <a:schemeClr val="tx1"/>
                </a:solidFill>
              </a:rPr>
              <a:t>Ghazawi</a:t>
            </a:r>
            <a:r>
              <a:rPr lang="en-US" sz="1400" b="0" dirty="0">
                <a:solidFill>
                  <a:schemeClr val="tx1"/>
                </a:solidFill>
              </a:rPr>
              <a:t>, T. (2008). Virtualizing and Sharing Reconfigurable Resources in High-Performance Reconfigurable Computing Systems. In </a:t>
            </a:r>
            <a:r>
              <a:rPr lang="en-US" sz="1400" b="0" i="1" dirty="0">
                <a:solidFill>
                  <a:schemeClr val="tx1"/>
                </a:solidFill>
              </a:rPr>
              <a:t>Second International Workshop on High-Performance Reconfigurable Computing Technology and Applications (HPRCTA’08), held in conjunction with SC’08, Austin, TX, USA, November, 2008</a:t>
            </a:r>
            <a:r>
              <a:rPr lang="en-US" sz="1400" b="0" dirty="0">
                <a:solidFill>
                  <a:schemeClr val="tx1"/>
                </a:solidFill>
              </a:rPr>
              <a:t>.</a:t>
            </a:r>
          </a:p>
        </p:txBody>
      </p:sp>
    </p:spTree>
    <p:extLst>
      <p:ext uri="{BB962C8B-B14F-4D97-AF65-F5344CB8AC3E}">
        <p14:creationId xmlns:p14="http://schemas.microsoft.com/office/powerpoint/2010/main" val="2101265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9D6-CD2B-459E-BF0A-6C37C639229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CC94BBD-F339-44F7-926D-6B48124299BC}"/>
              </a:ext>
            </a:extLst>
          </p:cNvPr>
          <p:cNvSpPr>
            <a:spLocks noGrp="1"/>
          </p:cNvSpPr>
          <p:nvPr>
            <p:ph sz="half" idx="1"/>
          </p:nvPr>
        </p:nvSpPr>
        <p:spPr>
          <a:xfrm>
            <a:off x="685800" y="1063618"/>
            <a:ext cx="7848599" cy="2268826"/>
          </a:xfrm>
        </p:spPr>
        <p:txBody>
          <a:bodyPr/>
          <a:lstStyle/>
          <a:p>
            <a:r>
              <a:rPr lang="en-US" dirty="0"/>
              <a:t>What is hardware virtualization?</a:t>
            </a:r>
          </a:p>
          <a:p>
            <a:pPr lvl="1"/>
            <a:r>
              <a:rPr lang="en-US" dirty="0"/>
              <a:t>Underlying technology supporting virtual servers </a:t>
            </a:r>
            <a:r>
              <a:rPr lang="en-US" dirty="0">
                <a:solidFill>
                  <a:srgbClr val="FF0000"/>
                </a:solidFill>
              </a:rPr>
              <a:t>ESX</a:t>
            </a:r>
            <a:r>
              <a:rPr lang="en-US" dirty="0"/>
              <a:t>, </a:t>
            </a:r>
            <a:r>
              <a:rPr lang="en-US" dirty="0">
                <a:solidFill>
                  <a:srgbClr val="FF0000"/>
                </a:solidFill>
              </a:rPr>
              <a:t>Xen</a:t>
            </a:r>
            <a:r>
              <a:rPr lang="en-US" dirty="0"/>
              <a:t>, and </a:t>
            </a:r>
            <a:r>
              <a:rPr lang="en-US" dirty="0">
                <a:solidFill>
                  <a:srgbClr val="FF0000"/>
                </a:solidFill>
              </a:rPr>
              <a:t>Hyper-V</a:t>
            </a:r>
            <a:r>
              <a:rPr lang="en-US" dirty="0"/>
              <a:t>.</a:t>
            </a:r>
          </a:p>
          <a:p>
            <a:pPr lvl="1"/>
            <a:r>
              <a:rPr lang="en-US" dirty="0"/>
              <a:t>Different from </a:t>
            </a:r>
            <a:r>
              <a:rPr lang="en-US" dirty="0">
                <a:solidFill>
                  <a:srgbClr val="FF0000"/>
                </a:solidFill>
              </a:rPr>
              <a:t>operating system</a:t>
            </a:r>
            <a:r>
              <a:rPr lang="en-US" dirty="0"/>
              <a:t> virtualization.</a:t>
            </a:r>
          </a:p>
          <a:p>
            <a:pPr lvl="1"/>
            <a:r>
              <a:rPr lang="en-US" dirty="0"/>
              <a:t>OS provides weak </a:t>
            </a:r>
            <a:r>
              <a:rPr lang="en-US" dirty="0">
                <a:solidFill>
                  <a:srgbClr val="FF0000"/>
                </a:solidFill>
              </a:rPr>
              <a:t>isolation</a:t>
            </a:r>
            <a:r>
              <a:rPr lang="en-US" dirty="0"/>
              <a:t>. Need for </a:t>
            </a:r>
            <a:r>
              <a:rPr lang="en-US" dirty="0">
                <a:solidFill>
                  <a:srgbClr val="FF0000"/>
                </a:solidFill>
              </a:rPr>
              <a:t>hypervisor</a:t>
            </a:r>
            <a:r>
              <a:rPr lang="en-US" dirty="0"/>
              <a:t> or </a:t>
            </a:r>
            <a:r>
              <a:rPr lang="en-US" dirty="0">
                <a:solidFill>
                  <a:srgbClr val="FF0000"/>
                </a:solidFill>
              </a:rPr>
              <a:t>VMM.</a:t>
            </a:r>
          </a:p>
          <a:p>
            <a:pPr lvl="1"/>
            <a:r>
              <a:rPr lang="en-US" dirty="0">
                <a:solidFill>
                  <a:srgbClr val="FF0000"/>
                </a:solidFill>
              </a:rPr>
              <a:t>VMM</a:t>
            </a:r>
            <a:r>
              <a:rPr lang="en-US" dirty="0">
                <a:solidFill>
                  <a:schemeClr val="tx1"/>
                </a:solidFill>
              </a:rPr>
              <a:t> manages virtual machines (Guest OS + applications) like an OS manages processes and threads.</a:t>
            </a:r>
          </a:p>
        </p:txBody>
      </p:sp>
    </p:spTree>
    <p:extLst>
      <p:ext uri="{BB962C8B-B14F-4D97-AF65-F5344CB8AC3E}">
        <p14:creationId xmlns:p14="http://schemas.microsoft.com/office/powerpoint/2010/main" val="20152422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9D6-CD2B-459E-BF0A-6C37C639229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CC94BBD-F339-44F7-926D-6B48124299BC}"/>
              </a:ext>
            </a:extLst>
          </p:cNvPr>
          <p:cNvSpPr>
            <a:spLocks noGrp="1"/>
          </p:cNvSpPr>
          <p:nvPr>
            <p:ph sz="half" idx="1"/>
          </p:nvPr>
        </p:nvSpPr>
        <p:spPr>
          <a:xfrm>
            <a:off x="685800" y="1063618"/>
            <a:ext cx="7848599" cy="3459922"/>
          </a:xfrm>
        </p:spPr>
        <p:txBody>
          <a:bodyPr/>
          <a:lstStyle/>
          <a:p>
            <a:r>
              <a:rPr lang="en-US" dirty="0"/>
              <a:t>Virtualization challenge in the past</a:t>
            </a:r>
          </a:p>
          <a:p>
            <a:pPr lvl="1"/>
            <a:r>
              <a:rPr lang="en-US" dirty="0">
                <a:solidFill>
                  <a:srgbClr val="FF0000"/>
                </a:solidFill>
              </a:rPr>
              <a:t>Trap-and-emulate</a:t>
            </a:r>
            <a:r>
              <a:rPr lang="en-US" dirty="0">
                <a:solidFill>
                  <a:schemeClr val="tx1"/>
                </a:solidFill>
              </a:rPr>
              <a:t> virtualization on mainframes, </a:t>
            </a:r>
            <a:r>
              <a:rPr lang="en-US" dirty="0">
                <a:solidFill>
                  <a:srgbClr val="FF0000"/>
                </a:solidFill>
              </a:rPr>
              <a:t>IBM 370</a:t>
            </a:r>
          </a:p>
          <a:p>
            <a:pPr lvl="1"/>
            <a:r>
              <a:rPr lang="en-US" dirty="0">
                <a:solidFill>
                  <a:schemeClr val="tx1"/>
                </a:solidFill>
              </a:rPr>
              <a:t>x86 virtualization </a:t>
            </a:r>
            <a:r>
              <a:rPr lang="en-US" dirty="0">
                <a:solidFill>
                  <a:srgbClr val="FF0000"/>
                </a:solidFill>
              </a:rPr>
              <a:t>impossible</a:t>
            </a:r>
            <a:r>
              <a:rPr lang="en-US" dirty="0">
                <a:solidFill>
                  <a:schemeClr val="tx1"/>
                </a:solidFill>
              </a:rPr>
              <a:t>?</a:t>
            </a:r>
          </a:p>
          <a:p>
            <a:pPr lvl="2"/>
            <a:r>
              <a:rPr lang="en-US" dirty="0">
                <a:solidFill>
                  <a:schemeClr val="tx1"/>
                </a:solidFill>
              </a:rPr>
              <a:t>Inherited architectural quirks</a:t>
            </a:r>
          </a:p>
          <a:p>
            <a:pPr lvl="2"/>
            <a:r>
              <a:rPr lang="en-US" dirty="0">
                <a:solidFill>
                  <a:schemeClr val="tx1"/>
                </a:solidFill>
              </a:rPr>
              <a:t>Retains compatibility with legacy code</a:t>
            </a:r>
          </a:p>
          <a:p>
            <a:pPr lvl="1"/>
            <a:r>
              <a:rPr lang="en-US" dirty="0">
                <a:solidFill>
                  <a:srgbClr val="FF0000"/>
                </a:solidFill>
              </a:rPr>
              <a:t>Solution</a:t>
            </a:r>
            <a:r>
              <a:rPr lang="en-US" dirty="0">
                <a:solidFill>
                  <a:schemeClr val="tx1"/>
                </a:solidFill>
              </a:rPr>
              <a:t> in </a:t>
            </a:r>
            <a:r>
              <a:rPr lang="en-US" i="1" dirty="0">
                <a:solidFill>
                  <a:schemeClr val="tx1"/>
                </a:solidFill>
              </a:rPr>
              <a:t>1998</a:t>
            </a:r>
          </a:p>
          <a:p>
            <a:pPr lvl="2"/>
            <a:r>
              <a:rPr lang="en-US" dirty="0">
                <a:solidFill>
                  <a:schemeClr val="tx1"/>
                </a:solidFill>
              </a:rPr>
              <a:t>Binary translation based VMM</a:t>
            </a:r>
          </a:p>
          <a:p>
            <a:pPr lvl="2"/>
            <a:r>
              <a:rPr lang="en-US" dirty="0">
                <a:solidFill>
                  <a:schemeClr val="tx1"/>
                </a:solidFill>
              </a:rPr>
              <a:t>Trap-and-emulate virtualization of x86</a:t>
            </a:r>
          </a:p>
          <a:p>
            <a:pPr lvl="1"/>
            <a:r>
              <a:rPr lang="en-US" i="1" dirty="0">
                <a:solidFill>
                  <a:schemeClr val="tx1"/>
                </a:solidFill>
              </a:rPr>
              <a:t>2005</a:t>
            </a:r>
            <a:r>
              <a:rPr lang="en-US" dirty="0">
                <a:solidFill>
                  <a:schemeClr val="tx1"/>
                </a:solidFill>
              </a:rPr>
              <a:t>: </a:t>
            </a:r>
            <a:r>
              <a:rPr lang="en-US" dirty="0">
                <a:solidFill>
                  <a:srgbClr val="FF0000"/>
                </a:solidFill>
              </a:rPr>
              <a:t>Intel</a:t>
            </a:r>
            <a:r>
              <a:rPr lang="en-US" dirty="0">
                <a:solidFill>
                  <a:schemeClr val="tx1"/>
                </a:solidFill>
              </a:rPr>
              <a:t> hardware support for </a:t>
            </a:r>
            <a:r>
              <a:rPr lang="en-US" dirty="0">
                <a:solidFill>
                  <a:srgbClr val="FF0000"/>
                </a:solidFill>
              </a:rPr>
              <a:t>ISA</a:t>
            </a:r>
            <a:r>
              <a:rPr lang="en-US" dirty="0">
                <a:solidFill>
                  <a:schemeClr val="tx1"/>
                </a:solidFill>
              </a:rPr>
              <a:t> virtualization, </a:t>
            </a:r>
            <a:r>
              <a:rPr lang="en-US" dirty="0">
                <a:solidFill>
                  <a:srgbClr val="FF0000"/>
                </a:solidFill>
              </a:rPr>
              <a:t>VT-X</a:t>
            </a:r>
          </a:p>
          <a:p>
            <a:pPr lvl="1"/>
            <a:r>
              <a:rPr lang="en-US" i="1" dirty="0">
                <a:solidFill>
                  <a:schemeClr val="tx1"/>
                </a:solidFill>
              </a:rPr>
              <a:t>2007</a:t>
            </a:r>
            <a:r>
              <a:rPr lang="en-US" dirty="0">
                <a:solidFill>
                  <a:schemeClr val="tx1"/>
                </a:solidFill>
              </a:rPr>
              <a:t>: </a:t>
            </a:r>
            <a:r>
              <a:rPr lang="en-US" dirty="0">
                <a:solidFill>
                  <a:srgbClr val="FF0000"/>
                </a:solidFill>
              </a:rPr>
              <a:t>AMD</a:t>
            </a:r>
            <a:r>
              <a:rPr lang="en-US" dirty="0">
                <a:solidFill>
                  <a:schemeClr val="tx1"/>
                </a:solidFill>
              </a:rPr>
              <a:t> hardware support for </a:t>
            </a:r>
            <a:r>
              <a:rPr lang="en-US" dirty="0">
                <a:solidFill>
                  <a:srgbClr val="FF0000"/>
                </a:solidFill>
              </a:rPr>
              <a:t>memory</a:t>
            </a:r>
            <a:r>
              <a:rPr lang="en-US" dirty="0">
                <a:solidFill>
                  <a:schemeClr val="tx1"/>
                </a:solidFill>
              </a:rPr>
              <a:t> virtualization, </a:t>
            </a:r>
            <a:r>
              <a:rPr lang="en-US" dirty="0">
                <a:solidFill>
                  <a:srgbClr val="FF0000"/>
                </a:solidFill>
              </a:rPr>
              <a:t>RVI</a:t>
            </a:r>
          </a:p>
          <a:p>
            <a:pPr lvl="2"/>
            <a:endParaRPr lang="en-US" dirty="0">
              <a:solidFill>
                <a:schemeClr val="tx1"/>
              </a:solidFill>
            </a:endParaRPr>
          </a:p>
        </p:txBody>
      </p:sp>
    </p:spTree>
    <p:extLst>
      <p:ext uri="{BB962C8B-B14F-4D97-AF65-F5344CB8AC3E}">
        <p14:creationId xmlns:p14="http://schemas.microsoft.com/office/powerpoint/2010/main" val="17046442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87B0-7254-455A-BDA6-DE6B552183C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3BD284F-6A7E-46DD-9D09-FE67DAE08457}"/>
              </a:ext>
            </a:extLst>
          </p:cNvPr>
          <p:cNvSpPr>
            <a:spLocks noGrp="1"/>
          </p:cNvSpPr>
          <p:nvPr>
            <p:ph sz="half" idx="1"/>
          </p:nvPr>
        </p:nvSpPr>
        <p:spPr>
          <a:xfrm>
            <a:off x="685800" y="1063618"/>
            <a:ext cx="7848599" cy="2379626"/>
          </a:xfrm>
        </p:spPr>
        <p:txBody>
          <a:bodyPr/>
          <a:lstStyle/>
          <a:p>
            <a:r>
              <a:rPr lang="en-US" dirty="0"/>
              <a:t>Hardware Virtualization provides</a:t>
            </a:r>
          </a:p>
          <a:p>
            <a:pPr lvl="1"/>
            <a:r>
              <a:rPr lang="en-US" dirty="0">
                <a:solidFill>
                  <a:srgbClr val="FF0000"/>
                </a:solidFill>
              </a:rPr>
              <a:t>Server</a:t>
            </a:r>
            <a:r>
              <a:rPr lang="en-US" dirty="0"/>
              <a:t> consolidation</a:t>
            </a:r>
          </a:p>
          <a:p>
            <a:pPr lvl="1"/>
            <a:r>
              <a:rPr lang="en-US" dirty="0">
                <a:solidFill>
                  <a:srgbClr val="FF0000"/>
                </a:solidFill>
              </a:rPr>
              <a:t>Fault</a:t>
            </a:r>
            <a:r>
              <a:rPr lang="en-US" dirty="0"/>
              <a:t> tolerance</a:t>
            </a:r>
          </a:p>
          <a:p>
            <a:pPr lvl="1"/>
            <a:r>
              <a:rPr lang="en-US" dirty="0">
                <a:solidFill>
                  <a:srgbClr val="FF0000"/>
                </a:solidFill>
              </a:rPr>
              <a:t>Security</a:t>
            </a:r>
            <a:r>
              <a:rPr lang="en-US" dirty="0"/>
              <a:t> and </a:t>
            </a:r>
            <a:r>
              <a:rPr lang="en-US" dirty="0">
                <a:solidFill>
                  <a:srgbClr val="FF0000"/>
                </a:solidFill>
              </a:rPr>
              <a:t>resource</a:t>
            </a:r>
            <a:r>
              <a:rPr lang="en-US" dirty="0"/>
              <a:t> management</a:t>
            </a:r>
          </a:p>
          <a:p>
            <a:pPr lvl="1"/>
            <a:r>
              <a:rPr lang="en-US" dirty="0">
                <a:solidFill>
                  <a:srgbClr val="FF0000"/>
                </a:solidFill>
              </a:rPr>
              <a:t>OS</a:t>
            </a:r>
            <a:r>
              <a:rPr lang="en-US" dirty="0"/>
              <a:t> development and deployment</a:t>
            </a:r>
          </a:p>
          <a:p>
            <a:pPr lvl="1"/>
            <a:r>
              <a:rPr lang="en-US" dirty="0">
                <a:solidFill>
                  <a:srgbClr val="FF0000"/>
                </a:solidFill>
              </a:rPr>
              <a:t>Cloud</a:t>
            </a:r>
            <a:r>
              <a:rPr lang="en-US" dirty="0"/>
              <a:t> computing</a:t>
            </a:r>
          </a:p>
          <a:p>
            <a:pPr lvl="1"/>
            <a:endParaRPr lang="en-US" dirty="0"/>
          </a:p>
        </p:txBody>
      </p:sp>
    </p:spTree>
    <p:extLst>
      <p:ext uri="{BB962C8B-B14F-4D97-AF65-F5344CB8AC3E}">
        <p14:creationId xmlns:p14="http://schemas.microsoft.com/office/powerpoint/2010/main" val="26992161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half" idx="1"/>
          </p:nvPr>
        </p:nvSpPr>
        <p:spPr>
          <a:xfrm>
            <a:off x="685800" y="1063618"/>
            <a:ext cx="7848599" cy="1770228"/>
          </a:xfrm>
        </p:spPr>
        <p:txBody>
          <a:bodyPr/>
          <a:lstStyle/>
          <a:p>
            <a:pPr eaLnBrk="1" hangingPunct="1">
              <a:lnSpc>
                <a:spcPct val="90000"/>
              </a:lnSpc>
            </a:pPr>
            <a:r>
              <a:rPr lang="en-US" dirty="0">
                <a:solidFill>
                  <a:schemeClr val="bg2"/>
                </a:solidFill>
              </a:rPr>
              <a:t>Introduction</a:t>
            </a:r>
          </a:p>
          <a:p>
            <a:pPr eaLnBrk="1" hangingPunct="1">
              <a:lnSpc>
                <a:spcPct val="90000"/>
              </a:lnSpc>
            </a:pPr>
            <a:r>
              <a:rPr lang="en-US" dirty="0">
                <a:solidFill>
                  <a:srgbClr val="FF0000"/>
                </a:solidFill>
              </a:rPr>
              <a:t>x86 Virtualization</a:t>
            </a:r>
          </a:p>
          <a:p>
            <a:r>
              <a:rPr lang="en-US" dirty="0">
                <a:solidFill>
                  <a:schemeClr val="bg2"/>
                </a:solidFill>
              </a:rPr>
              <a:t>Hardware Accelerated Virtualization</a:t>
            </a:r>
          </a:p>
          <a:p>
            <a:pPr eaLnBrk="1" hangingPunct="1">
              <a:lnSpc>
                <a:spcPct val="90000"/>
              </a:lnSpc>
            </a:pPr>
            <a:r>
              <a:rPr lang="en-US" dirty="0">
                <a:solidFill>
                  <a:schemeClr val="bg2"/>
                </a:solidFill>
              </a:rPr>
              <a:t>Virtualizing using Reconfigurable HW</a:t>
            </a:r>
          </a:p>
        </p:txBody>
      </p:sp>
    </p:spTree>
    <p:extLst>
      <p:ext uri="{BB962C8B-B14F-4D97-AF65-F5344CB8AC3E}">
        <p14:creationId xmlns:p14="http://schemas.microsoft.com/office/powerpoint/2010/main" val="41326621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9D6-CD2B-459E-BF0A-6C37C639229C}"/>
              </a:ext>
            </a:extLst>
          </p:cNvPr>
          <p:cNvSpPr>
            <a:spLocks noGrp="1"/>
          </p:cNvSpPr>
          <p:nvPr>
            <p:ph type="title"/>
          </p:nvPr>
        </p:nvSpPr>
        <p:spPr/>
        <p:txBody>
          <a:bodyPr/>
          <a:lstStyle/>
          <a:p>
            <a:r>
              <a:rPr lang="en-US" dirty="0"/>
              <a:t>x86 Virtualization</a:t>
            </a:r>
          </a:p>
        </p:txBody>
      </p:sp>
      <p:sp>
        <p:nvSpPr>
          <p:cNvPr id="3" name="Content Placeholder 2">
            <a:extLst>
              <a:ext uri="{FF2B5EF4-FFF2-40B4-BE49-F238E27FC236}">
                <a16:creationId xmlns:a16="http://schemas.microsoft.com/office/drawing/2014/main" id="{6CC94BBD-F339-44F7-926D-6B48124299BC}"/>
              </a:ext>
            </a:extLst>
          </p:cNvPr>
          <p:cNvSpPr>
            <a:spLocks noGrp="1"/>
          </p:cNvSpPr>
          <p:nvPr>
            <p:ph sz="half" idx="1"/>
          </p:nvPr>
        </p:nvSpPr>
        <p:spPr>
          <a:xfrm>
            <a:off x="685800" y="1063618"/>
            <a:ext cx="7848599" cy="1591718"/>
          </a:xfrm>
        </p:spPr>
        <p:txBody>
          <a:bodyPr/>
          <a:lstStyle/>
          <a:p>
            <a:r>
              <a:rPr lang="en-US" dirty="0"/>
              <a:t>Hypervisor and VMM narrower definitions</a:t>
            </a:r>
          </a:p>
          <a:p>
            <a:pPr lvl="1"/>
            <a:r>
              <a:rPr lang="en-US" sz="1600" dirty="0">
                <a:solidFill>
                  <a:srgbClr val="FF0000"/>
                </a:solidFill>
              </a:rPr>
              <a:t>VMM</a:t>
            </a:r>
            <a:r>
              <a:rPr lang="en-US" sz="1600" dirty="0"/>
              <a:t>: and entity specifically virtualizing a given architecture (ISA, memory, interrupts, I/O)</a:t>
            </a:r>
          </a:p>
          <a:p>
            <a:pPr lvl="1"/>
            <a:r>
              <a:rPr lang="en-US" sz="1600" dirty="0">
                <a:solidFill>
                  <a:srgbClr val="FF0000"/>
                </a:solidFill>
              </a:rPr>
              <a:t>Hypervisor</a:t>
            </a:r>
            <a:r>
              <a:rPr lang="en-US" sz="1600" dirty="0"/>
              <a:t>: combines an </a:t>
            </a:r>
            <a:r>
              <a:rPr lang="en-US" sz="1600" i="1" dirty="0"/>
              <a:t>OS</a:t>
            </a:r>
            <a:r>
              <a:rPr lang="en-US" sz="1600" dirty="0"/>
              <a:t> with a </a:t>
            </a:r>
            <a:r>
              <a:rPr lang="en-US" sz="1600" i="1" dirty="0"/>
              <a:t>VMM</a:t>
            </a:r>
          </a:p>
          <a:p>
            <a:pPr lvl="1"/>
            <a:endParaRPr lang="en-US" dirty="0"/>
          </a:p>
        </p:txBody>
      </p:sp>
      <p:pic>
        <p:nvPicPr>
          <p:cNvPr id="4" name="Picture 3">
            <a:extLst>
              <a:ext uri="{FF2B5EF4-FFF2-40B4-BE49-F238E27FC236}">
                <a16:creationId xmlns:a16="http://schemas.microsoft.com/office/drawing/2014/main" id="{9D602718-D35F-429A-B3FA-E5EC887CA371}"/>
              </a:ext>
            </a:extLst>
          </p:cNvPr>
          <p:cNvPicPr>
            <a:picLocks noChangeAspect="1"/>
          </p:cNvPicPr>
          <p:nvPr/>
        </p:nvPicPr>
        <p:blipFill>
          <a:blip r:embed="rId3"/>
          <a:stretch>
            <a:fillRect/>
          </a:stretch>
        </p:blipFill>
        <p:spPr>
          <a:xfrm>
            <a:off x="2393484" y="2419350"/>
            <a:ext cx="3857625" cy="1905000"/>
          </a:xfrm>
          <a:prstGeom prst="rect">
            <a:avLst/>
          </a:prstGeom>
        </p:spPr>
      </p:pic>
      <p:sp>
        <p:nvSpPr>
          <p:cNvPr id="5" name="TextBox 4">
            <a:extLst>
              <a:ext uri="{FF2B5EF4-FFF2-40B4-BE49-F238E27FC236}">
                <a16:creationId xmlns:a16="http://schemas.microsoft.com/office/drawing/2014/main" id="{40F6FF38-1C90-4F21-A6DF-C9D6EE56F9A5}"/>
              </a:ext>
            </a:extLst>
          </p:cNvPr>
          <p:cNvSpPr txBox="1"/>
          <p:nvPr/>
        </p:nvSpPr>
        <p:spPr>
          <a:xfrm>
            <a:off x="6764363" y="4773343"/>
            <a:ext cx="1946367" cy="246221"/>
          </a:xfrm>
          <a:prstGeom prst="rect">
            <a:avLst/>
          </a:prstGeom>
          <a:noFill/>
        </p:spPr>
        <p:txBody>
          <a:bodyPr wrap="none" rtlCol="0">
            <a:spAutoFit/>
          </a:bodyPr>
          <a:lstStyle/>
          <a:p>
            <a:r>
              <a:rPr lang="en-US" sz="1000" dirty="0"/>
              <a:t>Image source: </a:t>
            </a:r>
            <a:r>
              <a:rPr lang="en-US" sz="1000" dirty="0" err="1"/>
              <a:t>Agesen</a:t>
            </a:r>
            <a:r>
              <a:rPr lang="en-US" sz="1000" dirty="0"/>
              <a:t>, et al [1]</a:t>
            </a:r>
          </a:p>
        </p:txBody>
      </p:sp>
      <p:sp>
        <p:nvSpPr>
          <p:cNvPr id="6" name="TextBox 5">
            <a:extLst>
              <a:ext uri="{FF2B5EF4-FFF2-40B4-BE49-F238E27FC236}">
                <a16:creationId xmlns:a16="http://schemas.microsoft.com/office/drawing/2014/main" id="{4452C2B9-C855-4617-A5B4-236AB66882D0}"/>
              </a:ext>
            </a:extLst>
          </p:cNvPr>
          <p:cNvSpPr txBox="1"/>
          <p:nvPr/>
        </p:nvSpPr>
        <p:spPr>
          <a:xfrm>
            <a:off x="2462985" y="4345515"/>
            <a:ext cx="3778599" cy="430887"/>
          </a:xfrm>
          <a:prstGeom prst="rect">
            <a:avLst/>
          </a:prstGeom>
          <a:noFill/>
        </p:spPr>
        <p:txBody>
          <a:bodyPr wrap="none" rtlCol="0">
            <a:spAutoFit/>
          </a:bodyPr>
          <a:lstStyle/>
          <a:p>
            <a:r>
              <a:rPr lang="en-US" sz="1100" b="1" dirty="0"/>
              <a:t>Figure 1: The ESX hypervisor: one </a:t>
            </a:r>
            <a:r>
              <a:rPr lang="en-US" sz="1100" b="1" i="1" dirty="0" err="1"/>
              <a:t>vmkernel</a:t>
            </a:r>
            <a:r>
              <a:rPr lang="en-US" sz="1100" b="1" dirty="0"/>
              <a:t> per host,</a:t>
            </a:r>
          </a:p>
          <a:p>
            <a:r>
              <a:rPr lang="en-US" sz="1100" b="1" dirty="0"/>
              <a:t>and one VMM per virtual machine.</a:t>
            </a:r>
          </a:p>
        </p:txBody>
      </p:sp>
      <p:sp>
        <p:nvSpPr>
          <p:cNvPr id="7" name="TextBox 6">
            <a:extLst>
              <a:ext uri="{FF2B5EF4-FFF2-40B4-BE49-F238E27FC236}">
                <a16:creationId xmlns:a16="http://schemas.microsoft.com/office/drawing/2014/main" id="{78C2A001-846C-4B27-9AA0-D793987DFAC1}"/>
              </a:ext>
            </a:extLst>
          </p:cNvPr>
          <p:cNvSpPr txBox="1"/>
          <p:nvPr/>
        </p:nvSpPr>
        <p:spPr>
          <a:xfrm>
            <a:off x="6355884" y="3532360"/>
            <a:ext cx="1492716" cy="76944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t>boot loader</a:t>
            </a:r>
          </a:p>
          <a:p>
            <a:r>
              <a:rPr lang="en-US" sz="1100" dirty="0"/>
              <a:t>HW abstraction layer</a:t>
            </a:r>
          </a:p>
          <a:p>
            <a:r>
              <a:rPr lang="en-US" sz="1100" dirty="0"/>
              <a:t>I/O stacks</a:t>
            </a:r>
          </a:p>
          <a:p>
            <a:r>
              <a:rPr lang="en-US" sz="1100" dirty="0"/>
              <a:t>Schedulers</a:t>
            </a:r>
          </a:p>
        </p:txBody>
      </p:sp>
      <p:cxnSp>
        <p:nvCxnSpPr>
          <p:cNvPr id="9" name="Straight Connector 8">
            <a:extLst>
              <a:ext uri="{FF2B5EF4-FFF2-40B4-BE49-F238E27FC236}">
                <a16:creationId xmlns:a16="http://schemas.microsoft.com/office/drawing/2014/main" id="{CE186244-8744-404A-9967-F24DA9B6D1D0}"/>
              </a:ext>
            </a:extLst>
          </p:cNvPr>
          <p:cNvCxnSpPr>
            <a:cxnSpLocks/>
          </p:cNvCxnSpPr>
          <p:nvPr/>
        </p:nvCxnSpPr>
        <p:spPr bwMode="auto">
          <a:xfrm flipV="1">
            <a:off x="6127284" y="3638550"/>
            <a:ext cx="228600" cy="76200"/>
          </a:xfrm>
          <a:prstGeom prst="line">
            <a:avLst/>
          </a:prstGeom>
          <a:noFill/>
          <a:ln w="952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DF6FCC68-D58D-442D-B9C4-7246BC27AF5E}"/>
              </a:ext>
            </a:extLst>
          </p:cNvPr>
          <p:cNvCxnSpPr/>
          <p:nvPr/>
        </p:nvCxnSpPr>
        <p:spPr bwMode="auto">
          <a:xfrm>
            <a:off x="6127284" y="4171950"/>
            <a:ext cx="228600" cy="129851"/>
          </a:xfrm>
          <a:prstGeom prst="line">
            <a:avLst/>
          </a:prstGeom>
          <a:noFill/>
          <a:ln w="9525" cap="flat" cmpd="sng" algn="ctr">
            <a:solidFill>
              <a:schemeClr val="tx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3F676081-4A4E-4367-B185-C20ABC0293F7}"/>
              </a:ext>
            </a:extLst>
          </p:cNvPr>
          <p:cNvSpPr txBox="1"/>
          <p:nvPr/>
        </p:nvSpPr>
        <p:spPr>
          <a:xfrm>
            <a:off x="977214" y="3169766"/>
            <a:ext cx="1158620"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Virtualizes the x86 architecture</a:t>
            </a:r>
          </a:p>
        </p:txBody>
      </p:sp>
      <p:cxnSp>
        <p:nvCxnSpPr>
          <p:cNvPr id="15" name="Straight Connector 14">
            <a:extLst>
              <a:ext uri="{FF2B5EF4-FFF2-40B4-BE49-F238E27FC236}">
                <a16:creationId xmlns:a16="http://schemas.microsoft.com/office/drawing/2014/main" id="{84B3B014-435F-4699-89A3-D9C77E510ACD}"/>
              </a:ext>
            </a:extLst>
          </p:cNvPr>
          <p:cNvCxnSpPr/>
          <p:nvPr/>
        </p:nvCxnSpPr>
        <p:spPr bwMode="auto">
          <a:xfrm flipH="1" flipV="1">
            <a:off x="2122696" y="3179605"/>
            <a:ext cx="359047" cy="102379"/>
          </a:xfrm>
          <a:prstGeom prst="line">
            <a:avLst/>
          </a:prstGeom>
          <a:noFill/>
          <a:ln w="952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DA81451E-5E2D-448D-8606-492EAC9CB807}"/>
              </a:ext>
            </a:extLst>
          </p:cNvPr>
          <p:cNvCxnSpPr/>
          <p:nvPr/>
        </p:nvCxnSpPr>
        <p:spPr bwMode="auto">
          <a:xfrm flipH="1">
            <a:off x="2135834" y="3564549"/>
            <a:ext cx="345909" cy="203555"/>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12186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9D6-CD2B-459E-BF0A-6C37C639229C}"/>
              </a:ext>
            </a:extLst>
          </p:cNvPr>
          <p:cNvSpPr>
            <a:spLocks noGrp="1"/>
          </p:cNvSpPr>
          <p:nvPr>
            <p:ph type="title"/>
          </p:nvPr>
        </p:nvSpPr>
        <p:spPr/>
        <p:txBody>
          <a:bodyPr/>
          <a:lstStyle/>
          <a:p>
            <a:r>
              <a:rPr lang="en-US" dirty="0"/>
              <a:t>x86 Virtualization</a:t>
            </a:r>
          </a:p>
        </p:txBody>
      </p:sp>
      <p:sp>
        <p:nvSpPr>
          <p:cNvPr id="3" name="Content Placeholder 2">
            <a:extLst>
              <a:ext uri="{FF2B5EF4-FFF2-40B4-BE49-F238E27FC236}">
                <a16:creationId xmlns:a16="http://schemas.microsoft.com/office/drawing/2014/main" id="{6CC94BBD-F339-44F7-926D-6B48124299BC}"/>
              </a:ext>
            </a:extLst>
          </p:cNvPr>
          <p:cNvSpPr>
            <a:spLocks noGrp="1"/>
          </p:cNvSpPr>
          <p:nvPr>
            <p:ph sz="half" idx="1"/>
          </p:nvPr>
        </p:nvSpPr>
        <p:spPr>
          <a:xfrm>
            <a:off x="685800" y="1063618"/>
            <a:ext cx="7848599" cy="4687950"/>
          </a:xfrm>
        </p:spPr>
        <p:txBody>
          <a:bodyPr/>
          <a:lstStyle/>
          <a:p>
            <a:r>
              <a:rPr lang="en-US" dirty="0"/>
              <a:t>Virtualizing x86</a:t>
            </a:r>
          </a:p>
          <a:p>
            <a:pPr lvl="1"/>
            <a:r>
              <a:rPr lang="en-US" sz="2000" dirty="0"/>
              <a:t>General approach: trap-and-emulate</a:t>
            </a:r>
          </a:p>
          <a:p>
            <a:pPr lvl="2"/>
            <a:r>
              <a:rPr lang="en-US" sz="1600" dirty="0">
                <a:solidFill>
                  <a:srgbClr val="FF0000"/>
                </a:solidFill>
              </a:rPr>
              <a:t>Guest code </a:t>
            </a:r>
            <a:r>
              <a:rPr lang="en-US" sz="1600" dirty="0"/>
              <a:t>runs directly on CPU with reduced privilege</a:t>
            </a:r>
          </a:p>
          <a:p>
            <a:pPr lvl="2"/>
            <a:r>
              <a:rPr lang="en-US" sz="1600" dirty="0"/>
              <a:t>Guest executing privileged instr. generates </a:t>
            </a:r>
            <a:r>
              <a:rPr lang="en-US" sz="1600" dirty="0">
                <a:solidFill>
                  <a:srgbClr val="FF0000"/>
                </a:solidFill>
              </a:rPr>
              <a:t>trap</a:t>
            </a:r>
          </a:p>
          <a:p>
            <a:pPr lvl="2"/>
            <a:r>
              <a:rPr lang="en-US" sz="1600" dirty="0">
                <a:solidFill>
                  <a:schemeClr val="tx1"/>
                </a:solidFill>
              </a:rPr>
              <a:t>CPU transfers control to </a:t>
            </a:r>
            <a:r>
              <a:rPr lang="en-US" sz="1600" dirty="0">
                <a:solidFill>
                  <a:srgbClr val="FF0000"/>
                </a:solidFill>
              </a:rPr>
              <a:t>VMM</a:t>
            </a:r>
          </a:p>
          <a:p>
            <a:pPr lvl="2"/>
            <a:r>
              <a:rPr lang="en-US" sz="1600" dirty="0">
                <a:solidFill>
                  <a:schemeClr val="tx1"/>
                </a:solidFill>
              </a:rPr>
              <a:t>VMM emulates instruction using </a:t>
            </a:r>
            <a:r>
              <a:rPr lang="en-US" sz="1600" dirty="0">
                <a:solidFill>
                  <a:srgbClr val="FF0000"/>
                </a:solidFill>
              </a:rPr>
              <a:t>interpreter</a:t>
            </a:r>
          </a:p>
          <a:p>
            <a:pPr lvl="2"/>
            <a:r>
              <a:rPr lang="en-US" sz="1600" dirty="0">
                <a:solidFill>
                  <a:srgbClr val="FF0000"/>
                </a:solidFill>
              </a:rPr>
              <a:t>Resumes</a:t>
            </a:r>
            <a:r>
              <a:rPr lang="en-US" sz="1600" dirty="0">
                <a:solidFill>
                  <a:schemeClr val="tx1"/>
                </a:solidFill>
              </a:rPr>
              <a:t> execution of guest code</a:t>
            </a:r>
          </a:p>
          <a:p>
            <a:pPr lvl="1"/>
            <a:r>
              <a:rPr lang="en-US" sz="2000" dirty="0"/>
              <a:t>x86 initially considered non-virtualizable</a:t>
            </a:r>
          </a:p>
          <a:p>
            <a:pPr lvl="2"/>
            <a:r>
              <a:rPr lang="en-US" sz="1600" dirty="0">
                <a:solidFill>
                  <a:srgbClr val="FF0000"/>
                </a:solidFill>
              </a:rPr>
              <a:t>POPF</a:t>
            </a:r>
            <a:r>
              <a:rPr lang="en-US" sz="1600" dirty="0"/>
              <a:t> instruction: </a:t>
            </a:r>
            <a:r>
              <a:rPr lang="en-US" sz="1600" dirty="0">
                <a:latin typeface="Courier New" panose="02070309020205020404" pitchFamily="49" charset="0"/>
                <a:cs typeface="Courier New" panose="02070309020205020404" pitchFamily="49" charset="0"/>
              </a:rPr>
              <a:t>stack -&gt; %</a:t>
            </a:r>
            <a:r>
              <a:rPr lang="en-US" sz="1600" dirty="0" err="1">
                <a:latin typeface="Courier New" panose="02070309020205020404" pitchFamily="49" charset="0"/>
                <a:cs typeface="Courier New" panose="02070309020205020404" pitchFamily="49" charset="0"/>
              </a:rPr>
              <a:t>eflags</a:t>
            </a:r>
            <a:endParaRPr lang="en-US" sz="1600" dirty="0">
              <a:latin typeface="Courier New" panose="02070309020205020404" pitchFamily="49" charset="0"/>
              <a:cs typeface="Courier New" panose="02070309020205020404" pitchFamily="49" charset="0"/>
            </a:endParaRPr>
          </a:p>
          <a:p>
            <a:pPr lvl="2"/>
            <a:r>
              <a:rPr lang="en-US" sz="1600" dirty="0"/>
              <a:t>Guest kernel trying to clear interrupt flag using </a:t>
            </a:r>
            <a:r>
              <a:rPr lang="en-US" sz="1600" dirty="0">
                <a:solidFill>
                  <a:srgbClr val="FF0000"/>
                </a:solidFill>
              </a:rPr>
              <a:t>POPF</a:t>
            </a:r>
          </a:p>
          <a:p>
            <a:pPr marL="342900" lvl="1" indent="0">
              <a:buNone/>
            </a:pPr>
            <a:endParaRPr lang="en-US" dirty="0">
              <a:solidFill>
                <a:srgbClr val="FF0000"/>
              </a:solidFill>
            </a:endParaRPr>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26916891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9D6-CD2B-459E-BF0A-6C37C639229C}"/>
              </a:ext>
            </a:extLst>
          </p:cNvPr>
          <p:cNvSpPr>
            <a:spLocks noGrp="1"/>
          </p:cNvSpPr>
          <p:nvPr>
            <p:ph type="title"/>
          </p:nvPr>
        </p:nvSpPr>
        <p:spPr/>
        <p:txBody>
          <a:bodyPr/>
          <a:lstStyle/>
          <a:p>
            <a:r>
              <a:rPr lang="en-US" dirty="0"/>
              <a:t>x86 Virtualization</a:t>
            </a:r>
          </a:p>
        </p:txBody>
      </p:sp>
      <p:sp>
        <p:nvSpPr>
          <p:cNvPr id="3" name="Content Placeholder 2">
            <a:extLst>
              <a:ext uri="{FF2B5EF4-FFF2-40B4-BE49-F238E27FC236}">
                <a16:creationId xmlns:a16="http://schemas.microsoft.com/office/drawing/2014/main" id="{6CC94BBD-F339-44F7-926D-6B48124299BC}"/>
              </a:ext>
            </a:extLst>
          </p:cNvPr>
          <p:cNvSpPr>
            <a:spLocks noGrp="1"/>
          </p:cNvSpPr>
          <p:nvPr>
            <p:ph sz="half" idx="1"/>
          </p:nvPr>
        </p:nvSpPr>
        <p:spPr>
          <a:xfrm>
            <a:off x="533401" y="945683"/>
            <a:ext cx="5181600" cy="4041619"/>
          </a:xfrm>
        </p:spPr>
        <p:txBody>
          <a:bodyPr/>
          <a:lstStyle/>
          <a:p>
            <a:r>
              <a:rPr lang="en-US" dirty="0"/>
              <a:t>Binary translation</a:t>
            </a:r>
          </a:p>
          <a:p>
            <a:pPr lvl="1"/>
            <a:r>
              <a:rPr lang="en-US" sz="1600" dirty="0"/>
              <a:t>Handle entire x86 ISA (x86 to x86 translator)</a:t>
            </a:r>
          </a:p>
          <a:p>
            <a:pPr lvl="1"/>
            <a:r>
              <a:rPr lang="en-US" sz="1600" dirty="0"/>
              <a:t>Intercept </a:t>
            </a:r>
            <a:r>
              <a:rPr lang="en-US" sz="1600" dirty="0">
                <a:solidFill>
                  <a:srgbClr val="FF0000"/>
                </a:solidFill>
              </a:rPr>
              <a:t>sensitive instructions </a:t>
            </a:r>
            <a:r>
              <a:rPr lang="en-US" sz="1600" dirty="0"/>
              <a:t>without requiring trap semantics.</a:t>
            </a:r>
          </a:p>
          <a:p>
            <a:pPr lvl="1"/>
            <a:r>
              <a:rPr lang="en-US" sz="1600" dirty="0"/>
              <a:t>Translate privileged instructions to </a:t>
            </a:r>
            <a:r>
              <a:rPr lang="en-US" sz="1600" dirty="0">
                <a:solidFill>
                  <a:srgbClr val="FF0000"/>
                </a:solidFill>
              </a:rPr>
              <a:t>safer</a:t>
            </a:r>
            <a:r>
              <a:rPr lang="en-US" sz="1600" dirty="0"/>
              <a:t> user-mode code.</a:t>
            </a:r>
          </a:p>
          <a:p>
            <a:pPr lvl="1"/>
            <a:r>
              <a:rPr lang="en-US" sz="1600" dirty="0"/>
              <a:t>Replaces sensitive code with code that manipulates </a:t>
            </a:r>
            <a:r>
              <a:rPr lang="en-US" sz="1600" dirty="0">
                <a:solidFill>
                  <a:srgbClr val="FF0000"/>
                </a:solidFill>
              </a:rPr>
              <a:t>virtual HW.</a:t>
            </a:r>
          </a:p>
          <a:p>
            <a:pPr lvl="1"/>
            <a:r>
              <a:rPr lang="en-US" sz="1600" dirty="0">
                <a:solidFill>
                  <a:schemeClr val="tx1"/>
                </a:solidFill>
              </a:rPr>
              <a:t>Maintain translation </a:t>
            </a:r>
            <a:r>
              <a:rPr lang="en-US" sz="1600" dirty="0">
                <a:solidFill>
                  <a:srgbClr val="FF0000"/>
                </a:solidFill>
              </a:rPr>
              <a:t>caches</a:t>
            </a:r>
            <a:r>
              <a:rPr lang="en-US" sz="1600" dirty="0">
                <a:solidFill>
                  <a:schemeClr val="tx1"/>
                </a:solidFill>
              </a:rPr>
              <a:t> for speedup.</a:t>
            </a:r>
          </a:p>
          <a:p>
            <a:pPr lvl="2"/>
            <a:endParaRPr lang="en-US" sz="1200" dirty="0"/>
          </a:p>
          <a:p>
            <a:pPr lvl="1"/>
            <a:endParaRPr lang="en-US" dirty="0"/>
          </a:p>
          <a:p>
            <a:pPr lvl="2"/>
            <a:endParaRPr lang="en-US" dirty="0"/>
          </a:p>
          <a:p>
            <a:pPr lvl="2"/>
            <a:endParaRPr lang="en-US" dirty="0"/>
          </a:p>
          <a:p>
            <a:pPr lvl="1"/>
            <a:endParaRPr lang="en-US" dirty="0"/>
          </a:p>
        </p:txBody>
      </p:sp>
      <p:pic>
        <p:nvPicPr>
          <p:cNvPr id="4" name="Picture 3">
            <a:extLst>
              <a:ext uri="{FF2B5EF4-FFF2-40B4-BE49-F238E27FC236}">
                <a16:creationId xmlns:a16="http://schemas.microsoft.com/office/drawing/2014/main" id="{BC4AA57C-CBB1-42D2-A20F-8993131ADF8D}"/>
              </a:ext>
            </a:extLst>
          </p:cNvPr>
          <p:cNvPicPr>
            <a:picLocks noChangeAspect="1"/>
          </p:cNvPicPr>
          <p:nvPr/>
        </p:nvPicPr>
        <p:blipFill>
          <a:blip r:embed="rId3"/>
          <a:stretch>
            <a:fillRect/>
          </a:stretch>
        </p:blipFill>
        <p:spPr>
          <a:xfrm>
            <a:off x="6129996" y="940930"/>
            <a:ext cx="2814823" cy="2369769"/>
          </a:xfrm>
          <a:prstGeom prst="rect">
            <a:avLst/>
          </a:prstGeom>
        </p:spPr>
      </p:pic>
      <p:pic>
        <p:nvPicPr>
          <p:cNvPr id="5" name="Picture 4">
            <a:extLst>
              <a:ext uri="{FF2B5EF4-FFF2-40B4-BE49-F238E27FC236}">
                <a16:creationId xmlns:a16="http://schemas.microsoft.com/office/drawing/2014/main" id="{E8AF3917-0CE1-41C3-89F3-1DCA7129EE3C}"/>
              </a:ext>
            </a:extLst>
          </p:cNvPr>
          <p:cNvPicPr>
            <a:picLocks noChangeAspect="1"/>
          </p:cNvPicPr>
          <p:nvPr/>
        </p:nvPicPr>
        <p:blipFill>
          <a:blip r:embed="rId4"/>
          <a:stretch>
            <a:fillRect/>
          </a:stretch>
        </p:blipFill>
        <p:spPr>
          <a:xfrm>
            <a:off x="1002178" y="3849013"/>
            <a:ext cx="3691595" cy="1024916"/>
          </a:xfrm>
          <a:prstGeom prst="rect">
            <a:avLst/>
          </a:prstGeom>
        </p:spPr>
      </p:pic>
      <p:pic>
        <p:nvPicPr>
          <p:cNvPr id="6" name="Picture 5">
            <a:extLst>
              <a:ext uri="{FF2B5EF4-FFF2-40B4-BE49-F238E27FC236}">
                <a16:creationId xmlns:a16="http://schemas.microsoft.com/office/drawing/2014/main" id="{2664C594-9C99-479E-B8BC-2041BEAAD0B1}"/>
              </a:ext>
            </a:extLst>
          </p:cNvPr>
          <p:cNvPicPr>
            <a:picLocks noChangeAspect="1"/>
          </p:cNvPicPr>
          <p:nvPr/>
        </p:nvPicPr>
        <p:blipFill>
          <a:blip r:embed="rId5"/>
          <a:stretch>
            <a:fillRect/>
          </a:stretch>
        </p:blipFill>
        <p:spPr>
          <a:xfrm>
            <a:off x="4953658" y="3756634"/>
            <a:ext cx="2352675" cy="1209675"/>
          </a:xfrm>
          <a:prstGeom prst="rect">
            <a:avLst/>
          </a:prstGeom>
        </p:spPr>
      </p:pic>
      <p:sp>
        <p:nvSpPr>
          <p:cNvPr id="7" name="Rectangle 6">
            <a:extLst>
              <a:ext uri="{FF2B5EF4-FFF2-40B4-BE49-F238E27FC236}">
                <a16:creationId xmlns:a16="http://schemas.microsoft.com/office/drawing/2014/main" id="{37DC3CB7-DF16-42DA-972A-81EC8952F8C6}"/>
              </a:ext>
            </a:extLst>
          </p:cNvPr>
          <p:cNvSpPr/>
          <p:nvPr/>
        </p:nvSpPr>
        <p:spPr bwMode="auto">
          <a:xfrm>
            <a:off x="1002178" y="4248150"/>
            <a:ext cx="369422" cy="152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8" name="Rectangle 7">
            <a:extLst>
              <a:ext uri="{FF2B5EF4-FFF2-40B4-BE49-F238E27FC236}">
                <a16:creationId xmlns:a16="http://schemas.microsoft.com/office/drawing/2014/main" id="{DF1D2790-5E90-4F08-A12A-7B59A6EEF2A0}"/>
              </a:ext>
            </a:extLst>
          </p:cNvPr>
          <p:cNvSpPr/>
          <p:nvPr/>
        </p:nvSpPr>
        <p:spPr bwMode="auto">
          <a:xfrm>
            <a:off x="4974679" y="4137060"/>
            <a:ext cx="2209142"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9" name="TextBox 8">
            <a:extLst>
              <a:ext uri="{FF2B5EF4-FFF2-40B4-BE49-F238E27FC236}">
                <a16:creationId xmlns:a16="http://schemas.microsoft.com/office/drawing/2014/main" id="{D7DEF970-E193-48B3-B079-B79E3A7E63A0}"/>
              </a:ext>
            </a:extLst>
          </p:cNvPr>
          <p:cNvSpPr txBox="1"/>
          <p:nvPr/>
        </p:nvSpPr>
        <p:spPr>
          <a:xfrm>
            <a:off x="6858000" y="4755237"/>
            <a:ext cx="1946367" cy="246221"/>
          </a:xfrm>
          <a:prstGeom prst="rect">
            <a:avLst/>
          </a:prstGeom>
          <a:noFill/>
        </p:spPr>
        <p:txBody>
          <a:bodyPr wrap="none" rtlCol="0">
            <a:spAutoFit/>
          </a:bodyPr>
          <a:lstStyle/>
          <a:p>
            <a:r>
              <a:rPr lang="en-US" sz="1000" dirty="0"/>
              <a:t>Image source: </a:t>
            </a:r>
            <a:r>
              <a:rPr lang="en-US" sz="1000" dirty="0" err="1"/>
              <a:t>Agesen</a:t>
            </a:r>
            <a:r>
              <a:rPr lang="en-US" sz="1000" dirty="0"/>
              <a:t>, et al [1]</a:t>
            </a:r>
          </a:p>
        </p:txBody>
      </p:sp>
    </p:spTree>
    <p:extLst>
      <p:ext uri="{BB962C8B-B14F-4D97-AF65-F5344CB8AC3E}">
        <p14:creationId xmlns:p14="http://schemas.microsoft.com/office/powerpoint/2010/main" val="501323318"/>
      </p:ext>
    </p:extLst>
  </p:cSld>
  <p:clrMapOvr>
    <a:masterClrMapping/>
  </p:clrMapOvr>
  <p:transition/>
</p:sld>
</file>

<file path=ppt/theme/theme1.xml><?xml version="1.0" encoding="utf-8"?>
<a:theme xmlns:a="http://schemas.openxmlformats.org/drawingml/2006/main" name="Blank Presentation">
  <a:themeElements>
    <a:clrScheme name="Blank Presentation 8">
      <a:dk1>
        <a:srgbClr val="000000"/>
      </a:dk1>
      <a:lt1>
        <a:srgbClr val="FFFFFF"/>
      </a:lt1>
      <a:dk2>
        <a:srgbClr val="003399"/>
      </a:dk2>
      <a:lt2>
        <a:srgbClr val="969696"/>
      </a:lt2>
      <a:accent1>
        <a:srgbClr val="FFFFFF"/>
      </a:accent1>
      <a:accent2>
        <a:srgbClr val="C70000"/>
      </a:accent2>
      <a:accent3>
        <a:srgbClr val="FFFFFF"/>
      </a:accent3>
      <a:accent4>
        <a:srgbClr val="000000"/>
      </a:accent4>
      <a:accent5>
        <a:srgbClr val="FFFFFF"/>
      </a:accent5>
      <a:accent6>
        <a:srgbClr val="B40000"/>
      </a:accent6>
      <a:hlink>
        <a:srgbClr val="0000CC"/>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3399"/>
        </a:dk2>
        <a:lt2>
          <a:srgbClr val="969696"/>
        </a:lt2>
        <a:accent1>
          <a:srgbClr val="FFFFFF"/>
        </a:accent1>
        <a:accent2>
          <a:srgbClr val="C70000"/>
        </a:accent2>
        <a:accent3>
          <a:srgbClr val="FFFFFF"/>
        </a:accent3>
        <a:accent4>
          <a:srgbClr val="000000"/>
        </a:accent4>
        <a:accent5>
          <a:srgbClr val="FFFFFF"/>
        </a:accent5>
        <a:accent6>
          <a:srgbClr val="B40000"/>
        </a:accent6>
        <a:hlink>
          <a:srgbClr val="0000CC"/>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5_Blank Presentation 8">
      <a:dk1>
        <a:srgbClr val="000000"/>
      </a:dk1>
      <a:lt1>
        <a:srgbClr val="FFFFFF"/>
      </a:lt1>
      <a:dk2>
        <a:srgbClr val="003399"/>
      </a:dk2>
      <a:lt2>
        <a:srgbClr val="969696"/>
      </a:lt2>
      <a:accent1>
        <a:srgbClr val="FFFFFF"/>
      </a:accent1>
      <a:accent2>
        <a:srgbClr val="C70000"/>
      </a:accent2>
      <a:accent3>
        <a:srgbClr val="FFFFFF"/>
      </a:accent3>
      <a:accent4>
        <a:srgbClr val="000000"/>
      </a:accent4>
      <a:accent5>
        <a:srgbClr val="FFFFFF"/>
      </a:accent5>
      <a:accent6>
        <a:srgbClr val="B40000"/>
      </a:accent6>
      <a:hlink>
        <a:srgbClr val="0000CC"/>
      </a:hlink>
      <a:folHlink>
        <a:srgbClr val="FF9900"/>
      </a:folHlink>
    </a:clrScheme>
    <a:fontScheme name="5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8">
        <a:dk1>
          <a:srgbClr val="000000"/>
        </a:dk1>
        <a:lt1>
          <a:srgbClr val="FFFFFF"/>
        </a:lt1>
        <a:dk2>
          <a:srgbClr val="003399"/>
        </a:dk2>
        <a:lt2>
          <a:srgbClr val="969696"/>
        </a:lt2>
        <a:accent1>
          <a:srgbClr val="FFFFFF"/>
        </a:accent1>
        <a:accent2>
          <a:srgbClr val="C70000"/>
        </a:accent2>
        <a:accent3>
          <a:srgbClr val="FFFFFF"/>
        </a:accent3>
        <a:accent4>
          <a:srgbClr val="000000"/>
        </a:accent4>
        <a:accent5>
          <a:srgbClr val="FFFFFF"/>
        </a:accent5>
        <a:accent6>
          <a:srgbClr val="B40000"/>
        </a:accent6>
        <a:hlink>
          <a:srgbClr val="0000CC"/>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8">
      <a:dk1>
        <a:srgbClr val="000000"/>
      </a:dk1>
      <a:lt1>
        <a:srgbClr val="FFFFFF"/>
      </a:lt1>
      <a:dk2>
        <a:srgbClr val="003399"/>
      </a:dk2>
      <a:lt2>
        <a:srgbClr val="969696"/>
      </a:lt2>
      <a:accent1>
        <a:srgbClr val="FFFFFF"/>
      </a:accent1>
      <a:accent2>
        <a:srgbClr val="C70000"/>
      </a:accent2>
      <a:accent3>
        <a:srgbClr val="FFFFFF"/>
      </a:accent3>
      <a:accent4>
        <a:srgbClr val="000000"/>
      </a:accent4>
      <a:accent5>
        <a:srgbClr val="FFFFFF"/>
      </a:accent5>
      <a:accent6>
        <a:srgbClr val="B40000"/>
      </a:accent6>
      <a:hlink>
        <a:srgbClr val="0000CC"/>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3399"/>
        </a:dk2>
        <a:lt2>
          <a:srgbClr val="969696"/>
        </a:lt2>
        <a:accent1>
          <a:srgbClr val="FFFFFF"/>
        </a:accent1>
        <a:accent2>
          <a:srgbClr val="C70000"/>
        </a:accent2>
        <a:accent3>
          <a:srgbClr val="FFFFFF"/>
        </a:accent3>
        <a:accent4>
          <a:srgbClr val="000000"/>
        </a:accent4>
        <a:accent5>
          <a:srgbClr val="FFFFFF"/>
        </a:accent5>
        <a:accent6>
          <a:srgbClr val="B40000"/>
        </a:accent6>
        <a:hlink>
          <a:srgbClr val="0000CC"/>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49469</TotalTime>
  <Words>1939</Words>
  <Application>Microsoft Office PowerPoint</Application>
  <PresentationFormat>On-screen Show (16:9)</PresentationFormat>
  <Paragraphs>280</Paragraphs>
  <Slides>28</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ＭＳ Ｐゴシック</vt:lpstr>
      <vt:lpstr>Arial</vt:lpstr>
      <vt:lpstr>Consolas</vt:lpstr>
      <vt:lpstr>Courier New</vt:lpstr>
      <vt:lpstr>Garamond</vt:lpstr>
      <vt:lpstr>Marlett</vt:lpstr>
      <vt:lpstr>Verdana</vt:lpstr>
      <vt:lpstr>Wingdings</vt:lpstr>
      <vt:lpstr>Blank Presentation</vt:lpstr>
      <vt:lpstr>5_Blank Presentation</vt:lpstr>
      <vt:lpstr>2_Blank Presentation</vt:lpstr>
      <vt:lpstr>PowerPoint Presentation</vt:lpstr>
      <vt:lpstr>Outline</vt:lpstr>
      <vt:lpstr>Introduction</vt:lpstr>
      <vt:lpstr>Introduction</vt:lpstr>
      <vt:lpstr>Introduction</vt:lpstr>
      <vt:lpstr>Outline</vt:lpstr>
      <vt:lpstr>x86 Virtualization</vt:lpstr>
      <vt:lpstr>x86 Virtualization</vt:lpstr>
      <vt:lpstr>x86 Virtualization</vt:lpstr>
      <vt:lpstr>x86 Virtualization</vt:lpstr>
      <vt:lpstr>x86 Virtualization</vt:lpstr>
      <vt:lpstr>Outline</vt:lpstr>
      <vt:lpstr>Hardware Accelerated Virtualization</vt:lpstr>
      <vt:lpstr>Hardware Accelerated Virtualization</vt:lpstr>
      <vt:lpstr>Hardware Accelerated Virtualization</vt:lpstr>
      <vt:lpstr>Hardware Accelerated Virtualization</vt:lpstr>
      <vt:lpstr>Hardware Accelerated Virtualization</vt:lpstr>
      <vt:lpstr>Hardware Accelerated Virtualization</vt:lpstr>
      <vt:lpstr>Hardware Accelerated Virtualization</vt:lpstr>
      <vt:lpstr>Hardware Accelerated Virtualization</vt:lpstr>
      <vt:lpstr>Hardware Accelerated Virtualization</vt:lpstr>
      <vt:lpstr>Hardware Accelerated Virtualization</vt:lpstr>
      <vt:lpstr>Outline</vt:lpstr>
      <vt:lpstr>Virtualizing using Reconfigurable HW</vt:lpstr>
      <vt:lpstr>Virtualizing using Reconfigurable HW</vt:lpstr>
      <vt:lpstr>Virtualizing using Reconfigurable HW</vt:lpstr>
      <vt:lpstr>PowerPoint Presentation</vt:lpstr>
      <vt:lpstr>References</vt:lpstr>
    </vt:vector>
  </TitlesOfParts>
  <Company>GWU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Scalable High-Precision and High-Throughput Architecture for Emulation of Quantum Algorithms</dc:title>
  <dc:creator>Esam El-Araby</dc:creator>
  <cp:lastModifiedBy>Administrator</cp:lastModifiedBy>
  <cp:revision>3997</cp:revision>
  <cp:lastPrinted>2018-08-15T04:22:56Z</cp:lastPrinted>
  <dcterms:created xsi:type="dcterms:W3CDTF">2003-07-12T15:21:27Z</dcterms:created>
  <dcterms:modified xsi:type="dcterms:W3CDTF">2019-04-12T23:27:03Z</dcterms:modified>
</cp:coreProperties>
</file>