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11" r:id="rId1"/>
  </p:sldMasterIdLst>
  <p:notesMasterIdLst>
    <p:notesMasterId r:id="rId22"/>
  </p:notesMasterIdLst>
  <p:handoutMasterIdLst>
    <p:handoutMasterId r:id="rId23"/>
  </p:handoutMasterIdLst>
  <p:sldIdLst>
    <p:sldId id="341" r:id="rId2"/>
    <p:sldId id="437" r:id="rId3"/>
    <p:sldId id="422" r:id="rId4"/>
    <p:sldId id="403" r:id="rId5"/>
    <p:sldId id="457" r:id="rId6"/>
    <p:sldId id="423" r:id="rId7"/>
    <p:sldId id="424" r:id="rId8"/>
    <p:sldId id="459" r:id="rId9"/>
    <p:sldId id="415" r:id="rId10"/>
    <p:sldId id="407" r:id="rId11"/>
    <p:sldId id="438" r:id="rId12"/>
    <p:sldId id="426" r:id="rId13"/>
    <p:sldId id="427" r:id="rId14"/>
    <p:sldId id="428" r:id="rId15"/>
    <p:sldId id="429" r:id="rId16"/>
    <p:sldId id="449" r:id="rId17"/>
    <p:sldId id="450" r:id="rId18"/>
    <p:sldId id="451" r:id="rId19"/>
    <p:sldId id="458" r:id="rId20"/>
    <p:sldId id="452" r:id="rId21"/>
  </p:sldIdLst>
  <p:sldSz cx="12192000" cy="6858000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5CD574FC-DFDA-41A5-8C02-6AFF1CE18E08}">
          <p14:sldIdLst>
            <p14:sldId id="341"/>
            <p14:sldId id="437"/>
            <p14:sldId id="422"/>
            <p14:sldId id="403"/>
            <p14:sldId id="457"/>
            <p14:sldId id="423"/>
            <p14:sldId id="424"/>
            <p14:sldId id="459"/>
            <p14:sldId id="415"/>
            <p14:sldId id="407"/>
            <p14:sldId id="438"/>
            <p14:sldId id="426"/>
            <p14:sldId id="427"/>
            <p14:sldId id="428"/>
            <p14:sldId id="429"/>
            <p14:sldId id="449"/>
            <p14:sldId id="450"/>
            <p14:sldId id="451"/>
            <p14:sldId id="458"/>
            <p14:sldId id="45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9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ABD985-3D63-40F0-EAF0-B2E62A91CD5E}" name="Blunt, Shannon David" initials="BSD" userId="S::sdblunt@home.ku.edu::9002563f-50f5-4a2b-838d-97b47ed29ad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lunt, Shannon David" initials="BSD" lastIdx="5" clrIdx="0">
    <p:extLst>
      <p:ext uri="{19B8F6BF-5375-455C-9EA6-DF929625EA0E}">
        <p15:presenceInfo xmlns:p15="http://schemas.microsoft.com/office/powerpoint/2012/main" userId="Blunt, Shannon David" providerId="None"/>
      </p:ext>
    </p:extLst>
  </p:cmAuthor>
  <p:cmAuthor id="2" name="Shannon Blunt" initials="SB" lastIdx="3" clrIdx="1">
    <p:extLst>
      <p:ext uri="{19B8F6BF-5375-455C-9EA6-DF929625EA0E}">
        <p15:presenceInfo xmlns:p15="http://schemas.microsoft.com/office/powerpoint/2012/main" userId="Shannon Blunt" providerId="None"/>
      </p:ext>
    </p:extLst>
  </p:cmAuthor>
  <p:cmAuthor id="3" name="Jones, Christian Curtis" initials="JCC" lastIdx="1" clrIdx="2">
    <p:extLst>
      <p:ext uri="{19B8F6BF-5375-455C-9EA6-DF929625EA0E}">
        <p15:presenceInfo xmlns:p15="http://schemas.microsoft.com/office/powerpoint/2012/main" userId="Jones, Christian Curt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F0F0F0"/>
    <a:srgbClr val="E8000D"/>
    <a:srgbClr val="339933"/>
    <a:srgbClr val="FFFF99"/>
    <a:srgbClr val="0050BA"/>
    <a:srgbClr val="7FB13D"/>
    <a:srgbClr val="002D56"/>
    <a:srgbClr val="F0F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7" autoAdjust="0"/>
    <p:restoredTop sz="89014" autoAdjust="0"/>
  </p:normalViewPr>
  <p:slideViewPr>
    <p:cSldViewPr snapToGrid="0">
      <p:cViewPr varScale="1">
        <p:scale>
          <a:sx n="73" d="100"/>
          <a:sy n="73" d="100"/>
        </p:scale>
        <p:origin x="1146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5" d="100"/>
          <a:sy n="95" d="100"/>
        </p:scale>
        <p:origin x="942" y="66"/>
      </p:cViewPr>
      <p:guideLst>
        <p:guide orient="horz" pos="2209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11" y="0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7744C-8CBE-4BA0-9E8A-D5DD1F4BBC25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5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1" y="6658665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EED25B-BC18-4A5A-96F4-B54E1134E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221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1" y="0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177F576-BB89-4C8E-8F93-2380D797918E}" type="datetimeFigureOut">
              <a:rPr lang="en-US"/>
              <a:pPr>
                <a:defRPr/>
              </a:pPr>
              <a:t>5/11/2023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1"/>
            <a:ext cx="7437120" cy="3154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5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1" y="6658665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90A7A22-A5C4-4FB6-8FEF-49B6B68AA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712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stop-and-hop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256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7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Superposition of distinct scattering being illuminated by unique Doppler-shifted waveforms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55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151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0A7A22-A5C4-4FB6-8FEF-49B6B68AAF4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45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0004611" y="0"/>
            <a:ext cx="2187388" cy="6858000"/>
          </a:xfrm>
          <a:prstGeom prst="rect">
            <a:avLst/>
          </a:prstGeom>
          <a:solidFill>
            <a:srgbClr val="F0F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4999" y="1124697"/>
            <a:ext cx="9269507" cy="1470025"/>
          </a:xfrm>
        </p:spPr>
        <p:txBody>
          <a:bodyPr/>
          <a:lstStyle>
            <a:lvl1pPr>
              <a:defRPr>
                <a:solidFill>
                  <a:srgbClr val="002D56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9981" y="2877390"/>
            <a:ext cx="8534400" cy="760319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5C707D"/>
                </a:solidFill>
                <a:latin typeface="Palatino Linotype" panose="0204050205050503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6A2D0-C8BE-459A-B0EE-A680D34A1E43}" type="datetime1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Line 27"/>
          <p:cNvSpPr>
            <a:spLocks noChangeShapeType="1"/>
          </p:cNvSpPr>
          <p:nvPr userDrawn="1"/>
        </p:nvSpPr>
        <p:spPr bwMode="auto">
          <a:xfrm>
            <a:off x="2" y="373084"/>
            <a:ext cx="10749092" cy="0"/>
          </a:xfrm>
          <a:prstGeom prst="line">
            <a:avLst/>
          </a:prstGeom>
          <a:noFill/>
          <a:ln w="57150" cmpd="thickThin">
            <a:solidFill>
              <a:srgbClr val="002D56"/>
            </a:solidFill>
            <a:round/>
            <a:headEnd/>
            <a:tailEnd type="diamond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25"/>
          <p:cNvSpPr>
            <a:spLocks noChangeShapeType="1"/>
          </p:cNvSpPr>
          <p:nvPr userDrawn="1"/>
        </p:nvSpPr>
        <p:spPr bwMode="auto">
          <a:xfrm>
            <a:off x="9990667" y="6522632"/>
            <a:ext cx="2219261" cy="0"/>
          </a:xfrm>
          <a:prstGeom prst="line">
            <a:avLst/>
          </a:prstGeom>
          <a:noFill/>
          <a:ln w="57150" cmpd="thickThin">
            <a:solidFill>
              <a:srgbClr val="002D5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75483" y="6521899"/>
            <a:ext cx="2844800" cy="365125"/>
          </a:xfrm>
        </p:spPr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B2CEEB-1217-4AAD-ADF7-120AEE921B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155967"/>
            <a:ext cx="819544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19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71AAA8-D612-4A2A-AC63-FE9AEA5E02D7}" type="datetime1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00BCAA-A129-4404-80C7-9BD0D1D51A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24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6E6589-21D5-4819-9DCA-DDF3C90F60B9}" type="datetime1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E7F9FB-AE0A-40B8-BA43-D577A6CBAF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07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0" y="1"/>
            <a:ext cx="12191920" cy="807720"/>
          </a:xfrm>
          <a:prstGeom prst="rect">
            <a:avLst/>
          </a:prstGeom>
          <a:solidFill>
            <a:srgbClr val="F0F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879936"/>
          </a:xfrm>
        </p:spPr>
        <p:txBody>
          <a:bodyPr>
            <a:normAutofit/>
          </a:bodyPr>
          <a:lstStyle>
            <a:lvl1pPr>
              <a:defRPr lang="en-US" sz="3600" b="0" dirty="0">
                <a:solidFill>
                  <a:srgbClr val="002D56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rgbClr val="002D56"/>
                </a:solidFill>
                <a:latin typeface="Palatino Linotype" panose="02040502050505030304" pitchFamily="18" charset="0"/>
              </a:defRPr>
            </a:lvl1pPr>
            <a:lvl2pPr>
              <a:defRPr sz="2400">
                <a:solidFill>
                  <a:srgbClr val="002D56"/>
                </a:solidFill>
                <a:latin typeface="Palatino Linotype" panose="02040502050505030304" pitchFamily="18" charset="0"/>
              </a:defRPr>
            </a:lvl2pPr>
            <a:lvl3pPr>
              <a:defRPr sz="2000">
                <a:solidFill>
                  <a:srgbClr val="002D56"/>
                </a:solidFill>
                <a:latin typeface="Palatino Linotype" panose="02040502050505030304" pitchFamily="18" charset="0"/>
              </a:defRPr>
            </a:lvl3pPr>
            <a:lvl4pPr>
              <a:defRPr sz="1800">
                <a:solidFill>
                  <a:srgbClr val="002D56"/>
                </a:solidFill>
                <a:latin typeface="Palatino Linotype" panose="02040502050505030304" pitchFamily="18" charset="0"/>
              </a:defRPr>
            </a:lvl4pPr>
            <a:lvl5pPr>
              <a:defRPr sz="1800">
                <a:solidFill>
                  <a:srgbClr val="002D56"/>
                </a:solidFill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BA47DC-699B-4761-9179-25F0592AC5C1}" type="datetime1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Line 27"/>
          <p:cNvSpPr>
            <a:spLocks noChangeShapeType="1"/>
          </p:cNvSpPr>
          <p:nvPr userDrawn="1"/>
        </p:nvSpPr>
        <p:spPr bwMode="auto">
          <a:xfrm>
            <a:off x="1" y="790165"/>
            <a:ext cx="12024220" cy="0"/>
          </a:xfrm>
          <a:prstGeom prst="line">
            <a:avLst/>
          </a:prstGeom>
          <a:noFill/>
          <a:ln w="57150" cmpd="thickThin">
            <a:solidFill>
              <a:srgbClr val="002D56"/>
            </a:solidFill>
            <a:round/>
            <a:headEnd/>
            <a:tailEnd type="diamond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27"/>
          <p:cNvSpPr>
            <a:spLocks noChangeShapeType="1"/>
          </p:cNvSpPr>
          <p:nvPr userDrawn="1"/>
        </p:nvSpPr>
        <p:spPr bwMode="auto">
          <a:xfrm>
            <a:off x="80" y="11388"/>
            <a:ext cx="12192000" cy="0"/>
          </a:xfrm>
          <a:prstGeom prst="line">
            <a:avLst/>
          </a:prstGeom>
          <a:noFill/>
          <a:ln w="57150" cmpd="thickThin">
            <a:solidFill>
              <a:srgbClr val="002D5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117027-474F-4C32-8931-D7F251CED7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155967"/>
            <a:ext cx="819544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46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F09156-5B1E-4A11-839B-F2C26FC74017}" type="datetime1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98625-F1E6-41BD-9C88-BF90A3F499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Line 27"/>
          <p:cNvSpPr>
            <a:spLocks noChangeShapeType="1"/>
          </p:cNvSpPr>
          <p:nvPr userDrawn="1"/>
        </p:nvSpPr>
        <p:spPr bwMode="auto">
          <a:xfrm>
            <a:off x="2" y="373084"/>
            <a:ext cx="10749092" cy="0"/>
          </a:xfrm>
          <a:prstGeom prst="line">
            <a:avLst/>
          </a:prstGeom>
          <a:noFill/>
          <a:ln w="57150" cmpd="thickThin">
            <a:solidFill>
              <a:srgbClr val="002D56"/>
            </a:solidFill>
            <a:round/>
            <a:headEnd/>
            <a:tailEnd type="diamond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490257" y="2161927"/>
            <a:ext cx="9269507" cy="1470025"/>
          </a:xfrm>
        </p:spPr>
        <p:txBody>
          <a:bodyPr/>
          <a:lstStyle>
            <a:lvl1pPr>
              <a:defRPr>
                <a:solidFill>
                  <a:srgbClr val="002D56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685240" y="3914620"/>
            <a:ext cx="8534400" cy="760319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5C707D"/>
                </a:solidFill>
                <a:latin typeface="Palatino Linotype" panose="0204050205050503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A4DE2D-9805-43BF-9CB7-FD6EA44FF7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155967"/>
            <a:ext cx="819544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21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01D336-4563-4835-8916-2772B410B292}" type="datetime1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49AFE-49BF-45C1-9976-CFF8114687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00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31ACB0-8B64-4C7E-B366-2BA457314F46}" type="datetime1">
              <a:rPr lang="en-US" smtClean="0"/>
              <a:t>5/11/2023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63552A-A9A6-4CBA-8B3E-ECD64BA96E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28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D59F29-6DCA-40F4-B1EE-33457B1E94F2}" type="datetime1">
              <a:rPr lang="en-US" smtClean="0"/>
              <a:t>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DC861C-FA4C-4F85-81F3-A6B88845E7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12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25F848-6FC3-4675-8207-BE263E6F8B1A}" type="datetime1">
              <a:rPr lang="en-US" smtClean="0"/>
              <a:t>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7E2421-D8AD-4A5A-95AB-46E2506023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45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BEA053-FC68-4AF0-874D-A32D89330BEA}" type="datetime1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563561-3494-48D4-BA41-7F93345119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1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D0BEAE-75B7-48D6-BB17-87D5FC754EB4}" type="datetime1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3A302-2558-463F-9E40-489727E513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58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25"/>
          <p:cNvSpPr>
            <a:spLocks noChangeShapeType="1"/>
          </p:cNvSpPr>
          <p:nvPr userDrawn="1"/>
        </p:nvSpPr>
        <p:spPr bwMode="auto">
          <a:xfrm>
            <a:off x="1957432" y="6522632"/>
            <a:ext cx="10252497" cy="0"/>
          </a:xfrm>
          <a:prstGeom prst="line">
            <a:avLst/>
          </a:prstGeom>
          <a:noFill/>
          <a:ln w="57150" cmpd="thickThin">
            <a:solidFill>
              <a:srgbClr val="002D56"/>
            </a:solidFill>
            <a:round/>
            <a:headEnd type="diamond" w="sm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4047" y="26895"/>
            <a:ext cx="10237696" cy="774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75483" y="652189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D56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9E60743E-C47C-42FC-A367-435A85E161A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ext Box 31"/>
          <p:cNvSpPr txBox="1">
            <a:spLocks noChangeArrowheads="1"/>
          </p:cNvSpPr>
          <p:nvPr userDrawn="1"/>
        </p:nvSpPr>
        <p:spPr bwMode="auto">
          <a:xfrm>
            <a:off x="2512107" y="6576213"/>
            <a:ext cx="7260845" cy="27699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002D56"/>
                </a:solidFill>
                <a:effectLst/>
                <a:latin typeface="Palatino Linotype" panose="02040502050505030304" pitchFamily="18" charset="0"/>
                <a:cs typeface="Times New Roman" panose="02020603050405020304" pitchFamily="18" charset="0"/>
              </a:rPr>
              <a:t>2023</a:t>
            </a:r>
            <a:r>
              <a:rPr lang="en-US" sz="1200" b="1" baseline="0" dirty="0">
                <a:solidFill>
                  <a:srgbClr val="002D56"/>
                </a:solidFill>
                <a:effectLst/>
                <a:latin typeface="Palatino Linotype" panose="02040502050505030304" pitchFamily="18" charset="0"/>
                <a:cs typeface="Times New Roman" panose="02020603050405020304" pitchFamily="18" charset="0"/>
              </a:rPr>
              <a:t> IEEE</a:t>
            </a:r>
            <a:r>
              <a:rPr lang="en-US" sz="1200" b="1" dirty="0">
                <a:solidFill>
                  <a:srgbClr val="002D56"/>
                </a:solidFill>
                <a:effectLst/>
                <a:latin typeface="Palatino Linotype" panose="02040502050505030304" pitchFamily="18" charset="0"/>
                <a:cs typeface="Times New Roman" panose="02020603050405020304" pitchFamily="18" charset="0"/>
              </a:rPr>
              <a:t> RADAR CONFERENCE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030CE3-0F83-464B-A525-9A65B8A922D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6263640"/>
            <a:ext cx="1272879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2" r:id="rId1"/>
    <p:sldLayoutId id="2147484513" r:id="rId2"/>
    <p:sldLayoutId id="2147484514" r:id="rId3"/>
    <p:sldLayoutId id="2147484515" r:id="rId4"/>
    <p:sldLayoutId id="2147484516" r:id="rId5"/>
    <p:sldLayoutId id="2147484517" r:id="rId6"/>
    <p:sldLayoutId id="2147484518" r:id="rId7"/>
    <p:sldLayoutId id="2147484519" r:id="rId8"/>
    <p:sldLayoutId id="2147484520" r:id="rId9"/>
    <p:sldLayoutId id="2147484521" r:id="rId10"/>
    <p:sldLayoutId id="214748452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lang="en-US" sz="4000" b="0" kern="1200" smtClean="0">
          <a:solidFill>
            <a:schemeClr val="tx1">
              <a:lumMod val="95000"/>
              <a:lumOff val="5000"/>
            </a:schemeClr>
          </a:solidFill>
          <a:latin typeface="Palatino Linotype" panose="0204050205050503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95000"/>
              <a:lumOff val="5000"/>
            </a:schemeClr>
          </a:solidFill>
          <a:latin typeface="Palatino Linotype" panose="0204050205050503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95000"/>
              <a:lumOff val="5000"/>
            </a:schemeClr>
          </a:solidFill>
          <a:latin typeface="Palatino Linotype" panose="0204050205050503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95000"/>
              <a:lumOff val="5000"/>
            </a:schemeClr>
          </a:solidFill>
          <a:latin typeface="Palatino Linotype" panose="0204050205050503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95000"/>
              <a:lumOff val="5000"/>
            </a:schemeClr>
          </a:solidFill>
          <a:latin typeface="Palatino Linotype" panose="0204050205050503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95000"/>
              <a:lumOff val="5000"/>
            </a:schemeClr>
          </a:solidFill>
          <a:latin typeface="Palatino Linotype" panose="0204050205050503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6.png"/><Relationship Id="rId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0.png"/><Relationship Id="rId7" Type="http://schemas.openxmlformats.org/officeDocument/2006/relationships/image" Target="../media/image31.png"/><Relationship Id="rId12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0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85588" y="803179"/>
            <a:ext cx="9849102" cy="148094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50BA"/>
                </a:solidFill>
              </a:rPr>
              <a:t>Experimental Demonstration of Single Pulse</a:t>
            </a:r>
            <a:br>
              <a:rPr lang="en-US" sz="3600" dirty="0">
                <a:solidFill>
                  <a:srgbClr val="0050BA"/>
                </a:solidFill>
              </a:rPr>
            </a:br>
            <a:r>
              <a:rPr lang="en-US" sz="3600" dirty="0">
                <a:solidFill>
                  <a:srgbClr val="0050BA"/>
                </a:solidFill>
              </a:rPr>
              <a:t>Imaging (SPI)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15103" y="2389432"/>
            <a:ext cx="9190070" cy="1783757"/>
          </a:xfrm>
        </p:spPr>
        <p:txBody>
          <a:bodyPr>
            <a:normAutofit/>
          </a:bodyPr>
          <a:lstStyle/>
          <a:p>
            <a:r>
              <a:rPr lang="en-US" sz="1800" b="1" dirty="0"/>
              <a:t>David G. Felton</a:t>
            </a:r>
            <a:r>
              <a:rPr lang="en-US" sz="1800" dirty="0"/>
              <a:t>, Christian C. Jones, Daniel B. Herr, Lumumba A. Harnett,           Shannon D. Blunt, Christopher T. Allen</a:t>
            </a:r>
          </a:p>
          <a:p>
            <a:endParaRPr lang="en-US" sz="1400" dirty="0"/>
          </a:p>
          <a:p>
            <a:r>
              <a:rPr lang="en-US" sz="1600" dirty="0"/>
              <a:t>Radar Systems Lab (RSL), University of Kansas, Lawrence, KS, USA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CFEA7B-EF06-4C9C-9461-23FD49E04C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757" y="3870516"/>
            <a:ext cx="1618761" cy="1246774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E532CCDC-7347-49D8-962F-5DD4EB4ADCCD}"/>
              </a:ext>
            </a:extLst>
          </p:cNvPr>
          <p:cNvSpPr txBox="1">
            <a:spLocks/>
          </p:cNvSpPr>
          <p:nvPr/>
        </p:nvSpPr>
        <p:spPr>
          <a:xfrm>
            <a:off x="914712" y="5779263"/>
            <a:ext cx="8790461" cy="551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rgbClr val="5C707D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</a:rPr>
              <a:t>This work was supported by the Office of Naval Research under Contract #N00014-20-C-1006 DISTRIBUTION STATEMENT A. Approved for Public Release; Distribution Unlimited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099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6"/>
    </mc:Choice>
    <mc:Fallback xmlns="">
      <p:transition spd="slow" advTm="994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621C6-91A2-426B-940C-FF5FB96E2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Ultrasonic Test Setup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88BB2-E4A8-4F5F-95CE-49A8ED69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5835074-F074-412C-8070-5886F7E7F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12" y="3680459"/>
            <a:ext cx="2761957" cy="2377440"/>
          </a:xfrm>
          <a:ln w="28575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AEE5D9-4038-4BF7-96F8-A50410283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561" y="1051560"/>
            <a:ext cx="2968461" cy="23774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35A30955-D2B6-4838-BAEF-F4AB5103BE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5223" y="903682"/>
                <a:ext cx="6482382" cy="540633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rgbClr val="002D56"/>
                    </a:solidFill>
                    <a:latin typeface="Palatino Linotype" panose="0204050205050503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 kern="1200">
                    <a:solidFill>
                      <a:srgbClr val="002D56"/>
                    </a:solidFill>
                    <a:latin typeface="Palatino Linotype" panose="0204050205050503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2D56"/>
                    </a:solidFill>
                    <a:latin typeface="Palatino Linotype" panose="0204050205050503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800" kern="1200">
                    <a:solidFill>
                      <a:srgbClr val="002D56"/>
                    </a:solidFill>
                    <a:latin typeface="Palatino Linotype" panose="0204050205050503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800" kern="1200">
                    <a:solidFill>
                      <a:srgbClr val="002D56"/>
                    </a:solidFill>
                    <a:latin typeface="Palatino Linotype" panose="0204050205050503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solidFill>
                      <a:srgbClr val="0000FF"/>
                    </a:solidFill>
                  </a:rPr>
                  <a:t>Ultrasonic …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1700" dirty="0">
                    <a:solidFill>
                      <a:schemeClr val="tx1"/>
                    </a:solidFill>
                  </a:rPr>
                  <a:t>wavelengths are readily matched to RF without concern for spectral allocation.</a:t>
                </a:r>
              </a:p>
              <a:p>
                <a:pPr lvl="1"/>
                <a:r>
                  <a:rPr lang="en-US" sz="1700" dirty="0">
                    <a:solidFill>
                      <a:schemeClr val="tx1"/>
                    </a:solidFill>
                  </a:rPr>
                  <a:t>can be performed at a </a:t>
                </a:r>
                <a:r>
                  <a:rPr lang="en-US" sz="1700" b="1" u="sng" dirty="0">
                    <a:solidFill>
                      <a:srgbClr val="FF0000"/>
                    </a:solidFill>
                  </a:rPr>
                  <a:t>fraction of the cost</a:t>
                </a:r>
                <a:r>
                  <a:rPr lang="en-US" sz="1700" dirty="0">
                    <a:solidFill>
                      <a:schemeClr val="tx1"/>
                    </a:solidFill>
                  </a:rPr>
                  <a:t> of RF and within a much </a:t>
                </a:r>
                <a:r>
                  <a:rPr lang="en-US" sz="1700" b="1" u="sng" dirty="0">
                    <a:solidFill>
                      <a:srgbClr val="FF0000"/>
                    </a:solidFill>
                  </a:rPr>
                  <a:t>smaller physical footprint</a:t>
                </a:r>
                <a:r>
                  <a:rPr lang="en-US" sz="1700" dirty="0">
                    <a:solidFill>
                      <a:schemeClr val="tx1"/>
                    </a:solidFill>
                  </a:rPr>
                  <a:t> (this “open-air” test was conducted indoors!).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2000" dirty="0">
                    <a:solidFill>
                      <a:srgbClr val="0000FF"/>
                    </a:solidFill>
                  </a:rPr>
                  <a:t>PRO-FM </a:t>
                </a:r>
                <a:r>
                  <a:rPr lang="en-US" sz="2000" b="1" dirty="0">
                    <a:solidFill>
                      <a:srgbClr val="008000"/>
                    </a:solidFill>
                  </a:rPr>
                  <a:t>[3] </a:t>
                </a:r>
                <a:r>
                  <a:rPr lang="en-US" sz="2000" dirty="0">
                    <a:solidFill>
                      <a:srgbClr val="0000FF"/>
                    </a:solidFill>
                  </a:rPr>
                  <a:t>waveform parameters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=47.5 </m:t>
                    </m:r>
                    <m:r>
                      <m:rPr>
                        <m:sty m:val="p"/>
                      </m:rP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kHz</m:t>
                    </m:r>
                  </m:oMath>
                </a14:m>
                <a:r>
                  <a:rPr lang="en-US" sz="17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en-US" sz="17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dB</m:t>
                        </m:r>
                      </m:sub>
                    </m:sSub>
                    <m:r>
                      <a:rPr lang="en-US" sz="17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 </m:t>
                    </m:r>
                    <m:r>
                      <m:rPr>
                        <m:sty m:val="p"/>
                      </m:rP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kHz</m:t>
                    </m:r>
                  </m:oMath>
                </a14:m>
                <a:r>
                  <a:rPr lang="en-US" sz="1700" dirty="0">
                    <a:solidFill>
                      <a:schemeClr val="tx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sz="17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17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17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1.7</m:t>
                    </m:r>
                    <m:r>
                      <m:rPr>
                        <m:sty m:val="p"/>
                      </m:rPr>
                      <a:rPr lang="en-US" sz="17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sz="1700" dirty="0">
                    <a:solidFill>
                      <a:schemeClr val="tx1"/>
                    </a:solidFill>
                  </a:rPr>
                  <a:t>), </a:t>
                </a:r>
                <a14:m>
                  <m:oMath xmlns:m="http://schemas.openxmlformats.org/officeDocument/2006/math">
                    <m:r>
                      <a:rPr lang="en-US" sz="17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7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=15 </m:t>
                    </m:r>
                    <m:r>
                      <m:rPr>
                        <m:sty m:val="p"/>
                      </m:rP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1700" dirty="0">
                    <a:solidFill>
                      <a:schemeClr val="tx1"/>
                    </a:solidFill>
                  </a:rPr>
                  <a:t>s</a:t>
                </a:r>
              </a:p>
              <a:p>
                <a:pPr lvl="1"/>
                <a:r>
                  <a:rPr lang="en-US" sz="1700" dirty="0">
                    <a:solidFill>
                      <a:schemeClr val="tx1"/>
                    </a:solidFill>
                  </a:rPr>
                  <a:t>Analogous to RF center frequency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 sz="17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41.5 </m:t>
                    </m:r>
                    <m:r>
                      <m:rPr>
                        <m:sty m:val="p"/>
                      </m:rPr>
                      <a:rPr lang="en-US" sz="17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GHz</m:t>
                    </m:r>
                  </m:oMath>
                </a14:m>
                <a:endParaRPr lang="en-US" sz="1700" dirty="0">
                  <a:solidFill>
                    <a:schemeClr val="tx1"/>
                  </a:solidFill>
                </a:endParaRPr>
              </a:p>
              <a:p>
                <a:pPr>
                  <a:spcBef>
                    <a:spcPts val="1200"/>
                  </a:spcBef>
                </a:pPr>
                <a:r>
                  <a:rPr lang="en-US" sz="2000" dirty="0">
                    <a:solidFill>
                      <a:srgbClr val="0000FF"/>
                    </a:solidFill>
                  </a:rPr>
                  <a:t>Tricycle pulled by a rope emulates complex motion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2000" dirty="0">
                    <a:solidFill>
                      <a:srgbClr val="0000FF"/>
                    </a:solidFill>
                  </a:rPr>
                  <a:t>Transmit transducer driven by Keysight function generator with 10 </a:t>
                </a:r>
                <a:r>
                  <a:rPr lang="en-US" sz="2000" dirty="0" err="1">
                    <a:solidFill>
                      <a:srgbClr val="0000FF"/>
                    </a:solidFill>
                  </a:rPr>
                  <a:t>Vpp</a:t>
                </a:r>
                <a:r>
                  <a:rPr lang="en-US" sz="2000" dirty="0">
                    <a:solidFill>
                      <a:srgbClr val="0000FF"/>
                    </a:solidFill>
                  </a:rPr>
                  <a:t> replica of waveform.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2000" dirty="0">
                    <a:solidFill>
                      <a:srgbClr val="0000FF"/>
                    </a:solidFill>
                  </a:rPr>
                  <a:t>Receiver is a wideband ultrasonic transducer connected to RSA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en-US" sz="2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=100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kHz</m:t>
                    </m:r>
                  </m:oMath>
                </a14:m>
                <a:endParaRPr lang="en-US" sz="2000" dirty="0">
                  <a:solidFill>
                    <a:srgbClr val="0000FF"/>
                  </a:solidFill>
                </a:endParaRPr>
              </a:p>
              <a:p>
                <a:endParaRPr lang="en-US" sz="2000" dirty="0">
                  <a:solidFill>
                    <a:srgbClr val="0000FF"/>
                  </a:solidFill>
                </a:endParaRPr>
              </a:p>
              <a:p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35A30955-D2B6-4838-BAEF-F4AB5103BE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23" y="903682"/>
                <a:ext cx="6482382" cy="5406333"/>
              </a:xfrm>
              <a:prstGeom prst="rect">
                <a:avLst/>
              </a:prstGeom>
              <a:blipFill>
                <a:blip r:embed="rId4"/>
                <a:stretch>
                  <a:fillRect l="-847" t="-564" r="-1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DB337D7-DF8C-EE9E-A529-7C8E6A698648}"/>
              </a:ext>
            </a:extLst>
          </p:cNvPr>
          <p:cNvSpPr txBox="1"/>
          <p:nvPr/>
        </p:nvSpPr>
        <p:spPr>
          <a:xfrm>
            <a:off x="969469" y="5899189"/>
            <a:ext cx="7071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1400" b="1" dirty="0">
                <a:solidFill>
                  <a:srgbClr val="008000"/>
                </a:solidFill>
              </a:rPr>
              <a:t>[3] J. Jakabosky, S.D. Blunt, B. Himed, "Spectral-shape optimized FM noise radar for pulse agility," </a:t>
            </a:r>
            <a:r>
              <a:rPr lang="en-US" sz="1400" b="1" i="1" dirty="0">
                <a:solidFill>
                  <a:srgbClr val="008000"/>
                </a:solidFill>
              </a:rPr>
              <a:t>IEEE Radar Conf</a:t>
            </a:r>
            <a:r>
              <a:rPr lang="en-US" sz="1400" b="1" dirty="0">
                <a:solidFill>
                  <a:srgbClr val="008000"/>
                </a:solidFill>
              </a:rPr>
              <a:t>., Philadelphia, PA, May 2016.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4910C2-2B2A-E44D-6711-6E06277E67A0}"/>
              </a:ext>
            </a:extLst>
          </p:cNvPr>
          <p:cNvSpPr txBox="1"/>
          <p:nvPr/>
        </p:nvSpPr>
        <p:spPr>
          <a:xfrm>
            <a:off x="8040561" y="1115566"/>
            <a:ext cx="2128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1400" b="1" dirty="0">
                <a:solidFill>
                  <a:schemeClr val="bg1"/>
                </a:solidFill>
              </a:rPr>
              <a:t>“high-speed” tricycle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E8B56F-788D-1CEC-36A1-B9B9E26BF4B8}"/>
              </a:ext>
            </a:extLst>
          </p:cNvPr>
          <p:cNvSpPr txBox="1"/>
          <p:nvPr/>
        </p:nvSpPr>
        <p:spPr>
          <a:xfrm>
            <a:off x="8143811" y="3970163"/>
            <a:ext cx="1131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1400" b="1" dirty="0">
                <a:solidFill>
                  <a:schemeClr val="bg1"/>
                </a:solidFill>
              </a:rPr>
              <a:t>transmitter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A87EEF-2063-0DDA-BAC1-25FE90AF1A75}"/>
              </a:ext>
            </a:extLst>
          </p:cNvPr>
          <p:cNvSpPr txBox="1"/>
          <p:nvPr/>
        </p:nvSpPr>
        <p:spPr>
          <a:xfrm>
            <a:off x="9171966" y="3690545"/>
            <a:ext cx="1064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1400" b="1" dirty="0">
                <a:solidFill>
                  <a:schemeClr val="bg1"/>
                </a:solidFill>
              </a:rPr>
              <a:t>receiver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BBB051E-9D24-83B2-5875-BFE3BB23A4B1}"/>
              </a:ext>
            </a:extLst>
          </p:cNvPr>
          <p:cNvCxnSpPr>
            <a:cxnSpLocks/>
          </p:cNvCxnSpPr>
          <p:nvPr/>
        </p:nvCxnSpPr>
        <p:spPr>
          <a:xfrm>
            <a:off x="6437356" y="4506183"/>
            <a:ext cx="1603205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F975CA5-C97C-019A-CD9D-E72AE544BDD0}"/>
              </a:ext>
            </a:extLst>
          </p:cNvPr>
          <p:cNvCxnSpPr>
            <a:cxnSpLocks/>
          </p:cNvCxnSpPr>
          <p:nvPr/>
        </p:nvCxnSpPr>
        <p:spPr>
          <a:xfrm flipV="1">
            <a:off x="6096000" y="4506183"/>
            <a:ext cx="3866866" cy="91667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426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E041D17-8CFF-4FA4-8B89-A8D113F38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341" y="3020173"/>
            <a:ext cx="4511040" cy="3383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879EFA-53A8-4569-9300-5F27DF4AC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69" y="3020173"/>
            <a:ext cx="4511040" cy="3383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C621C6-91A2-426B-940C-FF5FB96E2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88BB2-E4A8-4F5F-95CE-49A8ED69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C58F818-D5E8-463D-A42D-67DADC5CE8EE}"/>
              </a:ext>
            </a:extLst>
          </p:cNvPr>
          <p:cNvSpPr txBox="1">
            <a:spLocks/>
          </p:cNvSpPr>
          <p:nvPr/>
        </p:nvSpPr>
        <p:spPr>
          <a:xfrm>
            <a:off x="510988" y="972127"/>
            <a:ext cx="9492821" cy="1245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</a:rPr>
              <a:t>First, compare the </a:t>
            </a:r>
            <a:r>
              <a:rPr lang="en-US" sz="2000" u="sng" dirty="0">
                <a:solidFill>
                  <a:srgbClr val="0000FF"/>
                </a:solidFill>
              </a:rPr>
              <a:t>matched filter</a:t>
            </a:r>
            <a:r>
              <a:rPr lang="en-US" sz="2000" dirty="0">
                <a:solidFill>
                  <a:srgbClr val="0000FF"/>
                </a:solidFill>
              </a:rPr>
              <a:t> responses of Doppler-</a:t>
            </a:r>
            <a:r>
              <a:rPr lang="en-US" sz="2000" i="1" dirty="0">
                <a:solidFill>
                  <a:srgbClr val="0000FF"/>
                </a:solidFill>
              </a:rPr>
              <a:t>selective</a:t>
            </a:r>
            <a:r>
              <a:rPr lang="en-US" sz="2000" dirty="0">
                <a:solidFill>
                  <a:srgbClr val="0000FF"/>
                </a:solidFill>
              </a:rPr>
              <a:t> PRO-FM to Doppler-</a:t>
            </a:r>
            <a:r>
              <a:rPr lang="en-US" sz="2000" i="1" dirty="0">
                <a:solidFill>
                  <a:srgbClr val="0000FF"/>
                </a:solidFill>
              </a:rPr>
              <a:t>tolerant</a:t>
            </a:r>
            <a:r>
              <a:rPr lang="en-US" sz="2000" dirty="0">
                <a:solidFill>
                  <a:srgbClr val="0000FF"/>
                </a:solidFill>
              </a:rPr>
              <a:t> LFM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LFM has delay/Doppler ambiguity ridge while PRO-FM has higher sidelobe pedestal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Tricycle is not visible</a:t>
            </a: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19BC7D-D51B-481B-9E33-D9BFE05D138D}"/>
              </a:ext>
            </a:extLst>
          </p:cNvPr>
          <p:cNvSpPr txBox="1"/>
          <p:nvPr/>
        </p:nvSpPr>
        <p:spPr>
          <a:xfrm>
            <a:off x="2059551" y="2683711"/>
            <a:ext cx="311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PRO-FM w/ Matched Filter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BC0639-3D03-422A-B6A0-DD8469E0B4BA}"/>
              </a:ext>
            </a:extLst>
          </p:cNvPr>
          <p:cNvSpPr txBox="1"/>
          <p:nvPr/>
        </p:nvSpPr>
        <p:spPr>
          <a:xfrm>
            <a:off x="7477630" y="2675894"/>
            <a:ext cx="2906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LFM w/ Matched Filter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F233501-6130-45E9-8C88-DE0237BB6CE7}"/>
              </a:ext>
            </a:extLst>
          </p:cNvPr>
          <p:cNvCxnSpPr>
            <a:cxnSpLocks/>
          </p:cNvCxnSpPr>
          <p:nvPr/>
        </p:nvCxnSpPr>
        <p:spPr>
          <a:xfrm flipH="1" flipV="1">
            <a:off x="9029700" y="5744908"/>
            <a:ext cx="1795731" cy="496964"/>
          </a:xfrm>
          <a:prstGeom prst="straightConnector1">
            <a:avLst/>
          </a:prstGeom>
          <a:ln w="57150">
            <a:solidFill>
              <a:srgbClr val="E8000D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419E540-89BA-4394-B0C3-35FF71241D3E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835243" y="3818386"/>
            <a:ext cx="993557" cy="3218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D931E63-CC5F-46D3-BE3D-5C23F73E1FB5}"/>
              </a:ext>
            </a:extLst>
          </p:cNvPr>
          <p:cNvSpPr txBox="1"/>
          <p:nvPr/>
        </p:nvSpPr>
        <p:spPr>
          <a:xfrm>
            <a:off x="10829363" y="5918705"/>
            <a:ext cx="1317812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8000D"/>
                </a:solidFill>
                <a:latin typeface="Palatino Linotype" panose="02040502050505030304" pitchFamily="18" charset="0"/>
              </a:rPr>
              <a:t>Model Mismatch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EA316D-DFCE-4D7C-9BE3-8A947B2F790A}"/>
              </a:ext>
            </a:extLst>
          </p:cNvPr>
          <p:cNvSpPr txBox="1"/>
          <p:nvPr/>
        </p:nvSpPr>
        <p:spPr>
          <a:xfrm>
            <a:off x="65804" y="3449054"/>
            <a:ext cx="1538878" cy="3693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Direct path</a:t>
            </a:r>
          </a:p>
        </p:txBody>
      </p:sp>
    </p:spTree>
    <p:extLst>
      <p:ext uri="{BB962C8B-B14F-4D97-AF65-F5344CB8AC3E}">
        <p14:creationId xmlns:p14="http://schemas.microsoft.com/office/powerpoint/2010/main" val="2519310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D08E151-FB75-4695-BF57-B9C8AA98F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456" y="3021072"/>
            <a:ext cx="4511040" cy="338328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1B0BAD6-2397-4075-9766-D562F0CECE5D}"/>
              </a:ext>
            </a:extLst>
          </p:cNvPr>
          <p:cNvCxnSpPr>
            <a:cxnSpLocks/>
          </p:cNvCxnSpPr>
          <p:nvPr/>
        </p:nvCxnSpPr>
        <p:spPr>
          <a:xfrm>
            <a:off x="835243" y="3818386"/>
            <a:ext cx="993557" cy="3218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180FC5F-8BA5-425A-AC43-50B2B6CA4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0" y="3021072"/>
            <a:ext cx="4511040" cy="3383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C621C6-91A2-426B-940C-FF5FB96E2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88BB2-E4A8-4F5F-95CE-49A8ED69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9BFCFA-B7D2-407A-8D7F-D042CEF5E252}"/>
              </a:ext>
            </a:extLst>
          </p:cNvPr>
          <p:cNvSpPr txBox="1"/>
          <p:nvPr/>
        </p:nvSpPr>
        <p:spPr>
          <a:xfrm>
            <a:off x="2059551" y="2424400"/>
            <a:ext cx="3116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PRO-FM w/ Matched Filter + background subtraction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7694F3-1953-4C1F-9874-270E05D632AE}"/>
              </a:ext>
            </a:extLst>
          </p:cNvPr>
          <p:cNvSpPr txBox="1"/>
          <p:nvPr/>
        </p:nvSpPr>
        <p:spPr>
          <a:xfrm>
            <a:off x="7477630" y="2375639"/>
            <a:ext cx="2906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LFM w/ Matched Filter    + background subtraction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E28546-87B9-4181-B53B-16C646B7C465}"/>
              </a:ext>
            </a:extLst>
          </p:cNvPr>
          <p:cNvSpPr txBox="1">
            <a:spLocks/>
          </p:cNvSpPr>
          <p:nvPr/>
        </p:nvSpPr>
        <p:spPr>
          <a:xfrm>
            <a:off x="510988" y="972127"/>
            <a:ext cx="11071412" cy="1245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</a:rPr>
              <a:t>Using estimate of static background scattering (w/o tricycle), perform background subtraction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Not realistic in practical, but employed here for illustrative purpose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Difficult to discern tricycle in LFM case even with background subtraction (due to ridge)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Can begin to see some crude tricycle structure in PRO-FM case</a:t>
            </a:r>
            <a:endParaRPr lang="en-US" sz="1600" b="1" u="sng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FDE25F-41B5-4DB9-A768-65DA8FEBE9C6}"/>
              </a:ext>
            </a:extLst>
          </p:cNvPr>
          <p:cNvSpPr txBox="1"/>
          <p:nvPr/>
        </p:nvSpPr>
        <p:spPr>
          <a:xfrm>
            <a:off x="621882" y="2562899"/>
            <a:ext cx="1388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A23AE0-4B96-48DF-A0F0-A2B9B9362DF2}"/>
              </a:ext>
            </a:extLst>
          </p:cNvPr>
          <p:cNvSpPr txBox="1"/>
          <p:nvPr/>
        </p:nvSpPr>
        <p:spPr>
          <a:xfrm>
            <a:off x="71717" y="3172055"/>
            <a:ext cx="1554257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Direct path removed</a:t>
            </a:r>
          </a:p>
        </p:txBody>
      </p:sp>
    </p:spTree>
    <p:extLst>
      <p:ext uri="{BB962C8B-B14F-4D97-AF65-F5344CB8AC3E}">
        <p14:creationId xmlns:p14="http://schemas.microsoft.com/office/powerpoint/2010/main" val="207910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A167DC4-1205-44D0-9EF0-AF8BCE39A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456" y="3021072"/>
            <a:ext cx="4511040" cy="33832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A4B0D4-A258-44B0-9A94-F77DB7B7D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0" y="3030216"/>
            <a:ext cx="4511040" cy="3383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C621C6-91A2-426B-940C-FF5FB96E2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88BB2-E4A8-4F5F-95CE-49A8ED69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1B4C4D-9BAA-45B9-A276-474008ECAD08}"/>
                  </a:ext>
                </a:extLst>
              </p:cNvPr>
              <p:cNvSpPr txBox="1"/>
              <p:nvPr/>
            </p:nvSpPr>
            <p:spPr>
              <a:xfrm>
                <a:off x="10508776" y="879937"/>
                <a:ext cx="1611508" cy="107721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600" b="1" u="sng" dirty="0">
                    <a:latin typeface="Palatino Linotype" panose="02040502050505030304" pitchFamily="18" charset="0"/>
                  </a:rPr>
                  <a:t>SPI Parameters</a:t>
                </a:r>
              </a:p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iterations = 7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=0.05</m:t>
                      </m:r>
                    </m:oMath>
                  </m:oMathPara>
                </a14:m>
                <a:endParaRPr lang="en-US" sz="1600" b="0" dirty="0">
                  <a:latin typeface="Palatino Linotype" panose="0204050205050503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=4,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1600" b="0" dirty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01B4C4D-9BAA-45B9-A276-474008ECA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8776" y="879937"/>
                <a:ext cx="1611508" cy="1077218"/>
              </a:xfrm>
              <a:prstGeom prst="rect">
                <a:avLst/>
              </a:prstGeom>
              <a:blipFill>
                <a:blip r:embed="rId4"/>
                <a:stretch>
                  <a:fillRect l="-1493" t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F7B631A-9A7F-4EA3-8482-E4539164744E}"/>
              </a:ext>
            </a:extLst>
          </p:cNvPr>
          <p:cNvSpPr txBox="1">
            <a:spLocks/>
          </p:cNvSpPr>
          <p:nvPr/>
        </p:nvSpPr>
        <p:spPr>
          <a:xfrm>
            <a:off x="510988" y="972127"/>
            <a:ext cx="8865024" cy="1245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</a:rPr>
              <a:t>Now consider PRO-FM alone and w/o background subtraction, </a:t>
            </a:r>
            <a:r>
              <a:rPr lang="en-US" sz="2000" dirty="0">
                <a:solidFill>
                  <a:srgbClr val="FF0000"/>
                </a:solidFill>
              </a:rPr>
              <a:t>comparing the Matched Filter to SPI</a:t>
            </a:r>
            <a:endParaRPr lang="en-US" sz="2000" b="1" u="sng" dirty="0">
              <a:solidFill>
                <a:srgbClr val="FF0000"/>
              </a:solidFill>
            </a:endParaRP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Direct path still present, but SPI provides far greater detail on tricycle structure/motion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3EBEF6-07A3-8F24-0A0C-2E7B0EA70D48}"/>
              </a:ext>
            </a:extLst>
          </p:cNvPr>
          <p:cNvSpPr txBox="1"/>
          <p:nvPr/>
        </p:nvSpPr>
        <p:spPr>
          <a:xfrm>
            <a:off x="2059551" y="2683711"/>
            <a:ext cx="311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PRO-FM w/ Matched Filter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7D01C0-295E-08C2-7334-99D47B52B3AF}"/>
              </a:ext>
            </a:extLst>
          </p:cNvPr>
          <p:cNvSpPr txBox="1"/>
          <p:nvPr/>
        </p:nvSpPr>
        <p:spPr>
          <a:xfrm>
            <a:off x="7477630" y="2675894"/>
            <a:ext cx="2906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PRO-FM w/ SPI</a:t>
            </a:r>
          </a:p>
        </p:txBody>
      </p:sp>
    </p:spTree>
    <p:extLst>
      <p:ext uri="{BB962C8B-B14F-4D97-AF65-F5344CB8AC3E}">
        <p14:creationId xmlns:p14="http://schemas.microsoft.com/office/powerpoint/2010/main" val="320472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4E9669F-E86B-433F-98FB-259ACA771353}"/>
              </a:ext>
            </a:extLst>
          </p:cNvPr>
          <p:cNvSpPr txBox="1">
            <a:spLocks/>
          </p:cNvSpPr>
          <p:nvPr/>
        </p:nvSpPr>
        <p:spPr>
          <a:xfrm>
            <a:off x="510988" y="972127"/>
            <a:ext cx="10408024" cy="1245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</a:rPr>
              <a:t>Same MF vs. SPI comparison when </a:t>
            </a:r>
            <a:r>
              <a:rPr lang="en-US" sz="2000" b="1" dirty="0">
                <a:solidFill>
                  <a:srgbClr val="FF0000"/>
                </a:solidFill>
              </a:rPr>
              <a:t>background subtraction is performed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SPI + background subtraction almost completely leaves a clear silhouette of the tricycle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Reveals oscillatory behavior that are presumed to be the pedal motion</a:t>
            </a:r>
          </a:p>
          <a:p>
            <a:pPr lvl="1"/>
            <a:endParaRPr lang="en-US" sz="1600" dirty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83BF83-37CE-4EF1-A07D-933CF66A4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456" y="3021072"/>
            <a:ext cx="4511040" cy="3383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F51231-02F8-4943-9D6E-962573E67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0" y="3021072"/>
            <a:ext cx="4511040" cy="3383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C621C6-91A2-426B-940C-FF5FB96E2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88BB2-E4A8-4F5F-95CE-49A8ED69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C810C0-D241-FC77-5800-6D8BCC75FE6A}"/>
                  </a:ext>
                </a:extLst>
              </p:cNvPr>
              <p:cNvSpPr txBox="1"/>
              <p:nvPr/>
            </p:nvSpPr>
            <p:spPr>
              <a:xfrm>
                <a:off x="10508776" y="879937"/>
                <a:ext cx="1611508" cy="107721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600" b="1" u="sng" dirty="0">
                    <a:latin typeface="Palatino Linotype" panose="02040502050505030304" pitchFamily="18" charset="0"/>
                  </a:rPr>
                  <a:t>SPI Parameters</a:t>
                </a:r>
              </a:p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iterations = 7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=0.05</m:t>
                      </m:r>
                    </m:oMath>
                  </m:oMathPara>
                </a14:m>
                <a:endParaRPr lang="en-US" sz="1600" b="0" dirty="0">
                  <a:latin typeface="Palatino Linotype" panose="0204050205050503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=4,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1600" b="0" dirty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C810C0-D241-FC77-5800-6D8BCC75F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8776" y="879937"/>
                <a:ext cx="1611508" cy="1077218"/>
              </a:xfrm>
              <a:prstGeom prst="rect">
                <a:avLst/>
              </a:prstGeom>
              <a:blipFill>
                <a:blip r:embed="rId4"/>
                <a:stretch>
                  <a:fillRect l="-1493" t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82A8151-112D-FE5C-26F0-D732FDFC2264}"/>
              </a:ext>
            </a:extLst>
          </p:cNvPr>
          <p:cNvSpPr txBox="1"/>
          <p:nvPr/>
        </p:nvSpPr>
        <p:spPr>
          <a:xfrm>
            <a:off x="7477630" y="2375639"/>
            <a:ext cx="2906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PRO-FM w/ SPI                   + background subtraction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D1F2F-1407-3965-CB76-74A29C93BF02}"/>
              </a:ext>
            </a:extLst>
          </p:cNvPr>
          <p:cNvSpPr txBox="1"/>
          <p:nvPr/>
        </p:nvSpPr>
        <p:spPr>
          <a:xfrm>
            <a:off x="2059551" y="2383456"/>
            <a:ext cx="3116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PRO-FM w/ Matched Filter + background subtraction</a:t>
            </a:r>
          </a:p>
        </p:txBody>
      </p:sp>
    </p:spTree>
    <p:extLst>
      <p:ext uri="{BB962C8B-B14F-4D97-AF65-F5344CB8AC3E}">
        <p14:creationId xmlns:p14="http://schemas.microsoft.com/office/powerpoint/2010/main" val="766670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18C84D1-31EB-4893-B9FA-9A6EC1964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0" y="3021072"/>
            <a:ext cx="4511040" cy="3383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4D28BC-53C1-44E4-880D-E0FE31594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456" y="3021072"/>
            <a:ext cx="4511040" cy="3383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C621C6-91A2-426B-940C-FF5FB96E2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88BB2-E4A8-4F5F-95CE-49A8ED69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36BCF63-9206-4739-9E8B-CE8828D8FD4A}"/>
              </a:ext>
            </a:extLst>
          </p:cNvPr>
          <p:cNvSpPr txBox="1">
            <a:spLocks/>
          </p:cNvSpPr>
          <p:nvPr/>
        </p:nvSpPr>
        <p:spPr>
          <a:xfrm>
            <a:off x="510988" y="972127"/>
            <a:ext cx="10408024" cy="1245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</a:rPr>
              <a:t>Finally, compare SPI results </a:t>
            </a:r>
            <a:r>
              <a:rPr lang="en-US" sz="2000" b="1" dirty="0">
                <a:solidFill>
                  <a:srgbClr val="FF0000"/>
                </a:solidFill>
              </a:rPr>
              <a:t>with &amp; w/o background subtraction</a:t>
            </a:r>
          </a:p>
          <a:p>
            <a:r>
              <a:rPr lang="en-US" sz="2000" dirty="0">
                <a:solidFill>
                  <a:srgbClr val="0000FF"/>
                </a:solidFill>
              </a:rPr>
              <a:t>While a few persistent scatterers remain, e.g. student movement, non-uniform acoustical interference (RSA fans), and model imperfections</a:t>
            </a:r>
            <a:endParaRPr lang="en-US" sz="16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510CBF0-5ED0-4377-9F31-A066F6E41BBF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6327015" y="3378507"/>
            <a:ext cx="834200" cy="7886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265C3B11-D7A9-4D7E-894C-46A73E9FF3A9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6327015" y="3378507"/>
            <a:ext cx="3856891" cy="7886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27FB80B-047F-4F9E-9530-0B3282B53A2D}"/>
              </a:ext>
            </a:extLst>
          </p:cNvPr>
          <p:cNvSpPr txBox="1"/>
          <p:nvPr/>
        </p:nvSpPr>
        <p:spPr>
          <a:xfrm>
            <a:off x="5565968" y="2424400"/>
            <a:ext cx="1522094" cy="954107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alatino Linotype" panose="02040502050505030304" pitchFamily="18" charset="0"/>
              </a:rPr>
              <a:t>Persistent scattering centers likely authors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5035C1-9E96-3780-10EC-B4E6AA2DF43C}"/>
                  </a:ext>
                </a:extLst>
              </p:cNvPr>
              <p:cNvSpPr txBox="1"/>
              <p:nvPr/>
            </p:nvSpPr>
            <p:spPr>
              <a:xfrm>
                <a:off x="10508776" y="879937"/>
                <a:ext cx="1611508" cy="107721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600" b="1" u="sng" dirty="0">
                    <a:latin typeface="Palatino Linotype" panose="02040502050505030304" pitchFamily="18" charset="0"/>
                  </a:rPr>
                  <a:t>SPI Parameters</a:t>
                </a:r>
              </a:p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iterations = 7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=0.05</m:t>
                      </m:r>
                    </m:oMath>
                  </m:oMathPara>
                </a14:m>
                <a:endParaRPr lang="en-US" sz="1600" b="0" dirty="0">
                  <a:latin typeface="Palatino Linotype" panose="0204050205050503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=4,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1600" b="0" dirty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5035C1-9E96-3780-10EC-B4E6AA2DF4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8776" y="879937"/>
                <a:ext cx="1611508" cy="1077218"/>
              </a:xfrm>
              <a:prstGeom prst="rect">
                <a:avLst/>
              </a:prstGeom>
              <a:blipFill>
                <a:blip r:embed="rId4"/>
                <a:stretch>
                  <a:fillRect l="-1493" t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3AFAF2D-C1E8-5638-B423-D45BE496CF0D}"/>
              </a:ext>
            </a:extLst>
          </p:cNvPr>
          <p:cNvSpPr txBox="1"/>
          <p:nvPr/>
        </p:nvSpPr>
        <p:spPr>
          <a:xfrm>
            <a:off x="7477630" y="2375639"/>
            <a:ext cx="2906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PRO-FM w/ SPI                   + background subtraction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6CEAED-EE34-77E8-0BCF-D93A98847FB5}"/>
              </a:ext>
            </a:extLst>
          </p:cNvPr>
          <p:cNvSpPr txBox="1"/>
          <p:nvPr/>
        </p:nvSpPr>
        <p:spPr>
          <a:xfrm>
            <a:off x="2059551" y="2683711"/>
            <a:ext cx="3116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PRO-FM w/ SPI</a:t>
            </a:r>
          </a:p>
        </p:txBody>
      </p:sp>
    </p:spTree>
    <p:extLst>
      <p:ext uri="{BB962C8B-B14F-4D97-AF65-F5344CB8AC3E}">
        <p14:creationId xmlns:p14="http://schemas.microsoft.com/office/powerpoint/2010/main" val="3489150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910A7-2AD7-4944-A350-3E52B2AE8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RMS Response (MF/PRO-FM + subtraction)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860D7-7DBB-446F-B23C-B7A2C497D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53E8A7-7EE4-4CA1-B607-58A81966D9EA}"/>
              </a:ext>
            </a:extLst>
          </p:cNvPr>
          <p:cNvSpPr txBox="1">
            <a:spLocks/>
          </p:cNvSpPr>
          <p:nvPr/>
        </p:nvSpPr>
        <p:spPr>
          <a:xfrm>
            <a:off x="456397" y="1453896"/>
            <a:ext cx="5477436" cy="42976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</a:rPr>
              <a:t>A root-mean-square (RMS) operation across the entire time interval provides an average indication of visibility</a:t>
            </a:r>
          </a:p>
          <a:p>
            <a:pPr marL="0" indent="0">
              <a:buNone/>
            </a:pPr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Even after background subtraction, the RMS matched filter response is still quite blob-like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</a:rPr>
              <a:t> </a:t>
            </a:r>
          </a:p>
          <a:p>
            <a:r>
              <a:rPr lang="en-US" sz="2000" dirty="0">
                <a:solidFill>
                  <a:srgbClr val="0000FF"/>
                </a:solidFill>
              </a:rPr>
              <a:t>The Doppler-selective nature of PRO-FM provides some range-Doppler localization, but at the expense of an </a:t>
            </a:r>
            <a:r>
              <a:rPr lang="en-US" sz="2000" b="1" u="sng" dirty="0">
                <a:solidFill>
                  <a:srgbClr val="FF0000"/>
                </a:solidFill>
              </a:rPr>
              <a:t>overall higher sidelobe floor</a:t>
            </a:r>
            <a:r>
              <a:rPr lang="en-US" sz="2000" dirty="0">
                <a:solidFill>
                  <a:srgbClr val="0000FF"/>
                </a:solidFill>
              </a:rPr>
              <a:t> from ambiguity spread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76" y="1868378"/>
            <a:ext cx="6100924" cy="44914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1CA18D-00F1-FFD2-5B64-3C9B3C035EDF}"/>
              </a:ext>
            </a:extLst>
          </p:cNvPr>
          <p:cNvSpPr txBox="1"/>
          <p:nvPr/>
        </p:nvSpPr>
        <p:spPr>
          <a:xfrm>
            <a:off x="7002500" y="1383169"/>
            <a:ext cx="4545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RMS average of Matched Filter result using PRO-FM + background subtraction</a:t>
            </a:r>
          </a:p>
        </p:txBody>
      </p:sp>
    </p:spTree>
    <p:extLst>
      <p:ext uri="{BB962C8B-B14F-4D97-AF65-F5344CB8AC3E}">
        <p14:creationId xmlns:p14="http://schemas.microsoft.com/office/powerpoint/2010/main" val="1276995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910A7-2AD7-4944-A350-3E52B2AE8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RMS Response (SPI/PRO-FM)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860D7-7DBB-446F-B23C-B7A2C497D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53E8A7-7EE4-4CA1-B607-58A81966D9EA}"/>
              </a:ext>
            </a:extLst>
          </p:cNvPr>
          <p:cNvSpPr txBox="1">
            <a:spLocks/>
          </p:cNvSpPr>
          <p:nvPr/>
        </p:nvSpPr>
        <p:spPr>
          <a:xfrm>
            <a:off x="456396" y="1456761"/>
            <a:ext cx="5097334" cy="4297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</a:rPr>
              <a:t>Even </a:t>
            </a:r>
            <a:r>
              <a:rPr lang="en-US" sz="2000" b="1" dirty="0">
                <a:solidFill>
                  <a:srgbClr val="0000FF"/>
                </a:solidFill>
              </a:rPr>
              <a:t>without background subtraction</a:t>
            </a:r>
            <a:r>
              <a:rPr lang="en-US" sz="2000" dirty="0">
                <a:solidFill>
                  <a:srgbClr val="0000FF"/>
                </a:solidFill>
              </a:rPr>
              <a:t>, SPI greatly </a:t>
            </a:r>
            <a:r>
              <a:rPr lang="en-US" sz="2000" b="1" u="sng" dirty="0">
                <a:solidFill>
                  <a:srgbClr val="FF0000"/>
                </a:solidFill>
              </a:rPr>
              <a:t>improves visibility of scattering from motion</a:t>
            </a:r>
            <a:endParaRPr lang="en-US" sz="2000" dirty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Due to the test setup, a large direct path component is still present, along with other scattering in the room, that still limits visibility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The use of dynamic </a:t>
            </a:r>
            <a:r>
              <a:rPr lang="en-US" sz="2000" dirty="0" err="1">
                <a:solidFill>
                  <a:srgbClr val="0000FF"/>
                </a:solidFill>
              </a:rPr>
              <a:t>beamspoiling</a:t>
            </a:r>
            <a:r>
              <a:rPr lang="en-US" sz="2000" dirty="0">
                <a:solidFill>
                  <a:srgbClr val="0000FF"/>
                </a:solidFill>
              </a:rPr>
              <a:t> also clearly prevents collapse into point-like results, thereby yielding more physically meaningful results</a:t>
            </a:r>
            <a:endParaRPr lang="en-US" sz="2000" dirty="0">
              <a:solidFill>
                <a:srgbClr val="E8000D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4" y="1865376"/>
            <a:ext cx="6086094" cy="4480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C2CD12-065B-04F2-484D-15C4F691EB1C}"/>
              </a:ext>
            </a:extLst>
          </p:cNvPr>
          <p:cNvSpPr txBox="1"/>
          <p:nvPr/>
        </p:nvSpPr>
        <p:spPr>
          <a:xfrm>
            <a:off x="6750186" y="1592729"/>
            <a:ext cx="4765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RMS average of SPI result using PRO-FM</a:t>
            </a:r>
          </a:p>
        </p:txBody>
      </p:sp>
    </p:spTree>
    <p:extLst>
      <p:ext uri="{BB962C8B-B14F-4D97-AF65-F5344CB8AC3E}">
        <p14:creationId xmlns:p14="http://schemas.microsoft.com/office/powerpoint/2010/main" val="1327878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621C6-91A2-426B-940C-FF5FB96E2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RMS Response (SPI/PRO-FM + subtraction)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88BB2-E4A8-4F5F-95CE-49A8ED69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A1C99-7383-EA3C-4690-A1430DF8C765}"/>
              </a:ext>
            </a:extLst>
          </p:cNvPr>
          <p:cNvSpPr txBox="1">
            <a:spLocks/>
          </p:cNvSpPr>
          <p:nvPr/>
        </p:nvSpPr>
        <p:spPr>
          <a:xfrm>
            <a:off x="457200" y="1453896"/>
            <a:ext cx="5325037" cy="4138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FF"/>
                </a:solidFill>
              </a:rPr>
              <a:t>To emulate true open-air application, background subtraction yields the type of performance we can expect from SPI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Now the direct path and other stationary scattering is largely removed, permitting focus on the motion behavior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The complex motion of the pedals/wheels relative to the body of the tricycle could conceivably now be discerned</a:t>
            </a:r>
          </a:p>
          <a:p>
            <a:pPr marL="0" indent="0">
              <a:buNone/>
            </a:pPr>
            <a:endParaRPr lang="en-US" sz="2000" dirty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  <a:p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4" y="1865376"/>
            <a:ext cx="6086094" cy="44805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FB011F-6E06-A481-F240-045FC87400C6}"/>
              </a:ext>
            </a:extLst>
          </p:cNvPr>
          <p:cNvSpPr txBox="1"/>
          <p:nvPr/>
        </p:nvSpPr>
        <p:spPr>
          <a:xfrm>
            <a:off x="6909333" y="1366247"/>
            <a:ext cx="473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RMS average of SPI result using PRO-FM + background subtraction</a:t>
            </a:r>
          </a:p>
        </p:txBody>
      </p:sp>
    </p:spTree>
    <p:extLst>
      <p:ext uri="{BB962C8B-B14F-4D97-AF65-F5344CB8AC3E}">
        <p14:creationId xmlns:p14="http://schemas.microsoft.com/office/powerpoint/2010/main" val="2734053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5EFA5-6E58-4D23-95BC-F03F15DCC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DEEA7-A3F3-4E3B-90D2-10D581599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ADA8BC-0285-48FF-9864-5664A6112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88" y="1115568"/>
            <a:ext cx="11268636" cy="4923282"/>
          </a:xfrm>
        </p:spPr>
        <p:txBody>
          <a:bodyPr>
            <a:noAutofit/>
          </a:bodyPr>
          <a:lstStyle/>
          <a:p>
            <a:pPr>
              <a:spcBef>
                <a:spcPts val="3000"/>
              </a:spcBef>
            </a:pPr>
            <a:r>
              <a:rPr lang="en-US" sz="2400" dirty="0">
                <a:solidFill>
                  <a:srgbClr val="0000FF"/>
                </a:solidFill>
              </a:rPr>
              <a:t>The single pulse imaging (SPI) algorithm, originally conceived in 2006 to generalize RMMSE-based processing for fast-time Doppler, has now been made sufficiently robust for use on measured data</a:t>
            </a:r>
          </a:p>
          <a:p>
            <a:pPr>
              <a:spcBef>
                <a:spcPts val="3000"/>
              </a:spcBef>
            </a:pPr>
            <a:r>
              <a:rPr lang="en-US" sz="2400" dirty="0">
                <a:solidFill>
                  <a:srgbClr val="0000FF"/>
                </a:solidFill>
              </a:rPr>
              <a:t>Model uncertainty and dynamic </a:t>
            </a:r>
            <a:r>
              <a:rPr lang="en-US" sz="2400" dirty="0" err="1">
                <a:solidFill>
                  <a:srgbClr val="0000FF"/>
                </a:solidFill>
              </a:rPr>
              <a:t>beamspoiling</a:t>
            </a:r>
            <a:r>
              <a:rPr lang="en-US" sz="2400" dirty="0">
                <a:solidFill>
                  <a:srgbClr val="0000FF"/>
                </a:solidFill>
              </a:rPr>
              <a:t> are incorporated to prevent super-resolution over-suppression and collapse into point-like scatterers, thereby yielding physically meaningful estimation</a:t>
            </a:r>
          </a:p>
          <a:p>
            <a:pPr>
              <a:spcBef>
                <a:spcPts val="3000"/>
              </a:spcBef>
            </a:pPr>
            <a:r>
              <a:rPr lang="en-US" sz="2400" dirty="0">
                <a:solidFill>
                  <a:srgbClr val="0000FF"/>
                </a:solidFill>
              </a:rPr>
              <a:t>Experimental results using an ultrasonic testbed show that SPI provides enhanced range/Doppler estimation of scattering in motion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96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73" y="-16135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Motivation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10988" y="1115568"/>
            <a:ext cx="7871012" cy="4923282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At higher frequencies (e.g. mm-wave) the associated shorter wavelengths incur greater sensitivity to Doppler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Thus, fast-time Doppler shifts can invalidate “stop-and-hop” assumption and produce a mismatch for the zero-Doppler matched filter</a:t>
            </a:r>
          </a:p>
          <a:p>
            <a:pPr>
              <a:spcBef>
                <a:spcPts val="1800"/>
              </a:spcBef>
            </a:pPr>
            <a:r>
              <a:rPr lang="en-US" sz="2000" dirty="0">
                <a:solidFill>
                  <a:srgbClr val="0000FF"/>
                </a:solidFill>
              </a:rPr>
              <a:t>Doppler-tolerant waveforms (e.g. LFM) provide robustness to mismatch, but ambiguities arise from range-Doppler coupling</a:t>
            </a:r>
          </a:p>
          <a:p>
            <a:pPr>
              <a:spcBef>
                <a:spcPts val="1800"/>
              </a:spcBef>
            </a:pPr>
            <a:r>
              <a:rPr lang="en-US" sz="2000" dirty="0">
                <a:solidFill>
                  <a:srgbClr val="0000FF"/>
                </a:solidFill>
              </a:rPr>
              <a:t>Conversely, Doppler-</a:t>
            </a:r>
            <a:r>
              <a:rPr lang="en-US" sz="2000" i="1" dirty="0">
                <a:solidFill>
                  <a:srgbClr val="0000FF"/>
                </a:solidFill>
              </a:rPr>
              <a:t>selective</a:t>
            </a:r>
            <a:r>
              <a:rPr lang="en-US" sz="2000" dirty="0">
                <a:solidFill>
                  <a:srgbClr val="0000FF"/>
                </a:solidFill>
              </a:rPr>
              <a:t> waveforms have a thumbtack ambiguity function that enhances range-Doppler separability, but at the cost of a higher range-Doppler sidelobe pedestal</a:t>
            </a:r>
          </a:p>
          <a:p>
            <a:pPr lvl="1"/>
            <a:r>
              <a:rPr lang="en-US" sz="1700" dirty="0">
                <a:solidFill>
                  <a:schemeClr val="tx1"/>
                </a:solidFill>
              </a:rPr>
              <a:t>And a fast-time Doppler-shifted matched filter bank is required</a:t>
            </a:r>
          </a:p>
          <a:p>
            <a:pPr>
              <a:spcBef>
                <a:spcPts val="1800"/>
              </a:spcBef>
            </a:pPr>
            <a:r>
              <a:rPr lang="en-US" sz="2000" dirty="0">
                <a:solidFill>
                  <a:srgbClr val="0000FF"/>
                </a:solidFill>
              </a:rPr>
              <a:t>Here, a reiterative minimum means-square error (RMMSE) framework is combined with Doppler-selective waveforms to perform </a:t>
            </a:r>
            <a:r>
              <a:rPr lang="en-US" sz="2000" b="1" u="sng" dirty="0">
                <a:solidFill>
                  <a:srgbClr val="FF0000"/>
                </a:solidFill>
              </a:rPr>
              <a:t>robust range-Doppler imaging with a single pulse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E023A4-A4B9-4592-A585-57D6B306A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012" y="981646"/>
            <a:ext cx="3048000" cy="2286000"/>
          </a:xfrm>
          <a:prstGeom prst="rect">
            <a:avLst/>
          </a:prstGeom>
        </p:spPr>
      </p:pic>
      <p:pic>
        <p:nvPicPr>
          <p:cNvPr id="7" name="Content Placeholder 16">
            <a:extLst>
              <a:ext uri="{FF2B5EF4-FFF2-40B4-BE49-F238E27FC236}">
                <a16:creationId xmlns:a16="http://schemas.microsoft.com/office/drawing/2014/main" id="{7DEE9FED-8675-4585-B9E6-EDDA80F91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012" y="3590355"/>
            <a:ext cx="3048000" cy="22860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2E0DE64-E1E9-D590-9895-2B635F9C24B3}"/>
              </a:ext>
            </a:extLst>
          </p:cNvPr>
          <p:cNvCxnSpPr/>
          <p:nvPr/>
        </p:nvCxnSpPr>
        <p:spPr>
          <a:xfrm flipV="1">
            <a:off x="8032377" y="2421218"/>
            <a:ext cx="475129" cy="188259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6024BA5-4A6F-3977-0354-3252A6C8CADE}"/>
              </a:ext>
            </a:extLst>
          </p:cNvPr>
          <p:cNvCxnSpPr>
            <a:cxnSpLocks/>
          </p:cNvCxnSpPr>
          <p:nvPr/>
        </p:nvCxnSpPr>
        <p:spPr>
          <a:xfrm>
            <a:off x="8032376" y="3748523"/>
            <a:ext cx="475129" cy="188259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1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85"/>
    </mc:Choice>
    <mc:Fallback xmlns="">
      <p:transition spd="slow" advTm="1498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3B847-6A49-412B-8F5A-A04705CF7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6DD59BB-1E9C-448F-8295-F16EF0480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1246" y="2693987"/>
            <a:ext cx="9269507" cy="1470025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415234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5EFA5-6E58-4D23-95BC-F03F15DCC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Pulse Imaging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DEEA7-A3F3-4E3B-90D2-10D581599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31ADA8BC-0285-48FF-9864-5664A61129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0988" y="1115568"/>
                <a:ext cx="11268636" cy="4923282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>
                    <a:solidFill>
                      <a:srgbClr val="0000FF"/>
                    </a:solidFill>
                  </a:rPr>
                  <a:t>The single pulse imaging (SPI) algorithm </a:t>
                </a:r>
                <a:r>
                  <a:rPr lang="en-US" sz="2000" b="1" dirty="0">
                    <a:solidFill>
                      <a:srgbClr val="008000"/>
                    </a:solidFill>
                  </a:rPr>
                  <a:t>[1,2] </a:t>
                </a:r>
                <a:r>
                  <a:rPr lang="en-US" sz="2000" dirty="0">
                    <a:solidFill>
                      <a:srgbClr val="0000FF"/>
                    </a:solidFill>
                  </a:rPr>
                  <a:t>leverages the RMMSE framework to perform adaptive fast-time range-Doppler estimation</a:t>
                </a:r>
              </a:p>
              <a:p>
                <a:pPr lvl="1"/>
                <a:r>
                  <a:rPr lang="en-US" sz="1700" dirty="0">
                    <a:solidFill>
                      <a:schemeClr val="tx1"/>
                    </a:solidFill>
                  </a:rPr>
                  <a:t>Moving objects produce a distinct and predictable signal structure corresponding to their velocity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2000" dirty="0">
                    <a:solidFill>
                      <a:srgbClr val="0000FF"/>
                    </a:solidFill>
                  </a:rPr>
                  <a:t>Previous work on SPI examined simulated scenarios</a:t>
                </a:r>
              </a:p>
              <a:p>
                <a:pPr lvl="1"/>
                <a:r>
                  <a:rPr lang="en-US" sz="1700" dirty="0">
                    <a:solidFill>
                      <a:schemeClr val="tx1"/>
                    </a:solidFill>
                  </a:rPr>
                  <a:t>But simulation often ignore uncertainties and model mismatch present in physical environments              (e.g. multipath, amplifier distortion, phase noise)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2000" dirty="0">
                    <a:solidFill>
                      <a:srgbClr val="0000FF"/>
                    </a:solidFill>
                  </a:rPr>
                  <a:t>Here, an ultrasonic testbed is used for experimental demonstration  </a:t>
                </a:r>
              </a:p>
              <a:p>
                <a:pPr lvl="1"/>
                <a:r>
                  <a:rPr lang="en-US" sz="1700" dirty="0">
                    <a:solidFill>
                      <a:schemeClr val="tx1"/>
                    </a:solidFill>
                  </a:rPr>
                  <a:t>Ultrasonic frequencies (</a:t>
                </a:r>
                <a14:m>
                  <m:oMath xmlns:m="http://schemas.openxmlformats.org/officeDocument/2006/math">
                    <m:r>
                      <a:rPr lang="en-US" sz="17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7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&lt;1.7</m:t>
                    </m:r>
                    <m:r>
                      <m:rPr>
                        <m:sty m:val="p"/>
                      </m:rPr>
                      <a:rPr lang="en-US" sz="17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sz="1700" dirty="0">
                    <a:solidFill>
                      <a:schemeClr val="tx1"/>
                    </a:solidFill>
                  </a:rPr>
                  <a:t>) provide meaningful emulation of fast-time Doppler effects observed at         mm-wave RF frequencies.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2000" dirty="0">
                    <a:solidFill>
                      <a:srgbClr val="0000FF"/>
                    </a:solidFill>
                  </a:rPr>
                  <a:t>Additionally, </a:t>
                </a:r>
                <a:r>
                  <a:rPr lang="en-US" sz="2000" b="1" u="sng" dirty="0">
                    <a:solidFill>
                      <a:srgbClr val="FF0000"/>
                    </a:solidFill>
                  </a:rPr>
                  <a:t>further robustness measures are incorporated into SPI</a:t>
                </a:r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>
                    <a:solidFill>
                      <a:srgbClr val="0000FF"/>
                    </a:solidFill>
                  </a:rPr>
                  <a:t>to address unavoidable model uncertainty and prevent spurious peaks due to super-resolution 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31ADA8BC-0285-48FF-9864-5664A61129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0988" y="1115568"/>
                <a:ext cx="11268636" cy="4923282"/>
              </a:xfrm>
              <a:blipFill>
                <a:blip r:embed="rId3"/>
                <a:stretch>
                  <a:fillRect l="-487" t="-619" r="-2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9A4BA7A-5C79-2072-62A9-CAAD936CEDE7}"/>
              </a:ext>
            </a:extLst>
          </p:cNvPr>
          <p:cNvSpPr txBox="1"/>
          <p:nvPr/>
        </p:nvSpPr>
        <p:spPr>
          <a:xfrm>
            <a:off x="708212" y="5535817"/>
            <a:ext cx="1097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1400" b="1" dirty="0">
                <a:solidFill>
                  <a:srgbClr val="339933"/>
                </a:solidFill>
              </a:rPr>
              <a:t>[1] S.D. Blunt, A. Shackelford, K. Gerlach, “Single pulse imaging,” </a:t>
            </a:r>
            <a:r>
              <a:rPr lang="en-US" sz="1400" b="1" i="1" dirty="0">
                <a:solidFill>
                  <a:srgbClr val="339933"/>
                </a:solidFill>
              </a:rPr>
              <a:t>Intl. Waveform Diversity &amp; Design Conf</a:t>
            </a:r>
            <a:r>
              <a:rPr lang="en-US" sz="1400" b="1" dirty="0">
                <a:solidFill>
                  <a:srgbClr val="339933"/>
                </a:solidFill>
              </a:rPr>
              <a:t>., Lihue, HI, Jan. 2006.</a:t>
            </a:r>
          </a:p>
          <a:p>
            <a:pPr marL="228600" indent="-228600"/>
            <a:r>
              <a:rPr lang="en-US" sz="1400" b="1" dirty="0">
                <a:solidFill>
                  <a:srgbClr val="339933"/>
                </a:solidFill>
              </a:rPr>
              <a:t>[2] S.D. Blunt, A. Shackelford, K. Gerlach, K.J. Smith, "Doppler compensation &amp; single pulse imaging via adaptive pulse compression," </a:t>
            </a:r>
            <a:r>
              <a:rPr lang="en-US" sz="1400" b="1" i="1" dirty="0">
                <a:solidFill>
                  <a:srgbClr val="339933"/>
                </a:solidFill>
              </a:rPr>
              <a:t>IEEE Trans. Aerospace &amp; Electronic Systems</a:t>
            </a:r>
            <a:r>
              <a:rPr lang="en-US" sz="1400" b="1" dirty="0">
                <a:solidFill>
                  <a:srgbClr val="339933"/>
                </a:solidFill>
              </a:rPr>
              <a:t>, vol. 45, no. 2, pp. 647-659, Apr. 2009.</a:t>
            </a:r>
          </a:p>
        </p:txBody>
      </p:sp>
    </p:spTree>
    <p:extLst>
      <p:ext uri="{BB962C8B-B14F-4D97-AF65-F5344CB8AC3E}">
        <p14:creationId xmlns:p14="http://schemas.microsoft.com/office/powerpoint/2010/main" val="496804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6E7E4-2BBF-44B9-853A-290A497A0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Receive Signal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4B302-29C2-46EC-A15D-A50462DDE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5805660-1184-4965-8250-AEF1FA343E21}"/>
                  </a:ext>
                </a:extLst>
              </p:cNvPr>
              <p:cNvSpPr txBox="1"/>
              <p:nvPr/>
            </p:nvSpPr>
            <p:spPr>
              <a:xfrm>
                <a:off x="2741374" y="4747239"/>
                <a:ext cx="1750745" cy="738664"/>
              </a:xfrm>
              <a:prstGeom prst="rect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×1 </m:t>
                      </m:r>
                    </m:oMath>
                  </m:oMathPara>
                </a14:m>
                <a:endParaRPr lang="en-US" sz="1400" dirty="0">
                  <a:latin typeface="Palatino Linotype" panose="02040502050505030304" pitchFamily="18" charset="0"/>
                </a:endParaRPr>
              </a:p>
              <a:p>
                <a:pPr algn="ctr"/>
                <a:r>
                  <a:rPr lang="en-US" sz="1400" dirty="0">
                    <a:latin typeface="Palatino Linotype" panose="02040502050505030304" pitchFamily="18" charset="0"/>
                  </a:rPr>
                  <a:t>received measurements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5805660-1184-4965-8250-AEF1FA343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1374" y="4747239"/>
                <a:ext cx="1750745" cy="738664"/>
              </a:xfrm>
              <a:prstGeom prst="rect">
                <a:avLst/>
              </a:prstGeom>
              <a:blipFill>
                <a:blip r:embed="rId3"/>
                <a:stretch>
                  <a:fillRect b="-5600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B657DD-66EF-4183-8296-846A0B0B0800}"/>
                  </a:ext>
                </a:extLst>
              </p:cNvPr>
              <p:cNvSpPr txBox="1"/>
              <p:nvPr/>
            </p:nvSpPr>
            <p:spPr>
              <a:xfrm>
                <a:off x="354562" y="4747239"/>
                <a:ext cx="1966010" cy="738664"/>
              </a:xfrm>
              <a:prstGeom prst="rect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400" i="0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i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400" i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>
                    <a:latin typeface="Palatino Linotype" panose="02040502050505030304" pitchFamily="18" charset="0"/>
                  </a:rPr>
                  <a:t> convolution matrix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b="1" i="0" smtClean="0">
                                <a:latin typeface="Cambria Math" panose="02040503050406030204" pitchFamily="18" charset="0"/>
                              </a:rPr>
                              <m:t>𝐬</m:t>
                            </m:r>
                          </m:e>
                        </m:acc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sz="1400" dirty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B657DD-66EF-4183-8296-846A0B0B0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62" y="4747239"/>
                <a:ext cx="1966010" cy="738664"/>
              </a:xfrm>
              <a:prstGeom prst="rect">
                <a:avLst/>
              </a:prstGeom>
              <a:blipFill>
                <a:blip r:embed="rId4"/>
                <a:stretch>
                  <a:fillRect r="-306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F1BB837-D60E-447F-A038-30B0EE6FC1EF}"/>
                  </a:ext>
                </a:extLst>
              </p:cNvPr>
              <p:cNvSpPr txBox="1"/>
              <p:nvPr/>
            </p:nvSpPr>
            <p:spPr>
              <a:xfrm>
                <a:off x="9541287" y="4411771"/>
                <a:ext cx="2363834" cy="1179105"/>
              </a:xfrm>
              <a:prstGeom prst="rect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40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400" i="0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400" i="0" smtClean="0">
                        <a:latin typeface="Cambria Math" panose="02040503050406030204" pitchFamily="18" charset="0"/>
                      </a:rPr>
                      <m:t>×1</m:t>
                    </m:r>
                  </m:oMath>
                </a14:m>
                <a:r>
                  <a:rPr lang="en-US" sz="1400" dirty="0">
                    <a:latin typeface="Palatino Linotype" panose="02040502050505030304" pitchFamily="18" charset="0"/>
                  </a:rPr>
                  <a:t> </a:t>
                </a:r>
              </a:p>
              <a:p>
                <a:pPr algn="ctr"/>
                <a:r>
                  <a:rPr lang="en-US" sz="1400" dirty="0">
                    <a:latin typeface="Palatino Linotype" panose="02040502050505030304" pitchFamily="18" charset="0"/>
                  </a:rPr>
                  <a:t>contiguous scattering coefficients surrounding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th</m:t>
                        </m:r>
                      </m:sup>
                    </m:sSup>
                  </m:oMath>
                </a14:m>
                <a:r>
                  <a:rPr lang="en-US" sz="1400" dirty="0">
                    <a:latin typeface="Palatino Linotype" panose="02040502050505030304" pitchFamily="18" charset="0"/>
                  </a:rPr>
                  <a:t> sample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1400" i="0">
                            <a:latin typeface="Cambria Math" panose="02040503050406030204" pitchFamily="18" charset="0"/>
                          </a:rPr>
                          <m:t>th</m:t>
                        </m:r>
                      </m:sup>
                    </m:sSup>
                  </m:oMath>
                </a14:m>
                <a:r>
                  <a:rPr lang="en-US" sz="1400" dirty="0">
                    <a:latin typeface="Palatino Linotype" panose="02040502050505030304" pitchFamily="18" charset="0"/>
                  </a:rPr>
                  <a:t> range profile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F1BB837-D60E-447F-A038-30B0EE6FC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1287" y="4411771"/>
                <a:ext cx="2363834" cy="1179105"/>
              </a:xfrm>
              <a:prstGeom prst="rect">
                <a:avLst/>
              </a:prstGeom>
              <a:blipFill>
                <a:blip r:embed="rId5"/>
                <a:stretch>
                  <a:fillRect b="-3553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EF7F56-1F5C-429B-B46C-904DCC720B08}"/>
                  </a:ext>
                </a:extLst>
              </p:cNvPr>
              <p:cNvSpPr txBox="1"/>
              <p:nvPr/>
            </p:nvSpPr>
            <p:spPr>
              <a:xfrm>
                <a:off x="7937368" y="4849446"/>
                <a:ext cx="1334131" cy="523220"/>
              </a:xfrm>
              <a:prstGeom prst="rect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400" i="0">
                        <a:latin typeface="Cambria Math" panose="02040503050406030204" pitchFamily="18" charset="0"/>
                      </a:rPr>
                      <m:t>×1</m:t>
                    </m:r>
                  </m:oMath>
                </a14:m>
                <a:r>
                  <a:rPr lang="en-US" sz="1400" dirty="0">
                    <a:latin typeface="Palatino Linotype" panose="02040502050505030304" pitchFamily="18" charset="0"/>
                  </a:rPr>
                  <a:t> </a:t>
                </a:r>
              </a:p>
              <a:p>
                <a:pPr algn="ctr"/>
                <a:r>
                  <a:rPr lang="en-US" sz="1400" dirty="0">
                    <a:latin typeface="Palatino Linotype" panose="02040502050505030304" pitchFamily="18" charset="0"/>
                  </a:rPr>
                  <a:t>additive noise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EF7F56-1F5C-429B-B46C-904DCC720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368" y="4849446"/>
                <a:ext cx="1334131" cy="523220"/>
              </a:xfrm>
              <a:prstGeom prst="rect">
                <a:avLst/>
              </a:prstGeom>
              <a:blipFill>
                <a:blip r:embed="rId6"/>
                <a:stretch>
                  <a:fillRect b="-8989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49">
            <a:extLst>
              <a:ext uri="{FF2B5EF4-FFF2-40B4-BE49-F238E27FC236}">
                <a16:creationId xmlns:a16="http://schemas.microsoft.com/office/drawing/2014/main" id="{10ED3CDF-A1B0-403C-965D-DEB07EBCDA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3541" y="1701637"/>
            <a:ext cx="1204912" cy="2934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9E91DA4-8ECD-4EDD-A0D1-AE01E8A14E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3209" y="2141009"/>
            <a:ext cx="3585582" cy="39484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2F570C7-DE47-4E96-896D-C20E8C950F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1569" y="4745663"/>
            <a:ext cx="2488859" cy="730786"/>
          </a:xfrm>
          <a:prstGeom prst="rect">
            <a:avLst/>
          </a:prstGeom>
        </p:spPr>
      </p:pic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AECC74C-28AE-4F31-AD26-1151C9C66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88" y="1115568"/>
            <a:ext cx="11268636" cy="620975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A</a:t>
            </a:r>
            <a:r>
              <a:rPr lang="en-US" sz="2000" dirty="0">
                <a:solidFill>
                  <a:srgbClr val="FF0000"/>
                </a:solidFill>
              </a:rPr>
              <a:t> fast-time Doppler-shifted replica</a:t>
            </a:r>
            <a:r>
              <a:rPr lang="en-US" sz="2000" dirty="0">
                <a:solidFill>
                  <a:srgbClr val="0000FF"/>
                </a:solidFill>
              </a:rPr>
              <a:t> of a </a:t>
            </a:r>
            <a:r>
              <a:rPr lang="en-US" sz="2000" i="1" dirty="0">
                <a:solidFill>
                  <a:srgbClr val="0000FF"/>
                </a:solidFill>
              </a:rPr>
              <a:t>N</a:t>
            </a:r>
            <a:r>
              <a:rPr lang="en-US" sz="2000" dirty="0">
                <a:solidFill>
                  <a:srgbClr val="0000FF"/>
                </a:solidFill>
              </a:rPr>
              <a:t>-length discretized waveform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s</a:t>
            </a:r>
            <a:r>
              <a:rPr lang="en-US" sz="20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can be represented as 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endParaRPr lang="en-US" sz="20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2">
                <a:extLst>
                  <a:ext uri="{FF2B5EF4-FFF2-40B4-BE49-F238E27FC236}">
                    <a16:creationId xmlns:a16="http://schemas.microsoft.com/office/drawing/2014/main" id="{414B7B21-77E3-4BB6-9DA9-98152C404C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3719" y="2670383"/>
                <a:ext cx="11268636" cy="6209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rgbClr val="002D56"/>
                    </a:solidFill>
                    <a:latin typeface="Palatino Linotype" panose="0204050205050503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 kern="1200">
                    <a:solidFill>
                      <a:srgbClr val="002D56"/>
                    </a:solidFill>
                    <a:latin typeface="Palatino Linotype" panose="0204050205050503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2D56"/>
                    </a:solidFill>
                    <a:latin typeface="Palatino Linotype" panose="0204050205050503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800" kern="1200">
                    <a:solidFill>
                      <a:srgbClr val="002D56"/>
                    </a:solidFill>
                    <a:latin typeface="Palatino Linotype" panose="0204050205050503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800" kern="1200">
                    <a:solidFill>
                      <a:srgbClr val="002D56"/>
                    </a:solidFill>
                    <a:latin typeface="Palatino Linotype" panose="0204050205050503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spcAft>
                    <a:spcPts val="0"/>
                  </a:spcAft>
                  <a:buNone/>
                </a:pPr>
                <a:r>
                  <a:rPr lang="en-US" sz="2000" dirty="0">
                    <a:solidFill>
                      <a:srgbClr val="0000FF"/>
                    </a:solidFill>
                  </a:rPr>
                  <a:t>where </a:t>
                </a:r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p</a:t>
                </a:r>
                <a:r>
                  <a:rPr lang="en-US" sz="2000" i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k</a:t>
                </a:r>
                <a:r>
                  <a:rPr lang="en-US" sz="2000" dirty="0">
                    <a:solidFill>
                      <a:srgbClr val="0000FF"/>
                    </a:solidFill>
                  </a:rPr>
                  <a:t> imposes a Doppler phase progression on </a:t>
                </a:r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s</a:t>
                </a:r>
                <a:r>
                  <a:rPr lang="en-US" sz="2000" dirty="0">
                    <a:solidFill>
                      <a:srgbClr val="0000FF"/>
                    </a:solidFill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00FF"/>
                    </a:solidFill>
                  </a:rPr>
                  <a:t> within a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[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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, +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] </a:t>
                </a:r>
                <a:r>
                  <a:rPr lang="en-US" sz="2000" dirty="0">
                    <a:solidFill>
                      <a:srgbClr val="0000FF"/>
                    </a:solidFill>
                  </a:rPr>
                  <a:t>span.</a:t>
                </a:r>
              </a:p>
            </p:txBody>
          </p:sp>
        </mc:Choice>
        <mc:Fallback xmlns="">
          <p:sp>
            <p:nvSpPr>
              <p:cNvPr id="64" name="Content Placeholder 2">
                <a:extLst>
                  <a:ext uri="{FF2B5EF4-FFF2-40B4-BE49-F238E27FC236}">
                    <a16:creationId xmlns:a16="http://schemas.microsoft.com/office/drawing/2014/main" id="{414B7B21-77E3-4BB6-9DA9-98152C404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719" y="2670383"/>
                <a:ext cx="11268636" cy="620975"/>
              </a:xfrm>
              <a:prstGeom prst="rect">
                <a:avLst/>
              </a:prstGeom>
              <a:blipFill>
                <a:blip r:embed="rId10"/>
                <a:stretch>
                  <a:fillRect l="-595" t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89B20548-854E-4D75-9AE2-A0095937B045}"/>
              </a:ext>
            </a:extLst>
          </p:cNvPr>
          <p:cNvSpPr txBox="1">
            <a:spLocks/>
          </p:cNvSpPr>
          <p:nvPr/>
        </p:nvSpPr>
        <p:spPr>
          <a:xfrm>
            <a:off x="502023" y="3356748"/>
            <a:ext cx="11268636" cy="620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The received signal is treated as a superposition of distinct scattering induced by Doppler-shifted waveforms </a:t>
            </a:r>
          </a:p>
        </p:txBody>
      </p:sp>
      <p:cxnSp>
        <p:nvCxnSpPr>
          <p:cNvPr id="128" name="Connector: Elbow 127">
            <a:extLst>
              <a:ext uri="{FF2B5EF4-FFF2-40B4-BE49-F238E27FC236}">
                <a16:creationId xmlns:a16="http://schemas.microsoft.com/office/drawing/2014/main" id="{BE3E44CA-13E7-4C54-90D0-D5BC43357CD0}"/>
              </a:ext>
            </a:extLst>
          </p:cNvPr>
          <p:cNvCxnSpPr>
            <a:cxnSpLocks/>
            <a:stCxn id="7" idx="0"/>
          </p:cNvCxnSpPr>
          <p:nvPr/>
        </p:nvCxnSpPr>
        <p:spPr>
          <a:xfrm rot="5400000" flipH="1" flipV="1">
            <a:off x="3563904" y="2296104"/>
            <a:ext cx="224798" cy="4677473"/>
          </a:xfrm>
          <a:prstGeom prst="bentConnector2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38266503-DC06-434E-8087-44D64EE3BF4B}"/>
              </a:ext>
            </a:extLst>
          </p:cNvPr>
          <p:cNvCxnSpPr>
            <a:cxnSpLocks/>
          </p:cNvCxnSpPr>
          <p:nvPr/>
        </p:nvCxnSpPr>
        <p:spPr>
          <a:xfrm>
            <a:off x="6015038" y="4522441"/>
            <a:ext cx="1" cy="38242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Connector: Elbow 143">
            <a:extLst>
              <a:ext uri="{FF2B5EF4-FFF2-40B4-BE49-F238E27FC236}">
                <a16:creationId xmlns:a16="http://schemas.microsoft.com/office/drawing/2014/main" id="{F49C9A16-000E-4873-B076-3D9C90717B2E}"/>
              </a:ext>
            </a:extLst>
          </p:cNvPr>
          <p:cNvCxnSpPr>
            <a:cxnSpLocks/>
          </p:cNvCxnSpPr>
          <p:nvPr/>
        </p:nvCxnSpPr>
        <p:spPr>
          <a:xfrm rot="5400000">
            <a:off x="8498588" y="3363085"/>
            <a:ext cx="12700" cy="4455582"/>
          </a:xfrm>
          <a:prstGeom prst="bentConnector4">
            <a:avLst>
              <a:gd name="adj1" fmla="val 1376472"/>
              <a:gd name="adj2" fmla="val 100190"/>
            </a:avLst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75E3D0AE-99F4-4E0F-A34D-7810895B285E}"/>
              </a:ext>
            </a:extLst>
          </p:cNvPr>
          <p:cNvCxnSpPr>
            <a:cxnSpLocks/>
          </p:cNvCxnSpPr>
          <p:nvPr/>
        </p:nvCxnSpPr>
        <p:spPr>
          <a:xfrm flipV="1">
            <a:off x="6267622" y="5295192"/>
            <a:ext cx="0" cy="29815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C93B2DCE-D183-48BA-81D5-B516C063C46A}"/>
              </a:ext>
            </a:extLst>
          </p:cNvPr>
          <p:cNvCxnSpPr>
            <a:cxnSpLocks/>
            <a:stCxn id="6" idx="3"/>
            <a:endCxn id="52" idx="1"/>
          </p:cNvCxnSpPr>
          <p:nvPr/>
        </p:nvCxnSpPr>
        <p:spPr>
          <a:xfrm flipV="1">
            <a:off x="4492119" y="5111056"/>
            <a:ext cx="359450" cy="551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5EABE036-440D-4C09-A255-035234F5A88F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7487254" y="5111056"/>
            <a:ext cx="450114" cy="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753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621C6-91A2-426B-940C-FF5FB96E2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 Filters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88BB2-E4A8-4F5F-95CE-49A8ED69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3FBEE1-27C3-4FF3-8F50-F93D91057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88" y="1115568"/>
            <a:ext cx="11268636" cy="489114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Scattering in each range-Doppler cell is iteratively estimated by a filter that minimizes MSE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D8185E-3F95-473B-BF4B-A5F9D4B8A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156" y="1579103"/>
            <a:ext cx="3953596" cy="6164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4600C9A-FA59-4402-86A6-E4F209F4F5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1647" y="2319831"/>
                <a:ext cx="11268636" cy="4891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rgbClr val="002D56"/>
                    </a:solidFill>
                    <a:latin typeface="Palatino Linotype" panose="0204050205050503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 kern="1200">
                    <a:solidFill>
                      <a:srgbClr val="002D56"/>
                    </a:solidFill>
                    <a:latin typeface="Palatino Linotype" panose="0204050205050503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2D56"/>
                    </a:solidFill>
                    <a:latin typeface="Palatino Linotype" panose="0204050205050503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800" kern="1200">
                    <a:solidFill>
                      <a:srgbClr val="002D56"/>
                    </a:solidFill>
                    <a:latin typeface="Palatino Linotype" panose="0204050205050503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800" kern="1200">
                    <a:solidFill>
                      <a:srgbClr val="002D56"/>
                    </a:solidFill>
                    <a:latin typeface="Palatino Linotype" panose="0204050205050503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spcAft>
                    <a:spcPts val="0"/>
                  </a:spcAft>
                  <a:buNone/>
                </a:pPr>
                <a:r>
                  <a:rPr lang="en-US" sz="2000" dirty="0">
                    <a:solidFill>
                      <a:srgbClr val="0000FF"/>
                    </a:solidFill>
                  </a:rPr>
                  <a:t>which for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th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rgbClr val="0000FF"/>
                    </a:solidFill>
                  </a:rPr>
                  <a:t> iteration of RMMSE takes the form  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4600C9A-FA59-4402-86A6-E4F209F4F5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647" y="2319831"/>
                <a:ext cx="11268636" cy="489114"/>
              </a:xfrm>
              <a:prstGeom prst="rect">
                <a:avLst/>
              </a:prstGeom>
              <a:blipFill>
                <a:blip r:embed="rId3"/>
                <a:stretch>
                  <a:fillRect l="-595" t="-3750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E7C01F86-FD19-4019-A081-C7A860E4E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3378" y="2924467"/>
            <a:ext cx="4565244" cy="4073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6AECAE-8FD5-4942-B608-A5B14E964D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900" y="4061357"/>
            <a:ext cx="1944444" cy="594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CD0E7B-671D-449E-9D36-C578BA971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612" y="5152579"/>
            <a:ext cx="2335290" cy="3200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65C51C-94F6-423E-A945-B7F31F66B2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7896" y="4214818"/>
            <a:ext cx="2223582" cy="3200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51E768-3014-4509-B4F8-A45513EB08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0093" y="4186772"/>
            <a:ext cx="1758260" cy="3965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89E8E9D-54C6-4CB2-B8B7-E9DD2B2DF483}"/>
              </a:ext>
            </a:extLst>
          </p:cNvPr>
          <p:cNvSpPr txBox="1"/>
          <p:nvPr/>
        </p:nvSpPr>
        <p:spPr>
          <a:xfrm>
            <a:off x="3581636" y="3799461"/>
            <a:ext cx="2259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structured signal covariance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546737-4497-4F73-8B10-C282362DB576}"/>
              </a:ext>
            </a:extLst>
          </p:cNvPr>
          <p:cNvSpPr txBox="1"/>
          <p:nvPr/>
        </p:nvSpPr>
        <p:spPr>
          <a:xfrm>
            <a:off x="3602075" y="4864720"/>
            <a:ext cx="2381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 source covariance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616D5E-F603-4BE7-9CCF-87F221A7F99C}"/>
              </a:ext>
            </a:extLst>
          </p:cNvPr>
          <p:cNvSpPr txBox="1"/>
          <p:nvPr/>
        </p:nvSpPr>
        <p:spPr>
          <a:xfrm>
            <a:off x="6149275" y="3794005"/>
            <a:ext cx="2421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uncertainty covariance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E86671-B5B6-4D52-B604-A24CDBE2EA98}"/>
              </a:ext>
            </a:extLst>
          </p:cNvPr>
          <p:cNvSpPr txBox="1"/>
          <p:nvPr/>
        </p:nvSpPr>
        <p:spPr>
          <a:xfrm>
            <a:off x="9314930" y="3772822"/>
            <a:ext cx="1397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 covariance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283B513-951E-4C38-A1A6-2F25108562B7}"/>
              </a:ext>
            </a:extLst>
          </p:cNvPr>
          <p:cNvSpPr/>
          <p:nvPr/>
        </p:nvSpPr>
        <p:spPr>
          <a:xfrm>
            <a:off x="6130954" y="3831582"/>
            <a:ext cx="2369708" cy="793345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E69259-AEE1-4D14-8F32-603545A206CE}"/>
              </a:ext>
            </a:extLst>
          </p:cNvPr>
          <p:cNvSpPr/>
          <p:nvPr/>
        </p:nvSpPr>
        <p:spPr>
          <a:xfrm>
            <a:off x="8796987" y="3821304"/>
            <a:ext cx="2369708" cy="80124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4D36B3B-9950-4B87-85E5-D091907460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6468" y="4331346"/>
            <a:ext cx="1518312" cy="291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29016C0-C589-45CA-ABD7-CFF6196AACE0}"/>
                  </a:ext>
                </a:extLst>
              </p:cNvPr>
              <p:cNvSpPr txBox="1"/>
              <p:nvPr/>
            </p:nvSpPr>
            <p:spPr>
              <a:xfrm>
                <a:off x="1035333" y="3806747"/>
                <a:ext cx="2175524" cy="542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th</m:t>
                        </m:r>
                      </m:sup>
                    </m:sSup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power estimate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th</m:t>
                        </m:r>
                      </m:sup>
                    </m:sSup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sample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th</m:t>
                        </m:r>
                      </m:sup>
                    </m:sSup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range profile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29016C0-C589-45CA-ABD7-CFF6196AAC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333" y="3806747"/>
                <a:ext cx="2175524" cy="542328"/>
              </a:xfrm>
              <a:prstGeom prst="rect">
                <a:avLst/>
              </a:prstGeom>
              <a:blipFill>
                <a:blip r:embed="rId10"/>
                <a:stretch>
                  <a:fillRect l="-840" b="-11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F8A15AF4-37C2-4372-B241-70E0F62FDA78}"/>
              </a:ext>
            </a:extLst>
          </p:cNvPr>
          <p:cNvSpPr/>
          <p:nvPr/>
        </p:nvSpPr>
        <p:spPr>
          <a:xfrm>
            <a:off x="912368" y="3817647"/>
            <a:ext cx="2365944" cy="83355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4B4A5C7-8F27-4A28-9978-A25B29EBC6D7}"/>
              </a:ext>
            </a:extLst>
          </p:cNvPr>
          <p:cNvSpPr/>
          <p:nvPr/>
        </p:nvSpPr>
        <p:spPr>
          <a:xfrm>
            <a:off x="3469018" y="4830451"/>
            <a:ext cx="2371827" cy="69488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E09978C-2335-4BA1-AD97-7661DA2D970F}"/>
              </a:ext>
            </a:extLst>
          </p:cNvPr>
          <p:cNvCxnSpPr>
            <a:cxnSpLocks/>
            <a:stCxn id="27" idx="0"/>
            <a:endCxn id="19" idx="2"/>
          </p:cNvCxnSpPr>
          <p:nvPr/>
        </p:nvCxnSpPr>
        <p:spPr>
          <a:xfrm flipV="1">
            <a:off x="4654932" y="4651203"/>
            <a:ext cx="2941" cy="179248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5A850E4E-F0FB-4937-A822-A5F4CEB3B2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0988" y="5744248"/>
                <a:ext cx="11268636" cy="4891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rgbClr val="002D56"/>
                    </a:solidFill>
                    <a:latin typeface="Palatino Linotype" panose="0204050205050503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 kern="1200">
                    <a:solidFill>
                      <a:srgbClr val="002D56"/>
                    </a:solidFill>
                    <a:latin typeface="Palatino Linotype" panose="0204050205050503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2D56"/>
                    </a:solidFill>
                    <a:latin typeface="Palatino Linotype" panose="0204050205050503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800" kern="1200">
                    <a:solidFill>
                      <a:srgbClr val="002D56"/>
                    </a:solidFill>
                    <a:latin typeface="Palatino Linotype" panose="0204050205050503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800" kern="1200">
                    <a:solidFill>
                      <a:srgbClr val="002D56"/>
                    </a:solidFill>
                    <a:latin typeface="Palatino Linotype" panose="0204050205050503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spcAft>
                    <a:spcPts val="0"/>
                  </a:spcAft>
                  <a:buNone/>
                </a:pPr>
                <a:r>
                  <a:rPr lang="en-US" sz="2000" dirty="0">
                    <a:solidFill>
                      <a:srgbClr val="0000FF"/>
                    </a:solidFill>
                  </a:rPr>
                  <a:t>     with the algorithm instantiated by the normalized matched filter (i.e.,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d>
                      <m:dPr>
                        <m:ctrlPr>
                          <a:rPr lang="en-US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</m:d>
                    <m:r>
                      <a:rPr lang="en-US" sz="20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000" b="1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𝐬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20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000" b="1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1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sz="2000" b="1" i="1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000" b="1" dirty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𝐬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20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>
                    <a:solidFill>
                      <a:srgbClr val="0000FF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5A850E4E-F0FB-4937-A822-A5F4CEB3B2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988" y="5744248"/>
                <a:ext cx="11268636" cy="489114"/>
              </a:xfrm>
              <a:prstGeom prst="rect">
                <a:avLst/>
              </a:prstGeom>
              <a:blipFill>
                <a:blip r:embed="rId11"/>
                <a:stretch>
                  <a:fillRect b="-17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D363A58C-4DA2-46FC-87B5-2CDD85113D34}"/>
              </a:ext>
            </a:extLst>
          </p:cNvPr>
          <p:cNvSpPr/>
          <p:nvPr/>
        </p:nvSpPr>
        <p:spPr>
          <a:xfrm>
            <a:off x="3474901" y="3821304"/>
            <a:ext cx="2365944" cy="82989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702734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621C6-91A2-426B-940C-FF5FB96E2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</a:t>
            </a:r>
            <a:r>
              <a:rPr lang="en-US" dirty="0" err="1"/>
              <a:t>Beamspoiling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88BB2-E4A8-4F5F-95CE-49A8ED69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23FBEE1-27C3-4FF3-8F50-F93D91057A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0988" y="1115567"/>
                <a:ext cx="11268636" cy="1833355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>
                    <a:solidFill>
                      <a:srgbClr val="0000FF"/>
                    </a:solidFill>
                  </a:rPr>
                  <a:t>Unconstrained RMMSE may over-suppress small signals as it attempts to achieve super-resolution</a:t>
                </a:r>
              </a:p>
              <a:p>
                <a:pPr lvl="1">
                  <a:spcAft>
                    <a:spcPts val="2400"/>
                  </a:spcAft>
                </a:pPr>
                <a:r>
                  <a:rPr lang="en-US" sz="1700" dirty="0">
                    <a:solidFill>
                      <a:schemeClr val="tx1"/>
                    </a:solidFill>
                  </a:rPr>
                  <a:t>Incorporating gain constraint mitigates this effect, but can be costly to compute</a:t>
                </a:r>
              </a:p>
              <a:p>
                <a:r>
                  <a:rPr lang="en-US" sz="2000" dirty="0">
                    <a:solidFill>
                      <a:srgbClr val="0000FF"/>
                    </a:solidFill>
                  </a:rPr>
                  <a:t>Consider a 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localized covariance matrix</a:t>
                </a:r>
                <a:r>
                  <a:rPr lang="en-US" sz="2000" dirty="0">
                    <a:solidFill>
                      <a:srgbClr val="0000FF"/>
                    </a:solidFill>
                  </a:rPr>
                  <a:t> associated with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th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rgbClr val="0000FF"/>
                    </a:solidFill>
                  </a:rPr>
                  <a:t> range cell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th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rgbClr val="0000FF"/>
                    </a:solidFill>
                  </a:rPr>
                  <a:t> Doppler bin that encompasses range-Doppler bins extending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000" dirty="0">
                    <a:solidFill>
                      <a:srgbClr val="0000FF"/>
                    </a:solidFill>
                  </a:rPr>
                  <a:t> in range and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000" dirty="0">
                    <a:solidFill>
                      <a:srgbClr val="0000FF"/>
                    </a:solidFill>
                  </a:rPr>
                  <a:t> in Doppler</a:t>
                </a:r>
                <a:endParaRPr lang="en-US" sz="2000" dirty="0">
                  <a:solidFill>
                    <a:schemeClr val="tx1"/>
                  </a:solidFill>
                </a:endParaRPr>
              </a:p>
              <a:p>
                <a:endParaRPr lang="en-US" sz="2000" dirty="0">
                  <a:solidFill>
                    <a:srgbClr val="0000FF"/>
                  </a:solidFill>
                </a:endParaRPr>
              </a:p>
              <a:p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23FBEE1-27C3-4FF3-8F50-F93D91057A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0988" y="1115567"/>
                <a:ext cx="11268636" cy="1833355"/>
              </a:xfrm>
              <a:blipFill>
                <a:blip r:embed="rId2"/>
                <a:stretch>
                  <a:fillRect l="-487" t="-1661" b="-15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EE86D7C-A58A-411F-97BF-A8632832B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820267"/>
              </p:ext>
            </p:extLst>
          </p:nvPr>
        </p:nvGraphicFramePr>
        <p:xfrm>
          <a:off x="8625743" y="3494479"/>
          <a:ext cx="2943409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0487">
                  <a:extLst>
                    <a:ext uri="{9D8B030D-6E8A-4147-A177-3AD203B41FA5}">
                      <a16:colId xmlns:a16="http://schemas.microsoft.com/office/drawing/2014/main" val="3169165185"/>
                    </a:ext>
                  </a:extLst>
                </a:gridCol>
                <a:gridCol w="420487">
                  <a:extLst>
                    <a:ext uri="{9D8B030D-6E8A-4147-A177-3AD203B41FA5}">
                      <a16:colId xmlns:a16="http://schemas.microsoft.com/office/drawing/2014/main" val="3587836168"/>
                    </a:ext>
                  </a:extLst>
                </a:gridCol>
                <a:gridCol w="420487">
                  <a:extLst>
                    <a:ext uri="{9D8B030D-6E8A-4147-A177-3AD203B41FA5}">
                      <a16:colId xmlns:a16="http://schemas.microsoft.com/office/drawing/2014/main" val="1279723126"/>
                    </a:ext>
                  </a:extLst>
                </a:gridCol>
                <a:gridCol w="420487">
                  <a:extLst>
                    <a:ext uri="{9D8B030D-6E8A-4147-A177-3AD203B41FA5}">
                      <a16:colId xmlns:a16="http://schemas.microsoft.com/office/drawing/2014/main" val="1100758393"/>
                    </a:ext>
                  </a:extLst>
                </a:gridCol>
                <a:gridCol w="420487">
                  <a:extLst>
                    <a:ext uri="{9D8B030D-6E8A-4147-A177-3AD203B41FA5}">
                      <a16:colId xmlns:a16="http://schemas.microsoft.com/office/drawing/2014/main" val="95868744"/>
                    </a:ext>
                  </a:extLst>
                </a:gridCol>
                <a:gridCol w="420487">
                  <a:extLst>
                    <a:ext uri="{9D8B030D-6E8A-4147-A177-3AD203B41FA5}">
                      <a16:colId xmlns:a16="http://schemas.microsoft.com/office/drawing/2014/main" val="2911978097"/>
                    </a:ext>
                  </a:extLst>
                </a:gridCol>
                <a:gridCol w="420487">
                  <a:extLst>
                    <a:ext uri="{9D8B030D-6E8A-4147-A177-3AD203B41FA5}">
                      <a16:colId xmlns:a16="http://schemas.microsoft.com/office/drawing/2014/main" val="1821496149"/>
                    </a:ext>
                  </a:extLst>
                </a:gridCol>
              </a:tblGrid>
              <a:tr h="2352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5222798"/>
                  </a:ext>
                </a:extLst>
              </a:tr>
              <a:tr h="2352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094031"/>
                  </a:ext>
                </a:extLst>
              </a:tr>
              <a:tr h="2352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674008"/>
                  </a:ext>
                </a:extLst>
              </a:tr>
              <a:tr h="2352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191831"/>
                  </a:ext>
                </a:extLst>
              </a:tr>
              <a:tr h="2352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212142"/>
                  </a:ext>
                </a:extLst>
              </a:tr>
              <a:tr h="2352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6359825"/>
                  </a:ext>
                </a:extLst>
              </a:tr>
              <a:tr h="2352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1818862"/>
                  </a:ext>
                </a:extLst>
              </a:tr>
            </a:tbl>
          </a:graphicData>
        </a:graphic>
      </p:graphicFrame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F18D1BDA-F827-468A-981A-BB96A4AF1FC7}"/>
              </a:ext>
            </a:extLst>
          </p:cNvPr>
          <p:cNvCxnSpPr>
            <a:cxnSpLocks/>
          </p:cNvCxnSpPr>
          <p:nvPr/>
        </p:nvCxnSpPr>
        <p:spPr>
          <a:xfrm>
            <a:off x="8625743" y="3388508"/>
            <a:ext cx="3111311" cy="2666291"/>
          </a:xfrm>
          <a:prstGeom prst="bentConnector3">
            <a:avLst>
              <a:gd name="adj1" fmla="val 99"/>
            </a:avLst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47A65FE-9551-4C53-931D-722FB2162229}"/>
              </a:ext>
            </a:extLst>
          </p:cNvPr>
          <p:cNvSpPr txBox="1"/>
          <p:nvPr/>
        </p:nvSpPr>
        <p:spPr>
          <a:xfrm>
            <a:off x="8367354" y="59413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3B7B6A-930F-4A25-8052-EEE842C3582D}"/>
                  </a:ext>
                </a:extLst>
              </p:cNvPr>
              <p:cNvSpPr txBox="1"/>
              <p:nvPr/>
            </p:nvSpPr>
            <p:spPr>
              <a:xfrm>
                <a:off x="9926040" y="6040344"/>
                <a:ext cx="3273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ℓ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3B7B6A-930F-4A25-8052-EEE842C35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6040" y="6040344"/>
                <a:ext cx="327333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E36B4DE-6D16-483D-8511-D7A33ECC87B0}"/>
                  </a:ext>
                </a:extLst>
              </p:cNvPr>
              <p:cNvSpPr txBox="1"/>
              <p:nvPr/>
            </p:nvSpPr>
            <p:spPr>
              <a:xfrm>
                <a:off x="8156367" y="4603232"/>
                <a:ext cx="4219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E36B4DE-6D16-483D-8511-D7A33ECC8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6367" y="4603232"/>
                <a:ext cx="421974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6095EFB-B51C-4286-879E-63133324AF81}"/>
                  </a:ext>
                </a:extLst>
              </p:cNvPr>
              <p:cNvSpPr txBox="1"/>
              <p:nvPr/>
            </p:nvSpPr>
            <p:spPr>
              <a:xfrm>
                <a:off x="10643757" y="6028855"/>
                <a:ext cx="5641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pc="-150" smtClean="0">
                          <a:latin typeface="Cambria Math" panose="02040503050406030204" pitchFamily="18" charset="0"/>
                        </a:rPr>
                        <m:t>ℓ+2</m:t>
                      </m:r>
                    </m:oMath>
                  </m:oMathPara>
                </a14:m>
                <a:endParaRPr lang="en-US" sz="1400" spc="-15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6095EFB-B51C-4286-879E-63133324AF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3757" y="6028855"/>
                <a:ext cx="564193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A27F19C-6EF1-44B6-A88F-F2B16901D33A}"/>
                  </a:ext>
                </a:extLst>
              </p:cNvPr>
              <p:cNvSpPr txBox="1"/>
              <p:nvPr/>
            </p:nvSpPr>
            <p:spPr>
              <a:xfrm>
                <a:off x="8974564" y="6054797"/>
                <a:ext cx="5641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pc="-150" smtClean="0">
                          <a:latin typeface="Cambria Math" panose="02040503050406030204" pitchFamily="18" charset="0"/>
                        </a:rPr>
                        <m:t>ℓ−2</m:t>
                      </m:r>
                    </m:oMath>
                  </m:oMathPara>
                </a14:m>
                <a:endParaRPr lang="en-US" sz="1400" spc="-15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A27F19C-6EF1-44B6-A88F-F2B16901D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4564" y="6054797"/>
                <a:ext cx="564193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57A9A58-00A2-4BBF-8DA6-3D8EB84477D3}"/>
                  </a:ext>
                </a:extLst>
              </p:cNvPr>
              <p:cNvSpPr txBox="1"/>
              <p:nvPr/>
            </p:nvSpPr>
            <p:spPr>
              <a:xfrm>
                <a:off x="8156367" y="4233358"/>
                <a:ext cx="5112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pc="-15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pc="-15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1400" b="0" i="1" spc="-150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400" b="0" i="1" spc="-15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1400" spc="-15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57A9A58-00A2-4BBF-8DA6-3D8EB8447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6367" y="4233358"/>
                <a:ext cx="511294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6B5BCCA-2226-4747-91EE-6ADF752D1FA8}"/>
                  </a:ext>
                </a:extLst>
              </p:cNvPr>
              <p:cNvSpPr txBox="1"/>
              <p:nvPr/>
            </p:nvSpPr>
            <p:spPr>
              <a:xfrm>
                <a:off x="8168966" y="4973107"/>
                <a:ext cx="5112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pc="-15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pc="-15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1400" b="0" i="1" spc="-150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400" b="0" i="1" spc="-15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1400" spc="-15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6B5BCCA-2226-4747-91EE-6ADF752D1F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8966" y="4973107"/>
                <a:ext cx="511294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Left Brace 25">
            <a:extLst>
              <a:ext uri="{FF2B5EF4-FFF2-40B4-BE49-F238E27FC236}">
                <a16:creationId xmlns:a16="http://schemas.microsoft.com/office/drawing/2014/main" id="{94E817B0-302F-4C32-9DAE-6971DD02BCC9}"/>
              </a:ext>
            </a:extLst>
          </p:cNvPr>
          <p:cNvSpPr/>
          <p:nvPr/>
        </p:nvSpPr>
        <p:spPr>
          <a:xfrm rot="5400000">
            <a:off x="10656753" y="3713628"/>
            <a:ext cx="141153" cy="838199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90F2F06-CE69-4BFC-A383-5A0FB75AEE1C}"/>
                  </a:ext>
                </a:extLst>
              </p:cNvPr>
              <p:cNvSpPr txBox="1"/>
              <p:nvPr/>
            </p:nvSpPr>
            <p:spPr>
              <a:xfrm>
                <a:off x="10308638" y="3780318"/>
                <a:ext cx="8265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90F2F06-CE69-4BFC-A383-5A0FB75AE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8638" y="3780318"/>
                <a:ext cx="82650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6C346151-D841-4C9F-ABDB-28EBAC7CB6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8420" y="5277461"/>
                <a:ext cx="7320931" cy="9599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rgbClr val="002D56"/>
                    </a:solidFill>
                    <a:latin typeface="Palatino Linotype" panose="0204050205050503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 kern="1200">
                    <a:solidFill>
                      <a:srgbClr val="002D56"/>
                    </a:solidFill>
                    <a:latin typeface="Palatino Linotype" panose="0204050205050503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002D56"/>
                    </a:solidFill>
                    <a:latin typeface="Palatino Linotype" panose="0204050205050503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800" kern="1200">
                    <a:solidFill>
                      <a:srgbClr val="002D56"/>
                    </a:solidFill>
                    <a:latin typeface="Palatino Linotype" panose="0204050205050503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800" kern="1200">
                    <a:solidFill>
                      <a:srgbClr val="002D56"/>
                    </a:solidFill>
                    <a:latin typeface="Palatino Linotype" panose="0204050205050503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8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1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𝐒</m:t>
                            </m:r>
                          </m:e>
                        </m:acc>
                      </m:e>
                      <m:sub>
                        <m:sSup>
                          <m:sSupPr>
                            <m:ctrlPr>
                              <a:rPr lang="en-US" sz="18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sz="18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rgbClr val="0000FF"/>
                    </a:solidFill>
                  </a:rPr>
                  <a:t>contains the center (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r>
                  <a:rPr lang="en-US" sz="1800" dirty="0">
                    <a:solidFill>
                      <a:srgbClr val="0000FF"/>
                    </a:solidFill>
                  </a:rPr>
                  <a:t> columns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endParaRPr lang="en-US" sz="1800" b="1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fontAlgn="auto"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8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1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𝐏</m:t>
                            </m:r>
                          </m:e>
                        </m:acc>
                      </m:e>
                      <m:sub>
                        <m:sSup>
                          <m:sSupPr>
                            <m:ctrlPr>
                              <a:rPr lang="en-US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</m:d>
                  </m:oMath>
                </a14:m>
                <a:r>
                  <a:rPr lang="en-US" sz="1800" dirty="0">
                    <a:solidFill>
                      <a:srgbClr val="0000FF"/>
                    </a:solidFill>
                  </a:rPr>
                  <a:t> contains the center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+1)×(2</m:t>
                    </m:r>
                    <m:r>
                      <a:rPr lang="en-US" sz="1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+1)</m:t>
                    </m:r>
                  </m:oMath>
                </a14:m>
                <a:r>
                  <a:rPr lang="en-US" sz="1800" dirty="0">
                    <a:solidFill>
                      <a:srgbClr val="0000FF"/>
                    </a:solidFill>
                  </a:rPr>
                  <a:t> elements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  <m:sub>
                        <m:sSup>
                          <m:sSupPr>
                            <m:ctrlPr>
                              <a:rPr lang="en-US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1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</m:d>
                  </m:oMath>
                </a14:m>
                <a:r>
                  <a:rPr lang="en-US" sz="1800" dirty="0">
                    <a:solidFill>
                      <a:srgbClr val="0000FF"/>
                    </a:solidFill>
                  </a:rPr>
                  <a:t> </a:t>
                </a:r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6C346151-D841-4C9F-ABDB-28EBAC7CB6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420" y="5277461"/>
                <a:ext cx="7320931" cy="959937"/>
              </a:xfrm>
              <a:prstGeom prst="rect">
                <a:avLst/>
              </a:prstGeom>
              <a:blipFill>
                <a:blip r:embed="rId10"/>
                <a:stretch>
                  <a:fillRect l="-500" t="-2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Left Brace 23">
            <a:extLst>
              <a:ext uri="{FF2B5EF4-FFF2-40B4-BE49-F238E27FC236}">
                <a16:creationId xmlns:a16="http://schemas.microsoft.com/office/drawing/2014/main" id="{99A3F58A-D5C8-4949-A041-A62B4345E105}"/>
              </a:ext>
            </a:extLst>
          </p:cNvPr>
          <p:cNvSpPr/>
          <p:nvPr/>
        </p:nvSpPr>
        <p:spPr>
          <a:xfrm rot="10800000">
            <a:off x="11259127" y="4233358"/>
            <a:ext cx="93009" cy="353600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2685BFE-AEF3-4304-9AC3-299FB09D75D5}"/>
                  </a:ext>
                </a:extLst>
              </p:cNvPr>
              <p:cNvSpPr txBox="1"/>
              <p:nvPr/>
            </p:nvSpPr>
            <p:spPr>
              <a:xfrm>
                <a:off x="11274628" y="4225492"/>
                <a:ext cx="8368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2685BFE-AEF3-4304-9AC3-299FB09D75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4628" y="4225492"/>
                <a:ext cx="83689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83E2EE9D-4ED0-496A-B9BB-545AA0EA8F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18387" y="3673897"/>
            <a:ext cx="3348038" cy="8763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1BF8325-85B2-42E7-B8C1-450BF1523179}"/>
              </a:ext>
            </a:extLst>
          </p:cNvPr>
          <p:cNvSpPr txBox="1"/>
          <p:nvPr/>
        </p:nvSpPr>
        <p:spPr>
          <a:xfrm>
            <a:off x="2878769" y="3377645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Localized Covariance</a:t>
            </a:r>
          </a:p>
        </p:txBody>
      </p:sp>
    </p:spTree>
    <p:extLst>
      <p:ext uri="{BB962C8B-B14F-4D97-AF65-F5344CB8AC3E}">
        <p14:creationId xmlns:p14="http://schemas.microsoft.com/office/powerpoint/2010/main" val="4195965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621C6-91A2-426B-940C-FF5FB96E2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</a:t>
            </a:r>
            <a:r>
              <a:rPr lang="en-US" dirty="0" err="1"/>
              <a:t>Beamspoiling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88BB2-E4A8-4F5F-95CE-49A8ED69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3FBEE1-27C3-4FF3-8F50-F93D91057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88" y="1115567"/>
            <a:ext cx="11268636" cy="1833355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This localized covariance is incorporated into the RMMSE filter to </a:t>
            </a:r>
            <a:r>
              <a:rPr lang="en-US" sz="2000" b="1" dirty="0">
                <a:solidFill>
                  <a:srgbClr val="FF0000"/>
                </a:solidFill>
              </a:rPr>
              <a:t>“spoil” excessive super-resolution</a:t>
            </a:r>
            <a:r>
              <a:rPr lang="en-US" sz="2000" dirty="0">
                <a:solidFill>
                  <a:srgbClr val="0000FF"/>
                </a:solidFill>
              </a:rPr>
              <a:t> of components in the localized covariance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F54041-EB2A-498F-BE35-ABD55CF4F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387" y="3673897"/>
            <a:ext cx="3348038" cy="876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E088B2-9771-4FC7-9E11-DB423ED33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972" y="5309014"/>
            <a:ext cx="4700591" cy="604838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EE86D7C-A58A-411F-97BF-A8632832B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925503"/>
              </p:ext>
            </p:extLst>
          </p:nvPr>
        </p:nvGraphicFramePr>
        <p:xfrm>
          <a:off x="8625741" y="3494479"/>
          <a:ext cx="2943409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0487">
                  <a:extLst>
                    <a:ext uri="{9D8B030D-6E8A-4147-A177-3AD203B41FA5}">
                      <a16:colId xmlns:a16="http://schemas.microsoft.com/office/drawing/2014/main" val="3169165185"/>
                    </a:ext>
                  </a:extLst>
                </a:gridCol>
                <a:gridCol w="420487">
                  <a:extLst>
                    <a:ext uri="{9D8B030D-6E8A-4147-A177-3AD203B41FA5}">
                      <a16:colId xmlns:a16="http://schemas.microsoft.com/office/drawing/2014/main" val="3587836168"/>
                    </a:ext>
                  </a:extLst>
                </a:gridCol>
                <a:gridCol w="420487">
                  <a:extLst>
                    <a:ext uri="{9D8B030D-6E8A-4147-A177-3AD203B41FA5}">
                      <a16:colId xmlns:a16="http://schemas.microsoft.com/office/drawing/2014/main" val="1279723126"/>
                    </a:ext>
                  </a:extLst>
                </a:gridCol>
                <a:gridCol w="420487">
                  <a:extLst>
                    <a:ext uri="{9D8B030D-6E8A-4147-A177-3AD203B41FA5}">
                      <a16:colId xmlns:a16="http://schemas.microsoft.com/office/drawing/2014/main" val="1100758393"/>
                    </a:ext>
                  </a:extLst>
                </a:gridCol>
                <a:gridCol w="420487">
                  <a:extLst>
                    <a:ext uri="{9D8B030D-6E8A-4147-A177-3AD203B41FA5}">
                      <a16:colId xmlns:a16="http://schemas.microsoft.com/office/drawing/2014/main" val="95868744"/>
                    </a:ext>
                  </a:extLst>
                </a:gridCol>
                <a:gridCol w="420487">
                  <a:extLst>
                    <a:ext uri="{9D8B030D-6E8A-4147-A177-3AD203B41FA5}">
                      <a16:colId xmlns:a16="http://schemas.microsoft.com/office/drawing/2014/main" val="2911978097"/>
                    </a:ext>
                  </a:extLst>
                </a:gridCol>
                <a:gridCol w="420487">
                  <a:extLst>
                    <a:ext uri="{9D8B030D-6E8A-4147-A177-3AD203B41FA5}">
                      <a16:colId xmlns:a16="http://schemas.microsoft.com/office/drawing/2014/main" val="1821496149"/>
                    </a:ext>
                  </a:extLst>
                </a:gridCol>
              </a:tblGrid>
              <a:tr h="2352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5222798"/>
                  </a:ext>
                </a:extLst>
              </a:tr>
              <a:tr h="2352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094031"/>
                  </a:ext>
                </a:extLst>
              </a:tr>
              <a:tr h="2352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674008"/>
                  </a:ext>
                </a:extLst>
              </a:tr>
              <a:tr h="2352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191831"/>
                  </a:ext>
                </a:extLst>
              </a:tr>
              <a:tr h="2352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212142"/>
                  </a:ext>
                </a:extLst>
              </a:tr>
              <a:tr h="2352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6359825"/>
                  </a:ext>
                </a:extLst>
              </a:tr>
              <a:tr h="2352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1818862"/>
                  </a:ext>
                </a:extLst>
              </a:tr>
            </a:tbl>
          </a:graphicData>
        </a:graphic>
      </p:graphicFrame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F18D1BDA-F827-468A-981A-BB96A4AF1FC7}"/>
              </a:ext>
            </a:extLst>
          </p:cNvPr>
          <p:cNvCxnSpPr>
            <a:cxnSpLocks/>
          </p:cNvCxnSpPr>
          <p:nvPr/>
        </p:nvCxnSpPr>
        <p:spPr>
          <a:xfrm>
            <a:off x="8625741" y="3388508"/>
            <a:ext cx="3111311" cy="2666291"/>
          </a:xfrm>
          <a:prstGeom prst="bentConnector3">
            <a:avLst>
              <a:gd name="adj1" fmla="val 99"/>
            </a:avLst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47A65FE-9551-4C53-931D-722FB2162229}"/>
              </a:ext>
            </a:extLst>
          </p:cNvPr>
          <p:cNvSpPr txBox="1"/>
          <p:nvPr/>
        </p:nvSpPr>
        <p:spPr>
          <a:xfrm>
            <a:off x="8367352" y="59413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3B7B6A-930F-4A25-8052-EEE842C3582D}"/>
                  </a:ext>
                </a:extLst>
              </p:cNvPr>
              <p:cNvSpPr txBox="1"/>
              <p:nvPr/>
            </p:nvSpPr>
            <p:spPr>
              <a:xfrm>
                <a:off x="9926038" y="6040344"/>
                <a:ext cx="3273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ℓ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3B7B6A-930F-4A25-8052-EEE842C35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6038" y="6040344"/>
                <a:ext cx="327333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E36B4DE-6D16-483D-8511-D7A33ECC87B0}"/>
                  </a:ext>
                </a:extLst>
              </p:cNvPr>
              <p:cNvSpPr txBox="1"/>
              <p:nvPr/>
            </p:nvSpPr>
            <p:spPr>
              <a:xfrm>
                <a:off x="8156365" y="4603232"/>
                <a:ext cx="4219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E36B4DE-6D16-483D-8511-D7A33ECC8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6365" y="4603232"/>
                <a:ext cx="421974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6095EFB-B51C-4286-879E-63133324AF81}"/>
                  </a:ext>
                </a:extLst>
              </p:cNvPr>
              <p:cNvSpPr txBox="1"/>
              <p:nvPr/>
            </p:nvSpPr>
            <p:spPr>
              <a:xfrm>
                <a:off x="10643755" y="6028855"/>
                <a:ext cx="5641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pc="-150" smtClean="0">
                          <a:latin typeface="Cambria Math" panose="02040503050406030204" pitchFamily="18" charset="0"/>
                        </a:rPr>
                        <m:t>ℓ+2</m:t>
                      </m:r>
                    </m:oMath>
                  </m:oMathPara>
                </a14:m>
                <a:endParaRPr lang="en-US" sz="1400" spc="-15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6095EFB-B51C-4286-879E-63133324AF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3755" y="6028855"/>
                <a:ext cx="564193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A27F19C-6EF1-44B6-A88F-F2B16901D33A}"/>
                  </a:ext>
                </a:extLst>
              </p:cNvPr>
              <p:cNvSpPr txBox="1"/>
              <p:nvPr/>
            </p:nvSpPr>
            <p:spPr>
              <a:xfrm>
                <a:off x="8974562" y="6054797"/>
                <a:ext cx="5641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pc="-150" smtClean="0">
                          <a:latin typeface="Cambria Math" panose="02040503050406030204" pitchFamily="18" charset="0"/>
                        </a:rPr>
                        <m:t>ℓ−2</m:t>
                      </m:r>
                    </m:oMath>
                  </m:oMathPara>
                </a14:m>
                <a:endParaRPr lang="en-US" sz="1400" spc="-15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A27F19C-6EF1-44B6-A88F-F2B16901D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4562" y="6054797"/>
                <a:ext cx="564193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57A9A58-00A2-4BBF-8DA6-3D8EB84477D3}"/>
                  </a:ext>
                </a:extLst>
              </p:cNvPr>
              <p:cNvSpPr txBox="1"/>
              <p:nvPr/>
            </p:nvSpPr>
            <p:spPr>
              <a:xfrm>
                <a:off x="8156365" y="4233358"/>
                <a:ext cx="5112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pc="-15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pc="-15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1400" b="0" i="1" spc="-150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400" b="0" i="1" spc="-15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1400" spc="-15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57A9A58-00A2-4BBF-8DA6-3D8EB8447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6365" y="4233358"/>
                <a:ext cx="511294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6B5BCCA-2226-4747-91EE-6ADF752D1FA8}"/>
                  </a:ext>
                </a:extLst>
              </p:cNvPr>
              <p:cNvSpPr txBox="1"/>
              <p:nvPr/>
            </p:nvSpPr>
            <p:spPr>
              <a:xfrm>
                <a:off x="8168964" y="4973107"/>
                <a:ext cx="5112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pc="-15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 b="0" i="0" spc="-15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1400" b="0" i="1" spc="-150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400" b="0" i="1" spc="-15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1400" spc="-15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6B5BCCA-2226-4747-91EE-6ADF752D1F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8964" y="4973107"/>
                <a:ext cx="511294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Left Brace 25">
            <a:extLst>
              <a:ext uri="{FF2B5EF4-FFF2-40B4-BE49-F238E27FC236}">
                <a16:creationId xmlns:a16="http://schemas.microsoft.com/office/drawing/2014/main" id="{94E817B0-302F-4C32-9DAE-6971DD02BCC9}"/>
              </a:ext>
            </a:extLst>
          </p:cNvPr>
          <p:cNvSpPr/>
          <p:nvPr/>
        </p:nvSpPr>
        <p:spPr>
          <a:xfrm rot="5400000">
            <a:off x="10656751" y="3713628"/>
            <a:ext cx="141153" cy="838199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90F2F06-CE69-4BFC-A383-5A0FB75AEE1C}"/>
                  </a:ext>
                </a:extLst>
              </p:cNvPr>
              <p:cNvSpPr txBox="1"/>
              <p:nvPr/>
            </p:nvSpPr>
            <p:spPr>
              <a:xfrm>
                <a:off x="10308636" y="3780318"/>
                <a:ext cx="8265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90F2F06-CE69-4BFC-A383-5A0FB75AE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8636" y="3780318"/>
                <a:ext cx="82650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Left Brace 27">
            <a:extLst>
              <a:ext uri="{FF2B5EF4-FFF2-40B4-BE49-F238E27FC236}">
                <a16:creationId xmlns:a16="http://schemas.microsoft.com/office/drawing/2014/main" id="{208409F9-2058-4237-B410-B39E40D355DC}"/>
              </a:ext>
            </a:extLst>
          </p:cNvPr>
          <p:cNvSpPr/>
          <p:nvPr/>
        </p:nvSpPr>
        <p:spPr>
          <a:xfrm rot="10800000">
            <a:off x="11259125" y="4233358"/>
            <a:ext cx="93009" cy="353600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403BDA0-273F-4EC7-B30B-00D3FAB5365A}"/>
                  </a:ext>
                </a:extLst>
              </p:cNvPr>
              <p:cNvSpPr txBox="1"/>
              <p:nvPr/>
            </p:nvSpPr>
            <p:spPr>
              <a:xfrm>
                <a:off x="11274626" y="4225492"/>
                <a:ext cx="8368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403BDA0-273F-4EC7-B30B-00D3FAB536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4626" y="4225492"/>
                <a:ext cx="83689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9B6EC69-0DCB-4DDF-9C27-8C4754D143A8}"/>
              </a:ext>
            </a:extLst>
          </p:cNvPr>
          <p:cNvSpPr txBox="1">
            <a:spLocks/>
          </p:cNvSpPr>
          <p:nvPr/>
        </p:nvSpPr>
        <p:spPr>
          <a:xfrm>
            <a:off x="471603" y="2060423"/>
            <a:ext cx="7805238" cy="1261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rgbClr val="002D56"/>
                </a:solidFill>
                <a:latin typeface="Palatino Linotype" panose="0204050205050503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</a:rPr>
              <a:t>By selecting </a:t>
            </a:r>
            <a:r>
              <a:rPr lang="en-US" sz="2000" i="1" dirty="0">
                <a:solidFill>
                  <a:srgbClr val="0000FF"/>
                </a:solidFill>
              </a:rPr>
              <a:t>A</a:t>
            </a:r>
            <a:r>
              <a:rPr lang="en-US" sz="2000" dirty="0">
                <a:solidFill>
                  <a:srgbClr val="0000FF"/>
                </a:solidFill>
              </a:rPr>
              <a:t> and </a:t>
            </a:r>
            <a:r>
              <a:rPr lang="en-US" sz="2000" i="1" dirty="0">
                <a:solidFill>
                  <a:srgbClr val="0000FF"/>
                </a:solidFill>
              </a:rPr>
              <a:t>B</a:t>
            </a:r>
            <a:r>
              <a:rPr lang="en-US" sz="2000" dirty="0">
                <a:solidFill>
                  <a:srgbClr val="0000FF"/>
                </a:solidFill>
              </a:rPr>
              <a:t> to correspond to the matched filter response mainlobe in range &amp; Doppler, we </a:t>
            </a:r>
            <a:r>
              <a:rPr lang="en-US" sz="2000" b="1" dirty="0">
                <a:solidFill>
                  <a:srgbClr val="FF0000"/>
                </a:solidFill>
              </a:rPr>
              <a:t>prevent collapse</a:t>
            </a:r>
            <a:r>
              <a:rPr lang="en-US" sz="2000" dirty="0">
                <a:solidFill>
                  <a:srgbClr val="0000FF"/>
                </a:solidFill>
              </a:rPr>
              <a:t> of the estimated response </a:t>
            </a:r>
            <a:r>
              <a:rPr lang="en-US" sz="2000" b="1" dirty="0">
                <a:solidFill>
                  <a:srgbClr val="FF0000"/>
                </a:solidFill>
              </a:rPr>
              <a:t>into non-physical point scatterers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974562" y="4233357"/>
            <a:ext cx="2259347" cy="104752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cxnSpLocks/>
            <a:stCxn id="13" idx="2"/>
            <a:endCxn id="7" idx="0"/>
          </p:cNvCxnSpPr>
          <p:nvPr/>
        </p:nvCxnSpPr>
        <p:spPr>
          <a:xfrm>
            <a:off x="10093467" y="3195576"/>
            <a:ext cx="10769" cy="103778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067703" y="2549245"/>
            <a:ext cx="2051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Ambiguity function mainlobe</a:t>
            </a:r>
          </a:p>
        </p:txBody>
      </p:sp>
      <p:cxnSp>
        <p:nvCxnSpPr>
          <p:cNvPr id="30" name="Straight Arrow Connector 29"/>
          <p:cNvCxnSpPr>
            <a:cxnSpLocks/>
          </p:cNvCxnSpPr>
          <p:nvPr/>
        </p:nvCxnSpPr>
        <p:spPr>
          <a:xfrm flipH="1" flipV="1">
            <a:off x="6244683" y="4203304"/>
            <a:ext cx="2729879" cy="41778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878769" y="3377645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Localized Covariance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65147" y="4836508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Palatino Linotype" panose="02040502050505030304" pitchFamily="18" charset="0"/>
              </a:rPr>
              <a:t>Beamspoiled</a:t>
            </a:r>
            <a:r>
              <a:rPr lang="en-US" dirty="0">
                <a:latin typeface="Palatino Linotype" panose="02040502050505030304" pitchFamily="18" charset="0"/>
              </a:rPr>
              <a:t> SPI filter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4D5759C4-CE9D-BD25-B852-732666CBAB8E}"/>
              </a:ext>
            </a:extLst>
          </p:cNvPr>
          <p:cNvSpPr/>
          <p:nvPr/>
        </p:nvSpPr>
        <p:spPr>
          <a:xfrm rot="16200000">
            <a:off x="5209668" y="5402376"/>
            <a:ext cx="118997" cy="844273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41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621C6-91A2-426B-940C-FF5FB96E2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Recursion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88BB2-E4A8-4F5F-95CE-49A8ED69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6BB87A5-4DF0-45A9-B0EA-65209DB7EEF6}"/>
                  </a:ext>
                </a:extLst>
              </p:cNvPr>
              <p:cNvSpPr txBox="1"/>
              <p:nvPr/>
            </p:nvSpPr>
            <p:spPr>
              <a:xfrm>
                <a:off x="253053" y="2897404"/>
                <a:ext cx="7429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dirty="0">
                          <a:latin typeface="Cambria Math" panose="02040503050406030204" pitchFamily="18" charset="0"/>
                        </a:rPr>
                        <m:t>𝐲</m:t>
                      </m:r>
                      <m:d>
                        <m:d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</m:d>
                    </m:oMath>
                  </m:oMathPara>
                </a14:m>
                <a:endParaRPr lang="en-US" sz="2000" dirty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6BB87A5-4DF0-45A9-B0EA-65209DB7E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053" y="2897404"/>
                <a:ext cx="742950" cy="461665"/>
              </a:xfrm>
              <a:prstGeom prst="rect">
                <a:avLst/>
              </a:prstGeom>
              <a:blipFill>
                <a:blip r:embed="rId2"/>
                <a:stretch>
                  <a:fillRect l="-3306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EF1BB2-CDE4-431D-8278-5A8732AB3FD9}"/>
                  </a:ext>
                </a:extLst>
              </p:cNvPr>
              <p:cNvSpPr txBox="1"/>
              <p:nvPr/>
            </p:nvSpPr>
            <p:spPr>
              <a:xfrm>
                <a:off x="1697485" y="2611444"/>
                <a:ext cx="2593768" cy="111453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sz="1600" dirty="0"/>
              </a:p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Matched Filter Bank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d>
                        <m:dPr>
                          <m:ctrlP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</m:d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0" dirty="0" smtClean="0"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1600" b="0" i="0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bSup>
                      <m:d>
                        <m:dPr>
                          <m:ctrlP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</m:d>
                      <m:r>
                        <a:rPr lang="en-US" sz="1600" b="1" i="0" dirty="0" smtClean="0">
                          <a:latin typeface="Cambria Math" panose="02040503050406030204" pitchFamily="18" charset="0"/>
                        </a:rPr>
                        <m:t>𝐲</m:t>
                      </m:r>
                      <m:d>
                        <m:dPr>
                          <m:ctrlP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  <a:p>
                <a:pPr algn="ctr"/>
                <a:endParaRPr lang="en-US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EF1BB2-CDE4-431D-8278-5A8732AB3F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7485" y="2611444"/>
                <a:ext cx="2593768" cy="11145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E1F64E-E7DF-49ED-A69F-E56A0ACB9917}"/>
                  </a:ext>
                </a:extLst>
              </p:cNvPr>
              <p:cNvSpPr txBox="1"/>
              <p:nvPr/>
            </p:nvSpPr>
            <p:spPr>
              <a:xfrm>
                <a:off x="5048568" y="2478907"/>
                <a:ext cx="2029139" cy="137960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sz="1600" dirty="0"/>
              </a:p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0" smtClean="0">
                            <a:latin typeface="Cambria Math" panose="02040503050406030204" pitchFamily="18" charset="0"/>
                          </a:rPr>
                          <m:t>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0">
                            <a:latin typeface="Cambria Math" panose="02040503050406030204" pitchFamily="18" charset="0"/>
                          </a:rPr>
                          <m:t>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z</m:t>
                        </m:r>
                        <m:r>
                          <a:rPr lang="en-US" sz="16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0">
                            <a:latin typeface="Cambria Math" panose="02040503050406030204" pitchFamily="18" charset="0"/>
                          </a:rPr>
                          <m:t>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sub>
                    </m:sSub>
                  </m:oMath>
                </a14:m>
                <a:r>
                  <a:rPr lang="en-US" sz="1600" dirty="0">
                    <a:latin typeface="Palatino Linotype" panose="0204050205050503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6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>
                                <a:latin typeface="Cambria Math" panose="02040503050406030204" pitchFamily="18" charset="0"/>
                              </a:rPr>
                              <m:t>𝐑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US" sz="16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1600" dirty="0">
                    <a:latin typeface="Palatino Linotype" panose="0204050205050503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0" smtClean="0">
                                <a:latin typeface="Cambria Math" panose="02040503050406030204" pitchFamily="18" charset="0"/>
                              </a:rPr>
                              <m:t>𝐰</m:t>
                            </m:r>
                          </m:e>
                        </m:acc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</m:d>
                  </m:oMath>
                </a14:m>
                <a:endParaRPr lang="en-US" sz="1600" b="0" dirty="0">
                  <a:latin typeface="Palatino Linotype" panose="02040502050505030304" pitchFamily="18" charset="0"/>
                </a:endParaRPr>
              </a:p>
              <a:p>
                <a:pPr algn="ctr"/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E1F64E-E7DF-49ED-A69F-E56A0ACB9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568" y="2478907"/>
                <a:ext cx="2029139" cy="13796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5BE0958-0C4A-49BD-9F22-23997FD68F21}"/>
                  </a:ext>
                </a:extLst>
              </p:cNvPr>
              <p:cNvSpPr txBox="1"/>
              <p:nvPr/>
            </p:nvSpPr>
            <p:spPr>
              <a:xfrm>
                <a:off x="7900590" y="2611444"/>
                <a:ext cx="2152652" cy="113088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sz="1600" dirty="0"/>
              </a:p>
              <a:p>
                <a:pPr algn="ctr"/>
                <a:r>
                  <a:rPr lang="en-US" sz="1600">
                    <a:latin typeface="Palatino Linotype" panose="02040502050505030304" pitchFamily="18" charset="0"/>
                  </a:rPr>
                  <a:t>SPI Filter </a:t>
                </a:r>
                <a:r>
                  <a:rPr lang="en-US" sz="1600" dirty="0">
                    <a:latin typeface="Palatino Linotype" panose="02040502050505030304" pitchFamily="18" charset="0"/>
                  </a:rPr>
                  <a:t>Bank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</m:d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>
                                <a:latin typeface="Cambria Math" panose="02040503050406030204" pitchFamily="18" charset="0"/>
                              </a:rPr>
                              <m:t>𝐰</m:t>
                            </m:r>
                          </m:e>
                        </m:acc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bSup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</m:d>
                  </m:oMath>
                </a14:m>
                <a:r>
                  <a:rPr lang="en-US" sz="1600" b="1" dirty="0"/>
                  <a:t> </a:t>
                </a:r>
                <a14:m>
                  <m:oMath xmlns:m="http://schemas.openxmlformats.org/officeDocument/2006/math">
                    <m:r>
                      <a:rPr lang="en-US" sz="1600" b="1" dirty="0">
                        <a:latin typeface="Cambria Math" panose="02040503050406030204" pitchFamily="18" charset="0"/>
                      </a:rPr>
                      <m:t>𝐲</m:t>
                    </m:r>
                    <m:d>
                      <m:d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</m:d>
                  </m:oMath>
                </a14:m>
                <a:endParaRPr lang="en-US" sz="1600" dirty="0">
                  <a:latin typeface="Palatino Linotype" panose="02040502050505030304" pitchFamily="18" charset="0"/>
                </a:endParaRPr>
              </a:p>
              <a:p>
                <a:pPr algn="ctr"/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5BE0958-0C4A-49BD-9F22-23997FD68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0590" y="2611444"/>
                <a:ext cx="2152652" cy="11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1CBB31-6880-4555-A32E-9E7622AA36CF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1021053" y="3168711"/>
            <a:ext cx="676432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FC9D506-AC1C-4CFB-B321-61ADA2622AF3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4291253" y="3168711"/>
            <a:ext cx="757315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95A2998-DEAC-4E6D-BF48-7E10804B89E3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10053242" y="3176888"/>
            <a:ext cx="85680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1CE5C0E-C32F-4CC6-A13E-CFBEBD3F869D}"/>
                  </a:ext>
                </a:extLst>
              </p:cNvPr>
              <p:cNvSpPr txBox="1"/>
              <p:nvPr/>
            </p:nvSpPr>
            <p:spPr>
              <a:xfrm>
                <a:off x="11056625" y="2897404"/>
                <a:ext cx="882322" cy="461665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1CE5C0E-C32F-4CC6-A13E-CFBEBD3F86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6625" y="2897404"/>
                <a:ext cx="882322" cy="461665"/>
              </a:xfrm>
              <a:prstGeom prst="rect">
                <a:avLst/>
              </a:prstGeom>
              <a:blipFill>
                <a:blip r:embed="rId6"/>
                <a:stretch>
                  <a:fillRect l="-4167" t="-2632" b="-263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4A9A3E6-775F-4BBE-AB7A-55B43E53287B}"/>
                  </a:ext>
                </a:extLst>
              </p:cNvPr>
              <p:cNvSpPr txBox="1"/>
              <p:nvPr/>
            </p:nvSpPr>
            <p:spPr>
              <a:xfrm>
                <a:off x="6638273" y="4260457"/>
                <a:ext cx="1701749" cy="84176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sz="1600" dirty="0"/>
              </a:p>
              <a:p>
                <a:pPr algn="ctr"/>
                <a:r>
                  <a:rPr lang="en-US" sz="1600" dirty="0">
                    <a:latin typeface="Palatino Linotype" panose="02040502050505030304" pitchFamily="18" charset="0"/>
                  </a:rPr>
                  <a:t>Form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0" smtClean="0"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</m:d>
                  </m:oMath>
                </a14:m>
                <a:endParaRPr lang="en-US" sz="1600" dirty="0">
                  <a:latin typeface="Palatino Linotype" panose="02040502050505030304" pitchFamily="18" charset="0"/>
                </a:endParaRPr>
              </a:p>
              <a:p>
                <a:pPr algn="ctr"/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4A9A3E6-775F-4BBE-AB7A-55B43E532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273" y="4260457"/>
                <a:ext cx="1701749" cy="8417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B9A02B9-7A3B-4D49-B305-AD2401D2110A}"/>
                  </a:ext>
                </a:extLst>
              </p:cNvPr>
              <p:cNvSpPr txBox="1"/>
              <p:nvPr/>
            </p:nvSpPr>
            <p:spPr>
              <a:xfrm>
                <a:off x="4269635" y="2858402"/>
                <a:ext cx="72883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400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B9A02B9-7A3B-4D49-B305-AD2401D21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9635" y="2858402"/>
                <a:ext cx="728833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D01A2F4-54C4-4C0B-B305-8B6BFDF30D57}"/>
                  </a:ext>
                </a:extLst>
              </p:cNvPr>
              <p:cNvSpPr txBox="1"/>
              <p:nvPr/>
            </p:nvSpPr>
            <p:spPr>
              <a:xfrm>
                <a:off x="8976916" y="4057948"/>
                <a:ext cx="9126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400" b="0" i="1" dirty="0" smtClean="0"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en-US" sz="1400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400" b="0" i="1" dirty="0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D01A2F4-54C4-4C0B-B305-8B6BFDF30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6916" y="4057948"/>
                <a:ext cx="912696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A64C8-42B5-7014-9697-9EC0FDB6945D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7077707" y="3168711"/>
            <a:ext cx="822883" cy="81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46EFE7F3-38D0-6175-A52F-8F1A812CA319}"/>
              </a:ext>
            </a:extLst>
          </p:cNvPr>
          <p:cNvCxnSpPr>
            <a:cxnSpLocks/>
            <a:stCxn id="29" idx="1"/>
            <a:endCxn id="8" idx="2"/>
          </p:cNvCxnSpPr>
          <p:nvPr/>
        </p:nvCxnSpPr>
        <p:spPr>
          <a:xfrm rot="10800000">
            <a:off x="6063139" y="3858514"/>
            <a:ext cx="575135" cy="822828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2681CD2D-B822-42D3-1946-D1346F288B6C}"/>
              </a:ext>
            </a:extLst>
          </p:cNvPr>
          <p:cNvCxnSpPr>
            <a:cxnSpLocks/>
            <a:stCxn id="9" idx="2"/>
            <a:endCxn id="29" idx="3"/>
          </p:cNvCxnSpPr>
          <p:nvPr/>
        </p:nvCxnSpPr>
        <p:spPr>
          <a:xfrm rot="5400000">
            <a:off x="8188964" y="3893389"/>
            <a:ext cx="939011" cy="636894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406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DC18F-8781-43A3-A6D8-F1CEC0DD6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E69A5-5A93-4449-AFE6-B69EB296619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2564C9-D57A-4756-AF94-87430C9462B0}"/>
              </a:ext>
            </a:extLst>
          </p:cNvPr>
          <p:cNvSpPr txBox="1">
            <a:spLocks/>
          </p:cNvSpPr>
          <p:nvPr/>
        </p:nvSpPr>
        <p:spPr>
          <a:xfrm>
            <a:off x="609600" y="2989032"/>
            <a:ext cx="10972800" cy="879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0" kern="1200" smtClean="0">
                <a:solidFill>
                  <a:schemeClr val="tx1">
                    <a:lumMod val="95000"/>
                    <a:lumOff val="5000"/>
                  </a:schemeClr>
                </a:solidFill>
                <a:latin typeface="Palatino Linotype" panose="0204050205050503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rgbClr val="0000FF"/>
                </a:solidFill>
              </a:rPr>
              <a:t>Experimental Demonstration</a:t>
            </a:r>
          </a:p>
        </p:txBody>
      </p:sp>
    </p:spTree>
    <p:extLst>
      <p:ext uri="{BB962C8B-B14F-4D97-AF65-F5344CB8AC3E}">
        <p14:creationId xmlns:p14="http://schemas.microsoft.com/office/powerpoint/2010/main" val="309991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68999</TotalTime>
  <Words>1626</Words>
  <Application>Microsoft Office PowerPoint</Application>
  <PresentationFormat>Widescreen</PresentationFormat>
  <Paragraphs>216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Cambria Math</vt:lpstr>
      <vt:lpstr>Palatino Linotype</vt:lpstr>
      <vt:lpstr>Times New Roman</vt:lpstr>
      <vt:lpstr>Office Theme</vt:lpstr>
      <vt:lpstr>Experimental Demonstration of Single Pulse Imaging (SPI)</vt:lpstr>
      <vt:lpstr>Motivation</vt:lpstr>
      <vt:lpstr>Single Pulse Imaging</vt:lpstr>
      <vt:lpstr>Receive Signal Model</vt:lpstr>
      <vt:lpstr>SPI Filters</vt:lpstr>
      <vt:lpstr>Dynamic Beamspoiling</vt:lpstr>
      <vt:lpstr>Dynamic Beamspoiling</vt:lpstr>
      <vt:lpstr>Filter Recursion</vt:lpstr>
      <vt:lpstr>PowerPoint Presentation</vt:lpstr>
      <vt:lpstr>Ultrasonic Test Setup</vt:lpstr>
      <vt:lpstr>Experimental Results</vt:lpstr>
      <vt:lpstr>Experimental Results</vt:lpstr>
      <vt:lpstr>Experimental Results</vt:lpstr>
      <vt:lpstr>Experimental Results</vt:lpstr>
      <vt:lpstr>Experimental Results</vt:lpstr>
      <vt:lpstr>RMS Response (MF/PRO-FM + subtraction)</vt:lpstr>
      <vt:lpstr>RMS Response (SPI/PRO-FM)</vt:lpstr>
      <vt:lpstr>RMS Response (SPI/PRO-FM + subtraction)</vt:lpstr>
      <vt:lpstr>Conclusions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Computationally Efficient Joint-Domain Clutter Cancellation for Waveform-Agile Radar</dc:title>
  <dc:creator>Shannon Blunt</dc:creator>
  <cp:lastModifiedBy>Blunt, Shannon David</cp:lastModifiedBy>
  <cp:revision>1743</cp:revision>
  <cp:lastPrinted>2022-02-06T19:33:19Z</cp:lastPrinted>
  <dcterms:created xsi:type="dcterms:W3CDTF">2009-03-27T21:38:50Z</dcterms:created>
  <dcterms:modified xsi:type="dcterms:W3CDTF">2023-05-11T14:30:16Z</dcterms:modified>
</cp:coreProperties>
</file>