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11" r:id="rId1"/>
  </p:sldMasterIdLst>
  <p:notesMasterIdLst>
    <p:notesMasterId r:id="rId28"/>
  </p:notesMasterIdLst>
  <p:handoutMasterIdLst>
    <p:handoutMasterId r:id="rId29"/>
  </p:handoutMasterIdLst>
  <p:sldIdLst>
    <p:sldId id="262" r:id="rId2"/>
    <p:sldId id="323" r:id="rId3"/>
    <p:sldId id="783" r:id="rId4"/>
    <p:sldId id="784" r:id="rId5"/>
    <p:sldId id="324" r:id="rId6"/>
    <p:sldId id="771" r:id="rId7"/>
    <p:sldId id="781" r:id="rId8"/>
    <p:sldId id="786" r:id="rId9"/>
    <p:sldId id="787" r:id="rId10"/>
    <p:sldId id="788" r:id="rId11"/>
    <p:sldId id="789" r:id="rId12"/>
    <p:sldId id="790" r:id="rId13"/>
    <p:sldId id="791" r:id="rId14"/>
    <p:sldId id="792" r:id="rId15"/>
    <p:sldId id="758" r:id="rId16"/>
    <p:sldId id="780" r:id="rId17"/>
    <p:sldId id="761" r:id="rId18"/>
    <p:sldId id="777" r:id="rId19"/>
    <p:sldId id="343" r:id="rId20"/>
    <p:sldId id="748" r:id="rId21"/>
    <p:sldId id="779" r:id="rId22"/>
    <p:sldId id="793" r:id="rId23"/>
    <p:sldId id="318" r:id="rId24"/>
    <p:sldId id="767" r:id="rId25"/>
    <p:sldId id="752" r:id="rId26"/>
    <p:sldId id="794" r:id="rId27"/>
  </p:sldIdLst>
  <p:sldSz cx="12192000" cy="6858000"/>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5CD574FC-DFDA-41A5-8C02-6AFF1CE18E08}">
          <p14:sldIdLst>
            <p14:sldId id="262"/>
            <p14:sldId id="323"/>
            <p14:sldId id="783"/>
            <p14:sldId id="784"/>
            <p14:sldId id="324"/>
            <p14:sldId id="771"/>
            <p14:sldId id="781"/>
            <p14:sldId id="786"/>
            <p14:sldId id="787"/>
            <p14:sldId id="788"/>
            <p14:sldId id="789"/>
            <p14:sldId id="790"/>
            <p14:sldId id="791"/>
            <p14:sldId id="792"/>
            <p14:sldId id="758"/>
            <p14:sldId id="780"/>
            <p14:sldId id="761"/>
            <p14:sldId id="777"/>
            <p14:sldId id="343"/>
            <p14:sldId id="748"/>
            <p14:sldId id="779"/>
            <p14:sldId id="793"/>
            <p14:sldId id="318"/>
            <p14:sldId id="767"/>
            <p14:sldId id="752"/>
            <p14:sldId id="79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09"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en, Jonathan William" initials="OJW" lastIdx="3" clrIdx="0">
    <p:extLst>
      <p:ext uri="{19B8F6BF-5375-455C-9EA6-DF929625EA0E}">
        <p15:presenceInfo xmlns:p15="http://schemas.microsoft.com/office/powerpoint/2012/main" userId="S::j842o274@home.ku.edu::6f029f60-b846-4d8a-bd0e-79e07f34897a" providerId="AD"/>
      </p:ext>
    </p:extLst>
  </p:cmAuthor>
  <p:cmAuthor id="2" name="sdblunt" initials="s" lastIdx="1" clrIdx="1">
    <p:extLst>
      <p:ext uri="{19B8F6BF-5375-455C-9EA6-DF929625EA0E}">
        <p15:presenceInfo xmlns:p15="http://schemas.microsoft.com/office/powerpoint/2012/main" userId="sdblunt" providerId="None"/>
      </p:ext>
    </p:extLst>
  </p:cmAuthor>
  <p:cmAuthor id="3" name="Shannon Blunt" initials="SB" lastIdx="1" clrIdx="2">
    <p:extLst>
      <p:ext uri="{19B8F6BF-5375-455C-9EA6-DF929625EA0E}">
        <p15:presenceInfo xmlns:p15="http://schemas.microsoft.com/office/powerpoint/2012/main" userId="Shannon Blu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8000"/>
    <a:srgbClr val="0E0EFF"/>
    <a:srgbClr val="00CC00"/>
    <a:srgbClr val="0000FF"/>
    <a:srgbClr val="0066FF"/>
    <a:srgbClr val="0099FF"/>
    <a:srgbClr val="E2E2FF"/>
    <a:srgbClr val="C09200"/>
    <a:srgbClr val="B4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7994" autoAdjust="0"/>
    <p:restoredTop sz="74437" autoAdjust="0"/>
  </p:normalViewPr>
  <p:slideViewPr>
    <p:cSldViewPr snapToGrid="0">
      <p:cViewPr varScale="1">
        <p:scale>
          <a:sx n="86" d="100"/>
          <a:sy n="86" d="100"/>
        </p:scale>
        <p:origin x="883"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2069" y="58"/>
      </p:cViewPr>
      <p:guideLst>
        <p:guide orient="horz" pos="2209"/>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2473" tIns="46237" rIns="92473" bIns="46237"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2473" tIns="46237" rIns="92473" bIns="46237" rtlCol="0"/>
          <a:lstStyle>
            <a:lvl1pPr algn="r">
              <a:defRPr sz="1200"/>
            </a:lvl1pPr>
          </a:lstStyle>
          <a:p>
            <a:fld id="{2247744C-8CBE-4BA0-9E8A-D5DD1F4BBC25}" type="datetimeFigureOut">
              <a:rPr lang="en-US" smtClean="0"/>
              <a:t>2/14/2022</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2473" tIns="46237" rIns="92473" bIns="46237"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2473" tIns="46237" rIns="92473" bIns="46237" rtlCol="0" anchor="b"/>
          <a:lstStyle>
            <a:lvl1pPr algn="r">
              <a:defRPr sz="1200"/>
            </a:lvl1pPr>
          </a:lstStyle>
          <a:p>
            <a:fld id="{EEEED25B-BC18-4A5A-96F4-B54E1134E7FE}" type="slidenum">
              <a:rPr lang="en-US" smtClean="0"/>
              <a:t>‹#›</a:t>
            </a:fld>
            <a:endParaRPr lang="en-US"/>
          </a:p>
        </p:txBody>
      </p:sp>
    </p:spTree>
    <p:extLst>
      <p:ext uri="{BB962C8B-B14F-4D97-AF65-F5344CB8AC3E}">
        <p14:creationId xmlns:p14="http://schemas.microsoft.com/office/powerpoint/2010/main" val="4176722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2473" tIns="46237" rIns="92473" bIns="4623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2473" tIns="46237" rIns="92473" bIns="46237" rtlCol="0"/>
          <a:lstStyle>
            <a:lvl1pPr algn="r" fontAlgn="auto">
              <a:spcBef>
                <a:spcPts val="0"/>
              </a:spcBef>
              <a:spcAft>
                <a:spcPts val="0"/>
              </a:spcAft>
              <a:defRPr sz="1200">
                <a:latin typeface="+mn-lt"/>
                <a:cs typeface="+mn-cs"/>
              </a:defRPr>
            </a:lvl1pPr>
          </a:lstStyle>
          <a:p>
            <a:pPr>
              <a:defRPr/>
            </a:pPr>
            <a:fld id="{D177F576-BB89-4C8E-8F93-2380D797918E}" type="datetimeFigureOut">
              <a:rPr lang="en-US"/>
              <a:pPr>
                <a:defRPr/>
              </a:pPr>
              <a:t>2/14/2022</a:t>
            </a:fld>
            <a:endParaRPr lang="en-US"/>
          </a:p>
        </p:txBody>
      </p:sp>
      <p:sp>
        <p:nvSpPr>
          <p:cNvPr id="4" name="Slide Image Placeholder 3"/>
          <p:cNvSpPr>
            <a:spLocks noGrp="1" noRot="1" noChangeAspect="1"/>
          </p:cNvSpPr>
          <p:nvPr>
            <p:ph type="sldImg" idx="2"/>
          </p:nvPr>
        </p:nvSpPr>
        <p:spPr>
          <a:xfrm>
            <a:off x="2311400" y="525463"/>
            <a:ext cx="4673600" cy="2630487"/>
          </a:xfrm>
          <a:prstGeom prst="rect">
            <a:avLst/>
          </a:prstGeom>
          <a:noFill/>
          <a:ln w="12700">
            <a:solidFill>
              <a:prstClr val="black"/>
            </a:solidFill>
          </a:ln>
        </p:spPr>
        <p:txBody>
          <a:bodyPr vert="horz" lIns="92473" tIns="46237" rIns="92473" bIns="46237" rtlCol="0" anchor="ctr"/>
          <a:lstStyle/>
          <a:p>
            <a:pPr lvl="0"/>
            <a:endParaRPr lang="en-US" noProof="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2473" tIns="46237" rIns="92473" bIns="4623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2473" tIns="46237" rIns="92473" bIns="4623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2473" tIns="46237" rIns="92473" bIns="46237" rtlCol="0" anchor="b"/>
          <a:lstStyle>
            <a:lvl1pPr algn="r" fontAlgn="auto">
              <a:spcBef>
                <a:spcPts val="0"/>
              </a:spcBef>
              <a:spcAft>
                <a:spcPts val="0"/>
              </a:spcAft>
              <a:defRPr sz="1200">
                <a:latin typeface="+mn-lt"/>
                <a:cs typeface="+mn-cs"/>
              </a:defRPr>
            </a:lvl1pPr>
          </a:lstStyle>
          <a:p>
            <a:pPr>
              <a:defRPr/>
            </a:pPr>
            <a:fld id="{190A7A22-A5C4-4FB6-8FEF-49B6B68AAF43}" type="slidenum">
              <a:rPr lang="en-US"/>
              <a:pPr>
                <a:defRPr/>
              </a:pPr>
              <a:t>‹#›</a:t>
            </a:fld>
            <a:endParaRPr lang="en-US"/>
          </a:p>
        </p:txBody>
      </p:sp>
    </p:spTree>
    <p:extLst>
      <p:ext uri="{BB962C8B-B14F-4D97-AF65-F5344CB8AC3E}">
        <p14:creationId xmlns:p14="http://schemas.microsoft.com/office/powerpoint/2010/main" val="2220571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a:t>
            </a:fld>
            <a:endParaRPr lang="en-US"/>
          </a:p>
        </p:txBody>
      </p:sp>
    </p:spTree>
    <p:extLst>
      <p:ext uri="{BB962C8B-B14F-4D97-AF65-F5344CB8AC3E}">
        <p14:creationId xmlns:p14="http://schemas.microsoft.com/office/powerpoint/2010/main" val="263350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10</a:t>
            </a:fld>
            <a:endParaRPr lang="en-US"/>
          </a:p>
        </p:txBody>
      </p:sp>
    </p:spTree>
    <p:extLst>
      <p:ext uri="{BB962C8B-B14F-4D97-AF65-F5344CB8AC3E}">
        <p14:creationId xmlns:p14="http://schemas.microsoft.com/office/powerpoint/2010/main" val="1534853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11</a:t>
            </a:fld>
            <a:endParaRPr lang="en-US"/>
          </a:p>
        </p:txBody>
      </p:sp>
    </p:spTree>
    <p:extLst>
      <p:ext uri="{BB962C8B-B14F-4D97-AF65-F5344CB8AC3E}">
        <p14:creationId xmlns:p14="http://schemas.microsoft.com/office/powerpoint/2010/main" val="79663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12</a:t>
            </a:fld>
            <a:endParaRPr lang="en-US"/>
          </a:p>
        </p:txBody>
      </p:sp>
    </p:spTree>
    <p:extLst>
      <p:ext uri="{BB962C8B-B14F-4D97-AF65-F5344CB8AC3E}">
        <p14:creationId xmlns:p14="http://schemas.microsoft.com/office/powerpoint/2010/main" val="1430376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13</a:t>
            </a:fld>
            <a:endParaRPr lang="en-US"/>
          </a:p>
        </p:txBody>
      </p:sp>
    </p:spTree>
    <p:extLst>
      <p:ext uri="{BB962C8B-B14F-4D97-AF65-F5344CB8AC3E}">
        <p14:creationId xmlns:p14="http://schemas.microsoft.com/office/powerpoint/2010/main" val="337888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While cognitive radar has been defined in terms of many forms in respect to the perception-action-cycle (shown on the left), here we consider mutual interference mitigation by way of sensing the RF spectrum and determining which spectral bands are unoccupied. An appropriate radar waveform is generated in response.</a:t>
            </a:r>
          </a:p>
          <a:p>
            <a:endParaRPr lang="en-US" dirty="0"/>
          </a:p>
          <a:p>
            <a:r>
              <a:rPr lang="en-US" dirty="0"/>
              <a:t>Here, two approaches are considered. </a:t>
            </a:r>
          </a:p>
          <a:p>
            <a:r>
              <a:rPr lang="en-US" dirty="0"/>
              <a:t>First, there is the “sense-and-avoid” concept, where the radar waveform “moves out of the way” of the interferer. For the plot in the top-right corner, one can see the interferer in red and the radar waveforms in blue. The radar waveform is adjusted according to the observed interferer to sit in widest available band by modifying the radar waveform’s center frequency and bandwidth. One down-side to the sense-and-avoid approach is that it doesn’t use all of the available spectral sub-bands, though typically fewer computational resources are needed to implement this approach.</a:t>
            </a:r>
          </a:p>
          <a:p>
            <a:endParaRPr lang="en-US" dirty="0"/>
          </a:p>
          <a:p>
            <a:r>
              <a:rPr lang="en-US" dirty="0"/>
              <a:t>Second, there is the “sense-and-notch” concept, where a notch is incorporated into the radar waveform that is collocated with the interferer, as demonstrated by the plot in the bottom right corner. The significant advantage to the sense-and-notch approach is that the radar is now utilizing as much bandwidth as possible while avoiding mutual interference between itself another RF user.</a:t>
            </a:r>
          </a:p>
          <a:p>
            <a:endParaRPr lang="en-US" dirty="0"/>
          </a:p>
          <a:p>
            <a:r>
              <a:rPr lang="en-US" dirty="0"/>
              <a:t>Before covering how these approaches are implemented on hardware, first, various foundations regarding how to perform each step of the perception-action cycle need to be established.</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14</a:t>
            </a:fld>
            <a:endParaRPr lang="en-US"/>
          </a:p>
        </p:txBody>
      </p:sp>
    </p:spTree>
    <p:extLst>
      <p:ext uri="{BB962C8B-B14F-4D97-AF65-F5344CB8AC3E}">
        <p14:creationId xmlns:p14="http://schemas.microsoft.com/office/powerpoint/2010/main" val="211986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fast-spectrum sensing (or FSS) algorithm was developed to identify significant RF interferers and correspondingly select usable spectral sub-bands, as shown in the plot in the upper-right hand corner.</a:t>
            </a:r>
          </a:p>
          <a:p>
            <a:r>
              <a:rPr lang="en-US" dirty="0"/>
              <a:t>A version of the FSS algorithm was implemented on a software-defined radio, wherein based on the FSS output, the center frequency and bandwidth of a standard chirp waveform was modified to mitigate mutual interference. The general architecture of that “sense-and-avoid” system is shown in the bottom-left hand figure. </a:t>
            </a:r>
          </a:p>
          <a:p>
            <a:endParaRPr lang="en-US" dirty="0"/>
          </a:p>
          <a:p>
            <a:r>
              <a:rPr lang="en-US" dirty="0"/>
              <a:t>To </a:t>
            </a:r>
            <a:r>
              <a:rPr lang="en-US" i="0" u="none" dirty="0"/>
              <a:t>modify </a:t>
            </a:r>
            <a:r>
              <a:rPr lang="en-US" dirty="0"/>
              <a:t>the cognitive software defined radar to perform the “sense-and-notch” approach for the sake of maximizing bandwidth efficiency, we focused in on the waveform generation aspect, outlined in red. </a:t>
            </a:r>
          </a:p>
          <a:p>
            <a:endParaRPr lang="en-US" dirty="0"/>
          </a:p>
          <a:p>
            <a:r>
              <a:rPr lang="en-US" dirty="0"/>
              <a:t>As mentioned before, the waveforms under consideration are notched Random FM waveforms.</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15</a:t>
            </a:fld>
            <a:endParaRPr lang="en-US"/>
          </a:p>
        </p:txBody>
      </p:sp>
    </p:spTree>
    <p:extLst>
      <p:ext uri="{BB962C8B-B14F-4D97-AF65-F5344CB8AC3E}">
        <p14:creationId xmlns:p14="http://schemas.microsoft.com/office/powerpoint/2010/main" val="2688180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recent research on notched random FM waveforms, which are non-repeating and have been experimentally demonstrated.</a:t>
            </a:r>
          </a:p>
          <a:p>
            <a:r>
              <a:rPr lang="en-US" dirty="0"/>
              <a:t>One benefit of these waveforms, due to their non-repeating nature, is that when M range profiles are coherently averaged, an improvement factor of M in the effective time-bandwidth product of the overall waveform set is observed. The corresponding sidelobe reduction is shown in the plot in the top-right corner.</a:t>
            </a:r>
          </a:p>
          <a:p>
            <a:endParaRPr lang="en-US" dirty="0"/>
          </a:p>
          <a:p>
            <a:r>
              <a:rPr lang="en-US" dirty="0"/>
              <a:t>Greater than 50 dB spectral depths have been incorporated into these random FM waveforms.</a:t>
            </a:r>
          </a:p>
          <a:p>
            <a:r>
              <a:rPr lang="en-US" dirty="0"/>
              <a:t>Originally, all notched random FM waveforms were created while considering the use of a high-fidelity arbitrary waveform generator.</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16</a:t>
            </a:fld>
            <a:endParaRPr lang="en-US"/>
          </a:p>
        </p:txBody>
      </p:sp>
    </p:spTree>
    <p:extLst>
      <p:ext uri="{BB962C8B-B14F-4D97-AF65-F5344CB8AC3E}">
        <p14:creationId xmlns:p14="http://schemas.microsoft.com/office/powerpoint/2010/main" val="3331988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recent research on notched random FM waveforms, which are non-repeating and have been experimentally demonstrated.</a:t>
            </a:r>
          </a:p>
          <a:p>
            <a:r>
              <a:rPr lang="en-US" dirty="0"/>
              <a:t>One benefit of these waveforms, due to their non-repeating nature, is that when M range profiles are coherently averaged, an improvement factor of M in the effective time-bandwidth product of the overall waveform set is observed. The corresponding sidelobe reduction is shown in the plot in the top-right corner.</a:t>
            </a:r>
          </a:p>
          <a:p>
            <a:endParaRPr lang="en-US" dirty="0"/>
          </a:p>
          <a:p>
            <a:r>
              <a:rPr lang="en-US" dirty="0"/>
              <a:t>Greater than 50 dB spectral depths have been incorporated into these random FM waveforms.</a:t>
            </a:r>
          </a:p>
          <a:p>
            <a:r>
              <a:rPr lang="en-US" dirty="0"/>
              <a:t>Originally, all notched random FM waveforms were created while considering the use of a high-fidelity arbitrary waveform generator.</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17</a:t>
            </a:fld>
            <a:endParaRPr lang="en-US"/>
          </a:p>
        </p:txBody>
      </p:sp>
    </p:spTree>
    <p:extLst>
      <p:ext uri="{BB962C8B-B14F-4D97-AF65-F5344CB8AC3E}">
        <p14:creationId xmlns:p14="http://schemas.microsoft.com/office/powerpoint/2010/main" val="2869715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Of particular importance for real-time cognitive radar operation is that the waveform optimization must be rapid and flexible in order to quickly react to dynamic RF interferers.</a:t>
            </a:r>
          </a:p>
          <a:p>
            <a:endParaRPr lang="en-US" dirty="0"/>
          </a:p>
          <a:p>
            <a:r>
              <a:rPr lang="en-US" dirty="0"/>
              <a:t>The notched Random FM waveform generation considered here consists of a two-stage optimization.</a:t>
            </a:r>
          </a:p>
          <a:p>
            <a:endParaRPr lang="en-US" dirty="0"/>
          </a:p>
          <a:p>
            <a:r>
              <a:rPr lang="en-US" dirty="0"/>
              <a:t>First, K iterations of alternating time-frequency projections are used to produce the </a:t>
            </a:r>
            <a:r>
              <a:rPr lang="en-US" dirty="0" err="1"/>
              <a:t>q’th</a:t>
            </a:r>
            <a:r>
              <a:rPr lang="en-US" dirty="0"/>
              <a:t> pseudo-random-optimized FM (or PROFM) waveform</a:t>
            </a:r>
          </a:p>
          <a:p>
            <a:r>
              <a:rPr lang="en-US" dirty="0"/>
              <a:t>The waveform spectral template G(f) applied is Gaussian shaped with shallow spectral notched incorporated.</a:t>
            </a:r>
          </a:p>
          <a:p>
            <a:r>
              <a:rPr lang="en-US" dirty="0"/>
              <a:t>This initial waveform optimization converges quickly to provide a good spectral shape with shallow notches, and acts as a good initialization to allow for the spectral notches to be deepened in the second stage.</a:t>
            </a:r>
          </a:p>
          <a:p>
            <a:endParaRPr lang="en-US" dirty="0"/>
          </a:p>
          <a:p>
            <a:r>
              <a:rPr lang="en-US" dirty="0"/>
              <a:t>In the second stage, the zero-order reconstruction optimization of waveforms (or ZOROW) algorithm is applied to significantly deepen the PROFM spectral notches </a:t>
            </a:r>
            <a:r>
              <a:rPr lang="en-US" sz="1200" kern="1200" dirty="0">
                <a:solidFill>
                  <a:schemeClr val="tx1"/>
                </a:solidFill>
                <a:effectLst/>
                <a:latin typeface="+mn-lt"/>
                <a:ea typeface="+mn-ea"/>
                <a:cs typeface="+mn-cs"/>
              </a:rPr>
              <a:t>while maintaining good spectral containment</a:t>
            </a:r>
            <a:r>
              <a:rPr lang="en-US" dirty="0"/>
              <a: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ZOROW algorithm was developed quite recently for the sake of deepening spectral notched in FM waveforms when using lower fidelity hardware, such as an SDR.</a:t>
            </a:r>
          </a:p>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18</a:t>
            </a:fld>
            <a:endParaRPr lang="en-US"/>
          </a:p>
        </p:txBody>
      </p:sp>
    </p:spTree>
    <p:extLst>
      <p:ext uri="{BB962C8B-B14F-4D97-AF65-F5344CB8AC3E}">
        <p14:creationId xmlns:p14="http://schemas.microsoft.com/office/powerpoint/2010/main" val="2085488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ZOROW algorithm applies an analytical Fourier representation to account for the zero-order hold model of the digital-to analog converter (or DAC) of the SDR in order to significantly deepen the spectral notches of a given FM waveform.</a:t>
            </a:r>
          </a:p>
          <a:p>
            <a:endParaRPr lang="en-US" dirty="0"/>
          </a:p>
          <a:p>
            <a:r>
              <a:rPr lang="en-US" dirty="0"/>
              <a:t>The plot shown demonstrates a </a:t>
            </a:r>
            <a:r>
              <a:rPr lang="en-US" dirty="0" err="1"/>
              <a:t>sinc</a:t>
            </a:r>
            <a:r>
              <a:rPr lang="en-US" dirty="0"/>
              <a:t>-spectral mask corresponding to the rectangular zero-order-hold output of the SDRs DAC, which is overlaid onto the analytical spectrum of the designed waveform. Spectral images of the baseband radar waveform can be seen in adjacent spectral Nyquist zones. The DAC on the SDR will interpolate the waveform to push these images away from the baseband waveform, and an analog reconstruction filter will attenuate these images.</a:t>
            </a:r>
          </a:p>
          <a:p>
            <a:endParaRPr lang="en-US" dirty="0"/>
          </a:p>
          <a:p>
            <a:r>
              <a:rPr lang="en-US" dirty="0"/>
              <a:t>These considerations (amongst others detailed in citation 7) had to be carefully accounted for in the design and implementation of the notched waveforms for reliable reconstruction.</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19</a:t>
            </a:fld>
            <a:endParaRPr lang="en-US"/>
          </a:p>
        </p:txBody>
      </p:sp>
    </p:spTree>
    <p:extLst>
      <p:ext uri="{BB962C8B-B14F-4D97-AF65-F5344CB8AC3E}">
        <p14:creationId xmlns:p14="http://schemas.microsoft.com/office/powerpoint/2010/main" val="1601606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effectLst/>
                <a:latin typeface="Times New Roman" panose="02020603050405020304" pitchFamily="18" charset="0"/>
                <a:ea typeface="SimSun" panose="02010600030101010101" pitchFamily="2" charset="-122"/>
              </a:rPr>
              <a:t>Results presented here are a culmination of a multi-year effort to achieve a real-time sense-and-notch radar capability that can contend with highly dynamic spectrum users.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effectLst/>
              <a:latin typeface="Times New Roman" panose="02020603050405020304" pitchFamily="18" charset="0"/>
              <a:ea typeface="SimSun"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solidFill>
                  <a:srgbClr val="000000"/>
                </a:solidFill>
                <a:effectLst/>
                <a:latin typeface="Times New Roman" panose="02020603050405020304" pitchFamily="18" charset="0"/>
                <a:ea typeface="SimSun" panose="02010600030101010101" pitchFamily="2" charset="-122"/>
              </a:rPr>
              <a:t>It consequently involves the intersection of practical waveform design, a novel method for efficient spectral notch generation, RF systems engineering for physical deployment, field-programmable gate array (FPGA) implementation for real-time processing, and assessment of a performance vs. computation trade-space.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solidFill>
                <a:schemeClr val="tx1"/>
              </a:solidFill>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pPr>
              <a:defRPr/>
            </a:pPr>
            <a:fld id="{190A7A22-A5C4-4FB6-8FEF-49B6B68AAF43}" type="slidenum">
              <a:rPr lang="en-US" smtClean="0"/>
              <a:pPr>
                <a:defRPr/>
              </a:pPr>
              <a:t>2</a:t>
            </a:fld>
            <a:endParaRPr lang="en-US"/>
          </a:p>
        </p:txBody>
      </p:sp>
    </p:spTree>
    <p:extLst>
      <p:ext uri="{BB962C8B-B14F-4D97-AF65-F5344CB8AC3E}">
        <p14:creationId xmlns:p14="http://schemas.microsoft.com/office/powerpoint/2010/main" val="608873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most significant importance, transmitting waveforms created via ZOROW on the SDR and receiving them on an independent spectrum analyzer, at least 57 dB notch depths were achievable.</a:t>
            </a:r>
          </a:p>
          <a:p>
            <a:endParaRPr lang="en-US" dirty="0"/>
          </a:p>
          <a:p>
            <a:r>
              <a:rPr lang="en-US" dirty="0"/>
              <a:t>However, note that to achieve 57 dB notch depths, many iterations of ZOROW are required.</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20</a:t>
            </a:fld>
            <a:endParaRPr lang="en-US"/>
          </a:p>
        </p:txBody>
      </p:sp>
    </p:spTree>
    <p:extLst>
      <p:ext uri="{BB962C8B-B14F-4D97-AF65-F5344CB8AC3E}">
        <p14:creationId xmlns:p14="http://schemas.microsoft.com/office/powerpoint/2010/main" val="2149659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rgbClr val="0000FF"/>
                </a:solidFill>
              </a:rPr>
              <a:t>An important facet of the ZOROW optimization is that the gradient can be computed efficiently with fast </a:t>
            </a:r>
            <a:r>
              <a:rPr lang="en-US" altLang="en-US" sz="1200" dirty="0" err="1">
                <a:solidFill>
                  <a:srgbClr val="0000FF"/>
                </a:solidFill>
              </a:rPr>
              <a:t>fourier</a:t>
            </a:r>
            <a:r>
              <a:rPr lang="en-US" altLang="en-US" sz="1200" dirty="0">
                <a:solidFill>
                  <a:srgbClr val="0000FF"/>
                </a:solidFill>
              </a:rPr>
              <a:t> transforms, which can be implemented on the FPGA of an SDR.</a:t>
            </a:r>
          </a:p>
          <a:p>
            <a:endParaRPr lang="en-US" altLang="en-US" sz="1200" dirty="0">
              <a:solidFill>
                <a:srgbClr val="0000FF"/>
              </a:solidFill>
            </a:endParaRPr>
          </a:p>
          <a:p>
            <a:r>
              <a:rPr lang="en-US" altLang="en-US" sz="1200" dirty="0">
                <a:solidFill>
                  <a:srgbClr val="0000FF"/>
                </a:solidFill>
              </a:rPr>
              <a:t>Note that while very deep notch depths are achievable with ZOROW, for the sense-and-notch SDR implementation, only 6 iterations of ZOROW will be used to satisfy timing constraints and achieve a “good enough” notch depth.</a:t>
            </a:r>
          </a:p>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21</a:t>
            </a:fld>
            <a:endParaRPr lang="en-US"/>
          </a:p>
        </p:txBody>
      </p:sp>
    </p:spTree>
    <p:extLst>
      <p:ext uri="{BB962C8B-B14F-4D97-AF65-F5344CB8AC3E}">
        <p14:creationId xmlns:p14="http://schemas.microsoft.com/office/powerpoint/2010/main" val="4174325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solidFill>
                  <a:srgbClr val="0000FF"/>
                </a:solidFill>
              </a:rPr>
              <a:t>An important facet of the ZOROW optimization is that the gradient can be computed efficiently with fast </a:t>
            </a:r>
            <a:r>
              <a:rPr lang="en-US" altLang="en-US" sz="1200" dirty="0" err="1">
                <a:solidFill>
                  <a:srgbClr val="0000FF"/>
                </a:solidFill>
              </a:rPr>
              <a:t>fourier</a:t>
            </a:r>
            <a:r>
              <a:rPr lang="en-US" altLang="en-US" sz="1200" dirty="0">
                <a:solidFill>
                  <a:srgbClr val="0000FF"/>
                </a:solidFill>
              </a:rPr>
              <a:t> transforms, which can be implemented on the FPGA of an SDR.</a:t>
            </a:r>
          </a:p>
          <a:p>
            <a:endParaRPr lang="en-US" altLang="en-US" sz="1200" dirty="0">
              <a:solidFill>
                <a:srgbClr val="0000FF"/>
              </a:solidFill>
            </a:endParaRPr>
          </a:p>
          <a:p>
            <a:r>
              <a:rPr lang="en-US" altLang="en-US" sz="1200" dirty="0">
                <a:solidFill>
                  <a:srgbClr val="0000FF"/>
                </a:solidFill>
              </a:rPr>
              <a:t>Note that while very deep notch depths are achievable with ZOROW, for the sense-and-notch SDR implementation, only 6 iterations of ZOROW will be used to satisfy timing constraints and achieve a “good enough” notch depth.</a:t>
            </a:r>
          </a:p>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22</a:t>
            </a:fld>
            <a:endParaRPr lang="en-US"/>
          </a:p>
        </p:txBody>
      </p:sp>
    </p:spTree>
    <p:extLst>
      <p:ext uri="{BB962C8B-B14F-4D97-AF65-F5344CB8AC3E}">
        <p14:creationId xmlns:p14="http://schemas.microsoft.com/office/powerpoint/2010/main" val="3116778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we will examine specifically the implementation of spectrally notched random FM waveforms on the SDR’S FPGA. This represents a shift from considering waveform design for high- fidelity systems to that of modest-fidelity systems.</a:t>
            </a:r>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23</a:t>
            </a:fld>
            <a:endParaRPr lang="en-US" altLang="en-US"/>
          </a:p>
        </p:txBody>
      </p:sp>
    </p:spTree>
    <p:extLst>
      <p:ext uri="{BB962C8B-B14F-4D97-AF65-F5344CB8AC3E}">
        <p14:creationId xmlns:p14="http://schemas.microsoft.com/office/powerpoint/2010/main" val="726451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24</a:t>
            </a:fld>
            <a:endParaRPr lang="en-US"/>
          </a:p>
        </p:txBody>
      </p:sp>
    </p:spTree>
    <p:extLst>
      <p:ext uri="{BB962C8B-B14F-4D97-AF65-F5344CB8AC3E}">
        <p14:creationId xmlns:p14="http://schemas.microsoft.com/office/powerpoint/2010/main" val="3806710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spectrally-notched, random FM waveforms can now be generated in real-time on commercial-off-the-shelf hardware to adapt to RFI in a sense-and-notch mode.</a:t>
            </a:r>
          </a:p>
          <a:p>
            <a:endParaRPr lang="en-US" dirty="0"/>
          </a:p>
          <a:p>
            <a:r>
              <a:rPr lang="en-US" dirty="0"/>
              <a:t>This system provides us the capability of spectrum sharing and potential for future upgrades.</a:t>
            </a:r>
          </a:p>
          <a:p>
            <a:r>
              <a:rPr lang="en-US" dirty="0"/>
              <a:t>It support PRFs up to 2.2 kHz while incorporating multiple spectral notches per waveform at a low adaptation latency.</a:t>
            </a:r>
          </a:p>
          <a:p>
            <a:r>
              <a:rPr lang="en-US" dirty="0"/>
              <a:t>Notch depths of 25 dB relative to peak power were achieved, with potential for even greater notch depths.</a:t>
            </a:r>
          </a:p>
          <a:p>
            <a:endParaRPr lang="en-US" dirty="0"/>
          </a:p>
          <a:p>
            <a:r>
              <a:rPr lang="en-US" dirty="0"/>
              <a:t>Thank you for your attention.</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25</a:t>
            </a:fld>
            <a:endParaRPr lang="en-US"/>
          </a:p>
        </p:txBody>
      </p:sp>
    </p:spTree>
    <p:extLst>
      <p:ext uri="{BB962C8B-B14F-4D97-AF65-F5344CB8AC3E}">
        <p14:creationId xmlns:p14="http://schemas.microsoft.com/office/powerpoint/2010/main" val="295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effectLst/>
                <a:latin typeface="Times New Roman" panose="02020603050405020304" pitchFamily="18" charset="0"/>
                <a:ea typeface="SimSun" panose="02010600030101010101" pitchFamily="2" charset="-122"/>
              </a:rPr>
              <a:t>Results presented here are a culmination of a multi-year effort to achieve a real-time sense-and-notch radar capability that can contend with highly dynamic spectrum users.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effectLst/>
              <a:latin typeface="Times New Roman" panose="02020603050405020304" pitchFamily="18" charset="0"/>
              <a:ea typeface="SimSun" panose="02010600030101010101" pitchFamily="2" charset="-12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solidFill>
                  <a:srgbClr val="000000"/>
                </a:solidFill>
                <a:effectLst/>
                <a:latin typeface="Times New Roman" panose="02020603050405020304" pitchFamily="18" charset="0"/>
                <a:ea typeface="SimSun" panose="02010600030101010101" pitchFamily="2" charset="-122"/>
              </a:rPr>
              <a:t>It consequently involves the intersection of practical waveform design, a novel method for efficient spectral notch generation, RF systems engineering for physical deployment, field-programmable gate array (FPGA) implementation for real-time processing, and assessment of a performance vs. computation trade-space.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solidFill>
                <a:schemeClr val="tx1"/>
              </a:solidFill>
              <a:effectLst/>
              <a:latin typeface="Times New Roman" panose="02020603050405020304" pitchFamily="18" charset="0"/>
              <a:ea typeface="SimSun" panose="02010600030101010101" pitchFamily="2" charset="-122"/>
            </a:endParaRPr>
          </a:p>
        </p:txBody>
      </p:sp>
      <p:sp>
        <p:nvSpPr>
          <p:cNvPr id="4" name="Slide Number Placeholder 3"/>
          <p:cNvSpPr>
            <a:spLocks noGrp="1"/>
          </p:cNvSpPr>
          <p:nvPr>
            <p:ph type="sldNum" sz="quarter" idx="5"/>
          </p:nvPr>
        </p:nvSpPr>
        <p:spPr/>
        <p:txBody>
          <a:bodyPr/>
          <a:lstStyle/>
          <a:p>
            <a:pPr>
              <a:defRPr/>
            </a:pPr>
            <a:fld id="{190A7A22-A5C4-4FB6-8FEF-49B6B68AAF43}" type="slidenum">
              <a:rPr lang="en-US" smtClean="0"/>
              <a:pPr>
                <a:defRPr/>
              </a:pPr>
              <a:t>3</a:t>
            </a:fld>
            <a:endParaRPr lang="en-US"/>
          </a:p>
        </p:txBody>
      </p:sp>
    </p:spTree>
    <p:extLst>
      <p:ext uri="{BB962C8B-B14F-4D97-AF65-F5344CB8AC3E}">
        <p14:creationId xmlns:p14="http://schemas.microsoft.com/office/powerpoint/2010/main" val="254322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While cognitive radar has been defined in terms of many forms in respect to the perception-action-cycle (shown on the left), here we consider mutual interference mitigation by way of sensing the RF spectrum and determining which spectral bands are unoccupied. An appropriate radar waveform is generated in response.</a:t>
            </a:r>
          </a:p>
          <a:p>
            <a:endParaRPr lang="en-US" dirty="0"/>
          </a:p>
          <a:p>
            <a:r>
              <a:rPr lang="en-US" dirty="0"/>
              <a:t>Here, two approaches are considered. </a:t>
            </a:r>
          </a:p>
          <a:p>
            <a:r>
              <a:rPr lang="en-US" dirty="0"/>
              <a:t>First, there is the “sense-and-avoid” concept, where the radar waveform “moves out of the way” of the interferer. For the plot in the top-right corner, one can see the interferer in red and the radar waveforms in blue. The radar waveform is adjusted according to the observed interferer to sit in widest available band by modifying the radar waveform’s center frequency and bandwidth. One down-side to the sense-and-avoid approach is that it doesn’t use all of the available spectral sub-bands, though typically fewer computational resources are needed to implement this approach.</a:t>
            </a:r>
          </a:p>
          <a:p>
            <a:endParaRPr lang="en-US" dirty="0"/>
          </a:p>
          <a:p>
            <a:r>
              <a:rPr lang="en-US" dirty="0"/>
              <a:t>Second, there is the “sense-and-notch” concept, where a notch is incorporated into the radar waveform that is collocated with the interferer, as demonstrated by the plot in the bottom right corner. The significant advantage to the sense-and-notch approach is that the radar is now utilizing as much bandwidth as possible while avoiding mutual interference between itself another RF user.</a:t>
            </a:r>
          </a:p>
          <a:p>
            <a:endParaRPr lang="en-US" dirty="0"/>
          </a:p>
          <a:p>
            <a:r>
              <a:rPr lang="en-US" dirty="0"/>
              <a:t>Before covering how these approaches are implemented on hardware, first, various foundations regarding how to perform each step of the perception-action cycle need to be established.</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4</a:t>
            </a:fld>
            <a:endParaRPr lang="en-US"/>
          </a:p>
        </p:txBody>
      </p:sp>
    </p:spTree>
    <p:extLst>
      <p:ext uri="{BB962C8B-B14F-4D97-AF65-F5344CB8AC3E}">
        <p14:creationId xmlns:p14="http://schemas.microsoft.com/office/powerpoint/2010/main" val="1870067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While cognitive radar has been defined in terms of many forms in respect to the perception-action-cycle (shown on the left), here we consider mutual interference mitigation by way of sensing the RF spectrum and determining which spectral bands are unoccupied. An appropriate radar waveform is generated in response.</a:t>
            </a:r>
          </a:p>
          <a:p>
            <a:endParaRPr lang="en-US" dirty="0"/>
          </a:p>
          <a:p>
            <a:r>
              <a:rPr lang="en-US" dirty="0"/>
              <a:t>Here, two approaches are considered. </a:t>
            </a:r>
          </a:p>
          <a:p>
            <a:r>
              <a:rPr lang="en-US" dirty="0"/>
              <a:t>First, there is the “sense-and-avoid” concept, where the radar waveform “moves out of the way” of the interferer. For the plot in the top-right corner, one can see the interferer in red and the radar waveforms in blue. The radar waveform is adjusted according to the observed interferer to sit in widest available band by modifying the radar waveform’s center frequency and bandwidth. One down-side to the sense-and-avoid approach is that it doesn’t use all of the available spectral sub-bands, though typically fewer computational resources are needed to implement this approach.</a:t>
            </a:r>
          </a:p>
          <a:p>
            <a:endParaRPr lang="en-US" dirty="0"/>
          </a:p>
          <a:p>
            <a:r>
              <a:rPr lang="en-US" dirty="0"/>
              <a:t>Second, there is the “sense-and-notch” concept, where a notch is incorporated into the radar waveform that is collocated with the interferer, as demonstrated by the plot in the bottom right corner. The significant advantage to the sense-and-notch approach is that the radar is now utilizing as much bandwidth as possible while avoiding mutual interference between itself another RF user.</a:t>
            </a:r>
          </a:p>
          <a:p>
            <a:endParaRPr lang="en-US" dirty="0"/>
          </a:p>
          <a:p>
            <a:r>
              <a:rPr lang="en-US" dirty="0"/>
              <a:t>Before covering how these approaches are implemented on hardware, first, various foundations regarding how to perform each step of the perception-action cycle need to be established.</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5</a:t>
            </a:fld>
            <a:endParaRPr lang="en-US"/>
          </a:p>
        </p:txBody>
      </p:sp>
    </p:spTree>
    <p:extLst>
      <p:ext uri="{BB962C8B-B14F-4D97-AF65-F5344CB8AC3E}">
        <p14:creationId xmlns:p14="http://schemas.microsoft.com/office/powerpoint/2010/main" val="103054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INTERFERENCE HOPS, RADAR RESPONDS</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6</a:t>
            </a:fld>
            <a:endParaRPr lang="en-US"/>
          </a:p>
        </p:txBody>
      </p:sp>
    </p:spTree>
    <p:extLst>
      <p:ext uri="{BB962C8B-B14F-4D97-AF65-F5344CB8AC3E}">
        <p14:creationId xmlns:p14="http://schemas.microsoft.com/office/powerpoint/2010/main" val="279810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7</a:t>
            </a:fld>
            <a:endParaRPr lang="en-US"/>
          </a:p>
        </p:txBody>
      </p:sp>
    </p:spTree>
    <p:extLst>
      <p:ext uri="{BB962C8B-B14F-4D97-AF65-F5344CB8AC3E}">
        <p14:creationId xmlns:p14="http://schemas.microsoft.com/office/powerpoint/2010/main" val="60948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AIR MEASUREMENTS</a:t>
            </a:r>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8</a:t>
            </a:fld>
            <a:endParaRPr lang="en-US"/>
          </a:p>
        </p:txBody>
      </p:sp>
    </p:spTree>
    <p:extLst>
      <p:ext uri="{BB962C8B-B14F-4D97-AF65-F5344CB8AC3E}">
        <p14:creationId xmlns:p14="http://schemas.microsoft.com/office/powerpoint/2010/main" val="129121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A7A22-A5C4-4FB6-8FEF-49B6B68AAF43}" type="slidenum">
              <a:rPr lang="en-US" smtClean="0"/>
              <a:pPr>
                <a:defRPr/>
              </a:pPr>
              <a:t>9</a:t>
            </a:fld>
            <a:endParaRPr lang="en-US"/>
          </a:p>
        </p:txBody>
      </p:sp>
    </p:spTree>
    <p:extLst>
      <p:ext uri="{BB962C8B-B14F-4D97-AF65-F5344CB8AC3E}">
        <p14:creationId xmlns:p14="http://schemas.microsoft.com/office/powerpoint/2010/main" val="3241179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tm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0004611" y="1"/>
            <a:ext cx="2187388" cy="6857999"/>
          </a:xfrm>
          <a:prstGeom prst="rect">
            <a:avLst/>
          </a:prstGeom>
          <a:solidFill>
            <a:srgbClr val="E7F2FF"/>
          </a:solidFill>
          <a:ln>
            <a:solidFill>
              <a:srgbClr val="F0F0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ctrTitle"/>
          </p:nvPr>
        </p:nvSpPr>
        <p:spPr>
          <a:xfrm>
            <a:off x="634999" y="1124697"/>
            <a:ext cx="9269507" cy="1470025"/>
          </a:xfrm>
        </p:spPr>
        <p:txBody>
          <a:bodyPr/>
          <a:lstStyle>
            <a:lvl1pPr>
              <a:defRPr>
                <a:solidFill>
                  <a:srgbClr val="002D56"/>
                </a:solidFill>
                <a:latin typeface="Palatino Linotype" panose="02040502050505030304" pitchFamily="18" charset="0"/>
              </a:defRPr>
            </a:lvl1pPr>
          </a:lstStyle>
          <a:p>
            <a:r>
              <a:rPr lang="en-US" dirty="0"/>
              <a:t>Click to edit Master title style</a:t>
            </a:r>
          </a:p>
        </p:txBody>
      </p:sp>
      <p:sp>
        <p:nvSpPr>
          <p:cNvPr id="3" name="Subtitle 2"/>
          <p:cNvSpPr>
            <a:spLocks noGrp="1"/>
          </p:cNvSpPr>
          <p:nvPr>
            <p:ph type="subTitle" idx="1"/>
          </p:nvPr>
        </p:nvSpPr>
        <p:spPr>
          <a:xfrm>
            <a:off x="829981" y="2877390"/>
            <a:ext cx="8534400" cy="760319"/>
          </a:xfrm>
        </p:spPr>
        <p:txBody>
          <a:bodyPr>
            <a:normAutofit/>
          </a:bodyPr>
          <a:lstStyle>
            <a:lvl1pPr marL="0" indent="0" algn="ctr">
              <a:buNone/>
              <a:defRPr sz="2400">
                <a:solidFill>
                  <a:srgbClr val="5C707D"/>
                </a:solidFill>
                <a:latin typeface="Palatino Linotype" panose="0204050205050503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BF6A2D0-C8BE-459A-B0EE-A680D34A1E43}" type="datetime1">
              <a:rPr lang="en-US" smtClean="0"/>
              <a:t>2/14/2022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7" name="Line 27"/>
          <p:cNvSpPr>
            <a:spLocks noChangeShapeType="1"/>
          </p:cNvSpPr>
          <p:nvPr userDrawn="1"/>
        </p:nvSpPr>
        <p:spPr bwMode="auto">
          <a:xfrm>
            <a:off x="2" y="373084"/>
            <a:ext cx="10749092" cy="0"/>
          </a:xfrm>
          <a:prstGeom prst="line">
            <a:avLst/>
          </a:prstGeom>
          <a:noFill/>
          <a:ln w="57150" cmpd="thickThin">
            <a:solidFill>
              <a:srgbClr val="002D56"/>
            </a:solidFill>
            <a:round/>
            <a:headEnd/>
            <a:tailEnd type="diamond" w="sm" len="lg"/>
          </a:ln>
          <a:effectLst/>
          <a:extLst>
            <a:ext uri="{909E8E84-426E-40DD-AFC4-6F175D3DCCD1}">
              <a14:hiddenFill xmlns:a14="http://schemas.microsoft.com/office/drawing/2010/main">
                <a:noFill/>
              </a14:hiddenFill>
            </a:ext>
          </a:extLst>
        </p:spPr>
        <p:txBody>
          <a:bodyPr wrap="none" anchor="ctr"/>
          <a:lstStyle/>
          <a:p>
            <a:endParaRPr lang="en-US"/>
          </a:p>
        </p:txBody>
      </p:sp>
      <p:sp>
        <p:nvSpPr>
          <p:cNvPr id="10" name="Line 25"/>
          <p:cNvSpPr>
            <a:spLocks noChangeShapeType="1"/>
          </p:cNvSpPr>
          <p:nvPr userDrawn="1"/>
        </p:nvSpPr>
        <p:spPr bwMode="auto">
          <a:xfrm>
            <a:off x="10004611" y="6522632"/>
            <a:ext cx="2205317" cy="0"/>
          </a:xfrm>
          <a:prstGeom prst="line">
            <a:avLst/>
          </a:prstGeom>
          <a:noFill/>
          <a:ln w="57150" cmpd="thickThin">
            <a:solidFill>
              <a:srgbClr val="002D56"/>
            </a:solidFill>
            <a:round/>
            <a:headEnd/>
            <a:tailEnd/>
          </a:ln>
          <a:effectLst/>
          <a:extLst>
            <a:ext uri="{909E8E84-426E-40DD-AFC4-6F175D3DCCD1}">
              <a14:hiddenFill xmlns:a14="http://schemas.microsoft.com/office/drawing/2010/main">
                <a:noFill/>
              </a14:hiddenFill>
            </a:ext>
          </a:extLst>
        </p:spPr>
        <p:txBody>
          <a:bodyPr wrap="none" anchor="ctr"/>
          <a:lstStyle/>
          <a:p>
            <a:endParaRPr lang="en-US" dirty="0"/>
          </a:p>
        </p:txBody>
      </p:sp>
      <p:sp>
        <p:nvSpPr>
          <p:cNvPr id="21" name="Slide Number Placeholder 5"/>
          <p:cNvSpPr>
            <a:spLocks noGrp="1"/>
          </p:cNvSpPr>
          <p:nvPr>
            <p:ph type="sldNum" sz="quarter" idx="4"/>
          </p:nvPr>
        </p:nvSpPr>
        <p:spPr>
          <a:xfrm>
            <a:off x="9275483" y="6521899"/>
            <a:ext cx="2844800" cy="365125"/>
          </a:xfrm>
          <a:prstGeom prst="rect">
            <a:avLst/>
          </a:prstGeom>
        </p:spPr>
        <p:txBody>
          <a:bodyPr vert="horz" lIns="91440" tIns="45720" rIns="91440" bIns="45720" rtlCol="0" anchor="ctr"/>
          <a:lstStyle>
            <a:lvl1pPr algn="r">
              <a:defRPr sz="1200">
                <a:solidFill>
                  <a:srgbClr val="002D56"/>
                </a:solidFill>
                <a:latin typeface="Times New Roman" panose="02020603050405020304" pitchFamily="18" charset="0"/>
                <a:ea typeface="Cambria Math" panose="02040503050406030204" pitchFamily="18" charset="0"/>
                <a:cs typeface="Times New Roman" panose="02020603050405020304" pitchFamily="18" charset="0"/>
              </a:defRPr>
            </a:lvl1pPr>
          </a:lstStyle>
          <a:p>
            <a:pPr>
              <a:defRPr/>
            </a:pPr>
            <a:fld id="{9E60743E-C47C-42FC-A367-435A85E161AF}" type="slidenum">
              <a:rPr lang="en-US" smtClean="0"/>
              <a:pPr>
                <a:defRPr/>
              </a:pPr>
              <a:t>‹#›</a:t>
            </a:fld>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3960" y="188200"/>
            <a:ext cx="718097" cy="4572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7850" y="4728470"/>
            <a:ext cx="1422400" cy="109676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68C6FF0-8824-4A7F-A42D-45D113AAD1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74548" y="4628786"/>
            <a:ext cx="2758679" cy="1196444"/>
          </a:xfrm>
          <a:prstGeom prst="rect">
            <a:avLst/>
          </a:prstGeom>
        </p:spPr>
      </p:pic>
    </p:spTree>
    <p:extLst>
      <p:ext uri="{BB962C8B-B14F-4D97-AF65-F5344CB8AC3E}">
        <p14:creationId xmlns:p14="http://schemas.microsoft.com/office/powerpoint/2010/main" val="171021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471AAA8-D612-4A2A-AC63-FE9AEA5E02D7}" type="datetime1">
              <a:rPr lang="en-US" smtClean="0"/>
              <a:t>2/14/2022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00BCAA-A129-4404-80C7-9BD0D1D51A46}" type="slidenum">
              <a:rPr lang="en-US" smtClean="0"/>
              <a:pPr>
                <a:defRPr/>
              </a:pPr>
              <a:t>‹#›</a:t>
            </a:fld>
            <a:endParaRPr lang="en-US"/>
          </a:p>
        </p:txBody>
      </p:sp>
    </p:spTree>
    <p:extLst>
      <p:ext uri="{BB962C8B-B14F-4D97-AF65-F5344CB8AC3E}">
        <p14:creationId xmlns:p14="http://schemas.microsoft.com/office/powerpoint/2010/main" val="1378424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26E6589-21D5-4819-9DCA-DDF3C90F60B9}" type="datetime1">
              <a:rPr lang="en-US" smtClean="0"/>
              <a:t>2/14/2022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E7F9FB-AE0A-40B8-BA43-D577A6CBAF1E}" type="slidenum">
              <a:rPr lang="en-US" smtClean="0"/>
              <a:pPr>
                <a:defRPr/>
              </a:pPr>
              <a:t>‹#›</a:t>
            </a:fld>
            <a:endParaRPr lang="en-US"/>
          </a:p>
        </p:txBody>
      </p:sp>
    </p:spTree>
    <p:extLst>
      <p:ext uri="{BB962C8B-B14F-4D97-AF65-F5344CB8AC3E}">
        <p14:creationId xmlns:p14="http://schemas.microsoft.com/office/powerpoint/2010/main" val="1324807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bwMode="auto">
          <a:xfrm>
            <a:off x="589614" y="2286001"/>
            <a:ext cx="10982793" cy="1285874"/>
          </a:xfrm>
          <a:prstGeom prst="rect">
            <a:avLst/>
          </a:prstGeom>
          <a:noFill/>
          <a:ln w="9525">
            <a:noFill/>
            <a:miter lim="800000"/>
            <a:headEnd/>
            <a:tailEnd/>
          </a:ln>
        </p:spPr>
        <p:txBody>
          <a:bodyPr anchor="b"/>
          <a:lstStyle>
            <a:lvl1pPr>
              <a:defRPr sz="3600" cap="none" baseline="0">
                <a:solidFill>
                  <a:schemeClr val="tx1"/>
                </a:solidFill>
              </a:defRPr>
            </a:lvl1pPr>
          </a:lstStyle>
          <a:p>
            <a:pPr lvl="0"/>
            <a:r>
              <a:rPr lang="en-US" dirty="0"/>
              <a:t>SECTION TITLE GOES HERE</a:t>
            </a:r>
          </a:p>
        </p:txBody>
      </p:sp>
      <p:sp>
        <p:nvSpPr>
          <p:cNvPr id="6" name="Text Placeholder 5"/>
          <p:cNvSpPr>
            <a:spLocks noGrp="1"/>
          </p:cNvSpPr>
          <p:nvPr>
            <p:ph type="body" sz="quarter" idx="12" hasCustomPrompt="1"/>
          </p:nvPr>
        </p:nvSpPr>
        <p:spPr>
          <a:xfrm>
            <a:off x="589614" y="3569974"/>
            <a:ext cx="10982793" cy="854075"/>
          </a:xfrm>
          <a:prstGeom prst="rect">
            <a:avLst/>
          </a:prstGeom>
        </p:spPr>
        <p:txBody>
          <a:bodyPr/>
          <a:lstStyle>
            <a:lvl1pPr>
              <a:defRPr sz="1800" b="0"/>
            </a:lvl1pPr>
          </a:lstStyle>
          <a:p>
            <a:pPr lvl="0"/>
            <a:r>
              <a:rPr lang="en-US" dirty="0"/>
              <a:t>SECTION SUBTITLE GOES HERE</a:t>
            </a:r>
          </a:p>
        </p:txBody>
      </p:sp>
    </p:spTree>
    <p:extLst>
      <p:ext uri="{BB962C8B-B14F-4D97-AF65-F5344CB8AC3E}">
        <p14:creationId xmlns:p14="http://schemas.microsoft.com/office/powerpoint/2010/main" val="248146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80" y="1"/>
            <a:ext cx="12191920" cy="807720"/>
          </a:xfrm>
          <a:prstGeom prst="rect">
            <a:avLst/>
          </a:prstGeom>
          <a:solidFill>
            <a:srgbClr val="E7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609600" y="1"/>
            <a:ext cx="10972800" cy="879936"/>
          </a:xfrm>
        </p:spPr>
        <p:txBody>
          <a:bodyPr>
            <a:normAutofit/>
          </a:bodyPr>
          <a:lstStyle>
            <a:lvl1pPr>
              <a:defRPr lang="en-US" sz="3600" b="0" dirty="0">
                <a:solidFill>
                  <a:srgbClr val="002D56"/>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solidFill>
                  <a:srgbClr val="002D56"/>
                </a:solidFill>
                <a:latin typeface="Palatino Linotype" panose="02040502050505030304" pitchFamily="18" charset="0"/>
              </a:defRPr>
            </a:lvl1pPr>
            <a:lvl2pPr>
              <a:defRPr sz="2400">
                <a:solidFill>
                  <a:srgbClr val="002D56"/>
                </a:solidFill>
                <a:latin typeface="Palatino Linotype" panose="02040502050505030304" pitchFamily="18" charset="0"/>
              </a:defRPr>
            </a:lvl2pPr>
            <a:lvl3pPr>
              <a:defRPr sz="2000">
                <a:solidFill>
                  <a:srgbClr val="002D56"/>
                </a:solidFill>
                <a:latin typeface="Palatino Linotype" panose="02040502050505030304" pitchFamily="18" charset="0"/>
              </a:defRPr>
            </a:lvl3pPr>
            <a:lvl4pPr>
              <a:defRPr sz="1800">
                <a:solidFill>
                  <a:srgbClr val="002D56"/>
                </a:solidFill>
                <a:latin typeface="Palatino Linotype" panose="02040502050505030304" pitchFamily="18" charset="0"/>
              </a:defRPr>
            </a:lvl4pPr>
            <a:lvl5pPr>
              <a:defRPr sz="1800">
                <a:solidFill>
                  <a:srgbClr val="002D56"/>
                </a:solidFill>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fld id="{9FBA47DC-699B-4761-9179-25F0592AC5C1}" type="datetime1">
              <a:rPr lang="en-US" smtClean="0"/>
              <a:t>2/14/2022</a:t>
            </a:fld>
            <a:endParaRPr lang="en-US"/>
          </a:p>
        </p:txBody>
      </p:sp>
      <p:sp>
        <p:nvSpPr>
          <p:cNvPr id="5" name="Footer Placeholder 4"/>
          <p:cNvSpPr>
            <a:spLocks noGrp="1"/>
          </p:cNvSpPr>
          <p:nvPr>
            <p:ph type="ftr" sz="quarter" idx="11"/>
          </p:nvPr>
        </p:nvSpPr>
        <p:spPr>
          <a:xfrm>
            <a:off x="4165600" y="6356351"/>
            <a:ext cx="3860800" cy="365125"/>
          </a:xfr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07E69A5-5A93-4449-AFE6-B69EB296619B}" type="slidenum">
              <a:rPr lang="en-US" smtClean="0"/>
              <a:pPr>
                <a:defRPr/>
              </a:pPr>
              <a:t>‹#›</a:t>
            </a:fld>
            <a:endParaRPr lang="en-US"/>
          </a:p>
        </p:txBody>
      </p:sp>
      <p:sp>
        <p:nvSpPr>
          <p:cNvPr id="8" name="Line 27"/>
          <p:cNvSpPr>
            <a:spLocks noChangeShapeType="1"/>
          </p:cNvSpPr>
          <p:nvPr userDrawn="1"/>
        </p:nvSpPr>
        <p:spPr bwMode="auto">
          <a:xfrm>
            <a:off x="1" y="790165"/>
            <a:ext cx="12024220" cy="0"/>
          </a:xfrm>
          <a:prstGeom prst="line">
            <a:avLst/>
          </a:prstGeom>
          <a:noFill/>
          <a:ln w="57150" cmpd="thickThin">
            <a:solidFill>
              <a:srgbClr val="002D56"/>
            </a:solidFill>
            <a:round/>
            <a:headEnd/>
            <a:tailEnd type="diamond" w="sm" len="lg"/>
          </a:ln>
          <a:effectLst/>
          <a:extLst>
            <a:ext uri="{909E8E84-426E-40DD-AFC4-6F175D3DCCD1}">
              <a14:hiddenFill xmlns:a14="http://schemas.microsoft.com/office/drawing/2010/main">
                <a:noFill/>
              </a14:hiddenFill>
            </a:ext>
          </a:extLst>
        </p:spPr>
        <p:txBody>
          <a:bodyPr wrap="none" anchor="ctr"/>
          <a:lstStyle/>
          <a:p>
            <a:endParaRPr lang="en-US"/>
          </a:p>
        </p:txBody>
      </p:sp>
      <p:sp>
        <p:nvSpPr>
          <p:cNvPr id="10" name="Line 27"/>
          <p:cNvSpPr>
            <a:spLocks noChangeShapeType="1"/>
          </p:cNvSpPr>
          <p:nvPr userDrawn="1"/>
        </p:nvSpPr>
        <p:spPr bwMode="auto">
          <a:xfrm>
            <a:off x="80" y="11388"/>
            <a:ext cx="12192000" cy="0"/>
          </a:xfrm>
          <a:prstGeom prst="line">
            <a:avLst/>
          </a:prstGeom>
          <a:noFill/>
          <a:ln w="57150" cmpd="thickThin">
            <a:solidFill>
              <a:srgbClr val="002D56"/>
            </a:solidFill>
            <a:round/>
            <a:headEnd/>
            <a:tailEnd/>
          </a:ln>
          <a:effectLst/>
          <a:extLst>
            <a:ext uri="{909E8E84-426E-40DD-AFC4-6F175D3DCCD1}">
              <a14:hiddenFill xmlns:a14="http://schemas.microsoft.com/office/drawing/2010/main">
                <a:noFill/>
              </a14:hiddenFill>
            </a:ext>
          </a:extLst>
        </p:spPr>
        <p:txBody>
          <a:bodyPr wrap="none" anchor="ct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3960" y="188200"/>
            <a:ext cx="718097" cy="4572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563D9A4B-EF1C-406F-AC22-2346116F809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8917" b="89809" l="6906" r="94199">
                        <a14:foregroundMark x1="46409" y1="50318" x2="46409" y2="50318"/>
                        <a14:foregroundMark x1="58287" y1="47771" x2="58287" y2="47771"/>
                        <a14:foregroundMark x1="69890" y1="49682" x2="69890" y2="49682"/>
                        <a14:foregroundMark x1="84807" y1="45223" x2="84807" y2="45223"/>
                        <a14:foregroundMark x1="94475" y1="43312" x2="94475" y2="43312"/>
                        <a14:foregroundMark x1="6906" y1="84076" x2="6906" y2="84076"/>
                        <a14:foregroundMark x1="35083" y1="69427" x2="35083" y2="69427"/>
                        <a14:foregroundMark x1="33702" y1="73885" x2="64365" y2="77070"/>
                        <a14:foregroundMark x1="64365" y1="77070" x2="52486" y2="67516"/>
                        <a14:foregroundMark x1="52486" y1="67516" x2="43646" y2="69427"/>
                        <a14:foregroundMark x1="55249" y1="83439" x2="63260" y2="77070"/>
                        <a14:foregroundMark x1="59669" y1="80892" x2="65193" y2="81529"/>
                        <a14:foregroundMark x1="66298" y1="71975" x2="65470" y2="68153"/>
                        <a14:foregroundMark x1="71271" y1="68790" x2="71271" y2="69427"/>
                        <a14:foregroundMark x1="74309" y1="70064" x2="74309" y2="70064"/>
                        <a14:foregroundMark x1="74033" y1="73248" x2="74033" y2="73248"/>
                        <a14:foregroundMark x1="66298" y1="47771" x2="66298" y2="47771"/>
                        <a14:foregroundMark x1="49171" y1="45223" x2="49171" y2="45223"/>
                        <a14:foregroundMark x1="50000" y1="40764" x2="50000" y2="40764"/>
                        <a14:foregroundMark x1="51934" y1="42038" x2="51934" y2="42038"/>
                        <a14:foregroundMark x1="51381" y1="40127" x2="51381" y2="40127"/>
                        <a14:foregroundMark x1="52762" y1="40127" x2="52762" y2="40127"/>
                        <a14:foregroundMark x1="73481" y1="47771" x2="73481" y2="47771"/>
                        <a14:foregroundMark x1="80387" y1="56051" x2="80387" y2="56051"/>
                        <a14:foregroundMark x1="79558" y1="59236" x2="81215" y2="42038"/>
                        <a14:foregroundMark x1="74862" y1="62420" x2="78453" y2="57962"/>
                        <a14:foregroundMark x1="84807" y1="57325" x2="84807" y2="57325"/>
                        <a14:foregroundMark x1="90608" y1="57962" x2="90608" y2="57962"/>
                        <a14:foregroundMark x1="83978" y1="60510" x2="83978" y2="60510"/>
                        <a14:foregroundMark x1="89779" y1="59873" x2="89779" y2="59873"/>
                        <a14:foregroundMark x1="77624" y1="61783" x2="91436" y2="62420"/>
                        <a14:foregroundMark x1="91436" y1="62420" x2="92818" y2="61146"/>
                      </a14:backgroundRemoval>
                    </a14:imgEffect>
                  </a14:imgLayer>
                </a14:imgProps>
              </a:ext>
              <a:ext uri="{28A0092B-C50C-407E-A947-70E740481C1C}">
                <a14:useLocalDpi xmlns:a14="http://schemas.microsoft.com/office/drawing/2010/main" val="0"/>
              </a:ext>
            </a:extLst>
          </a:blip>
          <a:stretch>
            <a:fillRect/>
          </a:stretch>
        </p:blipFill>
        <p:spPr>
          <a:xfrm>
            <a:off x="994" y="-48887"/>
            <a:ext cx="1952093" cy="846626"/>
          </a:xfrm>
          <a:prstGeom prst="rect">
            <a:avLst/>
          </a:prstGeom>
        </p:spPr>
      </p:pic>
    </p:spTree>
    <p:extLst>
      <p:ext uri="{BB962C8B-B14F-4D97-AF65-F5344CB8AC3E}">
        <p14:creationId xmlns:p14="http://schemas.microsoft.com/office/powerpoint/2010/main" val="420104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p:cNvSpPr/>
          <p:nvPr userDrawn="1"/>
        </p:nvSpPr>
        <p:spPr>
          <a:xfrm>
            <a:off x="80" y="1"/>
            <a:ext cx="12191920" cy="807720"/>
          </a:xfrm>
          <a:prstGeom prst="rect">
            <a:avLst/>
          </a:prstGeom>
          <a:solidFill>
            <a:srgbClr val="E7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Date Placeholder 3"/>
          <p:cNvSpPr>
            <a:spLocks noGrp="1"/>
          </p:cNvSpPr>
          <p:nvPr>
            <p:ph type="dt" sz="half" idx="10"/>
          </p:nvPr>
        </p:nvSpPr>
        <p:spPr/>
        <p:txBody>
          <a:bodyPr/>
          <a:lstStyle/>
          <a:p>
            <a:pPr>
              <a:defRPr/>
            </a:pPr>
            <a:fld id="{30F09156-5B1E-4A11-839B-F2C26FC74017}" type="datetime1">
              <a:rPr lang="en-US" smtClean="0"/>
              <a:t>2/14/2022</a:t>
            </a:fld>
            <a:endParaRPr lang="en-US"/>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2998625-F1E6-41BD-9C88-BF90A3F4991E}" type="slidenum">
              <a:rPr lang="en-US" smtClean="0"/>
              <a:pPr>
                <a:defRPr/>
              </a:pPr>
              <a:t>‹#›</a:t>
            </a:fld>
            <a:endParaRPr lang="en-US"/>
          </a:p>
        </p:txBody>
      </p:sp>
      <p:sp>
        <p:nvSpPr>
          <p:cNvPr id="13" name="Title 1"/>
          <p:cNvSpPr>
            <a:spLocks noGrp="1"/>
          </p:cNvSpPr>
          <p:nvPr>
            <p:ph type="ctrTitle"/>
          </p:nvPr>
        </p:nvSpPr>
        <p:spPr>
          <a:xfrm>
            <a:off x="1490257" y="2161927"/>
            <a:ext cx="9269507" cy="1470025"/>
          </a:xfrm>
        </p:spPr>
        <p:txBody>
          <a:bodyPr/>
          <a:lstStyle>
            <a:lvl1pPr>
              <a:defRPr>
                <a:solidFill>
                  <a:srgbClr val="002D56"/>
                </a:solidFill>
                <a:latin typeface="Palatino Linotype" panose="02040502050505030304" pitchFamily="18" charset="0"/>
              </a:defRPr>
            </a:lvl1pPr>
          </a:lstStyle>
          <a:p>
            <a:r>
              <a:rPr lang="en-US" dirty="0"/>
              <a:t>Click to edit Master title style</a:t>
            </a:r>
          </a:p>
        </p:txBody>
      </p:sp>
      <p:sp>
        <p:nvSpPr>
          <p:cNvPr id="14" name="Subtitle 2"/>
          <p:cNvSpPr>
            <a:spLocks noGrp="1"/>
          </p:cNvSpPr>
          <p:nvPr>
            <p:ph type="subTitle" idx="1"/>
          </p:nvPr>
        </p:nvSpPr>
        <p:spPr>
          <a:xfrm>
            <a:off x="1685240" y="3914620"/>
            <a:ext cx="8534400" cy="760319"/>
          </a:xfrm>
        </p:spPr>
        <p:txBody>
          <a:bodyPr>
            <a:normAutofit/>
          </a:bodyPr>
          <a:lstStyle>
            <a:lvl1pPr marL="0" indent="0" algn="ctr">
              <a:buNone/>
              <a:defRPr sz="2400">
                <a:solidFill>
                  <a:srgbClr val="5C707D"/>
                </a:solidFill>
                <a:latin typeface="Palatino Linotype" panose="0204050205050503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3960" y="188200"/>
            <a:ext cx="718097" cy="457200"/>
          </a:xfrm>
          <a:prstGeom prst="rect">
            <a:avLst/>
          </a:prstGeom>
        </p:spPr>
      </p:pic>
      <p:sp>
        <p:nvSpPr>
          <p:cNvPr id="16" name="Line 27"/>
          <p:cNvSpPr>
            <a:spLocks noChangeShapeType="1"/>
          </p:cNvSpPr>
          <p:nvPr userDrawn="1"/>
        </p:nvSpPr>
        <p:spPr bwMode="auto">
          <a:xfrm>
            <a:off x="1" y="790165"/>
            <a:ext cx="12024220" cy="0"/>
          </a:xfrm>
          <a:prstGeom prst="line">
            <a:avLst/>
          </a:prstGeom>
          <a:noFill/>
          <a:ln w="57150" cmpd="thickThin">
            <a:solidFill>
              <a:srgbClr val="002D56"/>
            </a:solidFill>
            <a:round/>
            <a:headEnd/>
            <a:tailEnd type="diamond" w="sm" len="lg"/>
          </a:ln>
          <a:effectLst/>
          <a:extLst>
            <a:ext uri="{909E8E84-426E-40DD-AFC4-6F175D3DCCD1}">
              <a14:hiddenFill xmlns:a14="http://schemas.microsoft.com/office/drawing/2010/main">
                <a:noFill/>
              </a14:hiddenFill>
            </a:ext>
          </a:extLst>
        </p:spPr>
        <p:txBody>
          <a:bodyPr wrap="none" anchor="ctr"/>
          <a:lstStyle/>
          <a:p>
            <a:endParaRPr lang="en-US"/>
          </a:p>
        </p:txBody>
      </p:sp>
      <p:sp>
        <p:nvSpPr>
          <p:cNvPr id="17" name="Line 27"/>
          <p:cNvSpPr>
            <a:spLocks noChangeShapeType="1"/>
          </p:cNvSpPr>
          <p:nvPr userDrawn="1"/>
        </p:nvSpPr>
        <p:spPr bwMode="auto">
          <a:xfrm>
            <a:off x="80" y="11388"/>
            <a:ext cx="12192000" cy="0"/>
          </a:xfrm>
          <a:prstGeom prst="line">
            <a:avLst/>
          </a:prstGeom>
          <a:noFill/>
          <a:ln w="57150" cmpd="thickThin">
            <a:solidFill>
              <a:srgbClr val="002D56"/>
            </a:solidFill>
            <a:round/>
            <a:headEnd/>
            <a:tailEnd/>
          </a:ln>
          <a:effectLst/>
          <a:extLst>
            <a:ext uri="{909E8E84-426E-40DD-AFC4-6F175D3DCCD1}">
              <a14:hiddenFill xmlns:a14="http://schemas.microsoft.com/office/drawing/2010/main">
                <a:noFill/>
              </a14:hiddenFill>
            </a:ext>
          </a:extLst>
        </p:spPr>
        <p:txBody>
          <a:bodyPr wrap="none" anchor="ctr"/>
          <a:lstStyle/>
          <a:p>
            <a:endParaRPr lang="en-US"/>
          </a:p>
        </p:txBody>
      </p:sp>
      <p:pic>
        <p:nvPicPr>
          <p:cNvPr id="12" name="Picture 11" descr="A picture containing drawing&#10;&#10;Description automatically generated">
            <a:extLst>
              <a:ext uri="{FF2B5EF4-FFF2-40B4-BE49-F238E27FC236}">
                <a16:creationId xmlns:a16="http://schemas.microsoft.com/office/drawing/2014/main" id="{A0DD23E6-8DA9-416C-B8DB-8E9A37A59A30}"/>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8917" b="89809" l="6906" r="94199">
                        <a14:foregroundMark x1="46409" y1="50318" x2="46409" y2="50318"/>
                        <a14:foregroundMark x1="58287" y1="47771" x2="58287" y2="47771"/>
                        <a14:foregroundMark x1="69890" y1="49682" x2="69890" y2="49682"/>
                        <a14:foregroundMark x1="84807" y1="45223" x2="84807" y2="45223"/>
                        <a14:foregroundMark x1="94475" y1="43312" x2="94475" y2="43312"/>
                        <a14:foregroundMark x1="6906" y1="84076" x2="6906" y2="84076"/>
                        <a14:foregroundMark x1="35083" y1="69427" x2="35083" y2="69427"/>
                        <a14:foregroundMark x1="33702" y1="73885" x2="64365" y2="77070"/>
                        <a14:foregroundMark x1="64365" y1="77070" x2="52486" y2="67516"/>
                        <a14:foregroundMark x1="52486" y1="67516" x2="43646" y2="69427"/>
                        <a14:foregroundMark x1="55249" y1="83439" x2="63260" y2="77070"/>
                        <a14:foregroundMark x1="59669" y1="80892" x2="65193" y2="81529"/>
                        <a14:foregroundMark x1="66298" y1="71975" x2="65470" y2="68153"/>
                        <a14:foregroundMark x1="71271" y1="68790" x2="71271" y2="69427"/>
                        <a14:foregroundMark x1="74309" y1="70064" x2="74309" y2="70064"/>
                        <a14:foregroundMark x1="74033" y1="73248" x2="74033" y2="73248"/>
                        <a14:foregroundMark x1="66298" y1="47771" x2="66298" y2="47771"/>
                        <a14:foregroundMark x1="49171" y1="45223" x2="49171" y2="45223"/>
                        <a14:foregroundMark x1="50000" y1="40764" x2="50000" y2="40764"/>
                        <a14:foregroundMark x1="51934" y1="42038" x2="51934" y2="42038"/>
                        <a14:foregroundMark x1="51381" y1="40127" x2="51381" y2="40127"/>
                        <a14:foregroundMark x1="52762" y1="40127" x2="52762" y2="40127"/>
                        <a14:foregroundMark x1="73481" y1="47771" x2="73481" y2="47771"/>
                        <a14:foregroundMark x1="80387" y1="56051" x2="80387" y2="56051"/>
                        <a14:foregroundMark x1="79558" y1="59236" x2="81215" y2="42038"/>
                        <a14:foregroundMark x1="74862" y1="62420" x2="78453" y2="57962"/>
                        <a14:foregroundMark x1="84807" y1="57325" x2="84807" y2="57325"/>
                        <a14:foregroundMark x1="90608" y1="57962" x2="90608" y2="57962"/>
                        <a14:foregroundMark x1="83978" y1="60510" x2="83978" y2="60510"/>
                        <a14:foregroundMark x1="89779" y1="59873" x2="89779" y2="59873"/>
                        <a14:foregroundMark x1="77624" y1="61783" x2="91436" y2="62420"/>
                        <a14:foregroundMark x1="91436" y1="62420" x2="92818" y2="61146"/>
                      </a14:backgroundRemoval>
                    </a14:imgEffect>
                  </a14:imgLayer>
                </a14:imgProps>
              </a:ext>
              <a:ext uri="{28A0092B-C50C-407E-A947-70E740481C1C}">
                <a14:useLocalDpi xmlns:a14="http://schemas.microsoft.com/office/drawing/2010/main" val="0"/>
              </a:ext>
            </a:extLst>
          </a:blip>
          <a:stretch>
            <a:fillRect/>
          </a:stretch>
        </p:blipFill>
        <p:spPr>
          <a:xfrm>
            <a:off x="994" y="-48887"/>
            <a:ext cx="1952093" cy="846626"/>
          </a:xfrm>
          <a:prstGeom prst="rect">
            <a:avLst/>
          </a:prstGeom>
        </p:spPr>
      </p:pic>
    </p:spTree>
    <p:extLst>
      <p:ext uri="{BB962C8B-B14F-4D97-AF65-F5344CB8AC3E}">
        <p14:creationId xmlns:p14="http://schemas.microsoft.com/office/powerpoint/2010/main" val="98402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601D336-4563-4835-8916-2772B410B292}" type="datetime1">
              <a:rPr lang="en-US" smtClean="0"/>
              <a:t>2/14/2022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3449AFE-49BF-45C1-9976-CFF81146874A}" type="slidenum">
              <a:rPr lang="en-US" smtClean="0"/>
              <a:pPr>
                <a:defRPr/>
              </a:pPr>
              <a:t>‹#›</a:t>
            </a:fld>
            <a:endParaRPr lang="en-US"/>
          </a:p>
        </p:txBody>
      </p:sp>
    </p:spTree>
    <p:extLst>
      <p:ext uri="{BB962C8B-B14F-4D97-AF65-F5344CB8AC3E}">
        <p14:creationId xmlns:p14="http://schemas.microsoft.com/office/powerpoint/2010/main" val="303860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B31ACB0-8B64-4C7E-B366-2BA457314F46}" type="datetime1">
              <a:rPr lang="en-US" smtClean="0"/>
              <a:t>2/14/2022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963552A-A9A6-4CBA-8B3E-ECD64BA96E85}" type="slidenum">
              <a:rPr lang="en-US" smtClean="0"/>
              <a:pPr>
                <a:defRPr/>
              </a:pPr>
              <a:t>‹#›</a:t>
            </a:fld>
            <a:endParaRPr lang="en-US"/>
          </a:p>
        </p:txBody>
      </p:sp>
    </p:spTree>
    <p:extLst>
      <p:ext uri="{BB962C8B-B14F-4D97-AF65-F5344CB8AC3E}">
        <p14:creationId xmlns:p14="http://schemas.microsoft.com/office/powerpoint/2010/main" val="229902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D59F29-6DCA-40F4-B1EE-33457B1E94F2}" type="datetime1">
              <a:rPr lang="en-US" smtClean="0"/>
              <a:t>2/14/2022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FDC861C-FA4C-4F85-81F3-A6B88845E7BD}" type="slidenum">
              <a:rPr lang="en-US" smtClean="0"/>
              <a:pPr>
                <a:defRPr/>
              </a:pPr>
              <a:t>‹#›</a:t>
            </a:fld>
            <a:endParaRPr lang="en-US"/>
          </a:p>
        </p:txBody>
      </p:sp>
    </p:spTree>
    <p:extLst>
      <p:ext uri="{BB962C8B-B14F-4D97-AF65-F5344CB8AC3E}">
        <p14:creationId xmlns:p14="http://schemas.microsoft.com/office/powerpoint/2010/main" val="1204012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E25F848-6FC3-4675-8207-BE263E6F8B1A}" type="datetime1">
              <a:rPr lang="en-US" smtClean="0"/>
              <a:t>2/14/2022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E7E2421-D8AD-4A5A-95AB-46E25060235F}" type="slidenum">
              <a:rPr lang="en-US" smtClean="0"/>
              <a:pPr>
                <a:defRPr/>
              </a:pPr>
              <a:t>‹#›</a:t>
            </a:fld>
            <a:endParaRPr lang="en-US"/>
          </a:p>
        </p:txBody>
      </p:sp>
    </p:spTree>
    <p:extLst>
      <p:ext uri="{BB962C8B-B14F-4D97-AF65-F5344CB8AC3E}">
        <p14:creationId xmlns:p14="http://schemas.microsoft.com/office/powerpoint/2010/main" val="377374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9BEA053-FC68-4AF0-874D-A32D89330BEA}" type="datetime1">
              <a:rPr lang="en-US" smtClean="0"/>
              <a:t>2/14/2022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7563561-3494-48D4-BA41-7F9334511959}" type="slidenum">
              <a:rPr lang="en-US" smtClean="0"/>
              <a:pPr>
                <a:defRPr/>
              </a:pPr>
              <a:t>‹#›</a:t>
            </a:fld>
            <a:endParaRPr lang="en-US"/>
          </a:p>
        </p:txBody>
      </p:sp>
    </p:spTree>
    <p:extLst>
      <p:ext uri="{BB962C8B-B14F-4D97-AF65-F5344CB8AC3E}">
        <p14:creationId xmlns:p14="http://schemas.microsoft.com/office/powerpoint/2010/main" val="174360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AD0BEAE-75B7-48D6-BB17-87D5FC754EB4}" type="datetime1">
              <a:rPr lang="en-US" smtClean="0"/>
              <a:t>2/14/2022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613A302-2558-463F-9E40-489727E51399}" type="slidenum">
              <a:rPr lang="en-US" smtClean="0"/>
              <a:pPr>
                <a:defRPr/>
              </a:pPr>
              <a:t>‹#›</a:t>
            </a:fld>
            <a:endParaRPr lang="en-US"/>
          </a:p>
        </p:txBody>
      </p:sp>
    </p:spTree>
    <p:extLst>
      <p:ext uri="{BB962C8B-B14F-4D97-AF65-F5344CB8AC3E}">
        <p14:creationId xmlns:p14="http://schemas.microsoft.com/office/powerpoint/2010/main" val="2635658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Line 25"/>
          <p:cNvSpPr>
            <a:spLocks noChangeShapeType="1"/>
          </p:cNvSpPr>
          <p:nvPr userDrawn="1"/>
        </p:nvSpPr>
        <p:spPr bwMode="auto">
          <a:xfrm>
            <a:off x="1957432" y="6522632"/>
            <a:ext cx="10252497" cy="0"/>
          </a:xfrm>
          <a:prstGeom prst="line">
            <a:avLst/>
          </a:prstGeom>
          <a:noFill/>
          <a:ln w="57150" cmpd="thickThin">
            <a:solidFill>
              <a:srgbClr val="002D56"/>
            </a:solidFill>
            <a:round/>
            <a:headEnd type="diamond" w="sm" len="lg"/>
            <a:tailEnd/>
          </a:ln>
          <a:effectLst/>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Placeholder 1"/>
          <p:cNvSpPr>
            <a:spLocks noGrp="1"/>
          </p:cNvSpPr>
          <p:nvPr>
            <p:ph type="title"/>
          </p:nvPr>
        </p:nvSpPr>
        <p:spPr>
          <a:xfrm>
            <a:off x="1004047" y="26895"/>
            <a:ext cx="10237696" cy="7743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9275483" y="6521899"/>
            <a:ext cx="2844800" cy="365125"/>
          </a:xfrm>
          <a:prstGeom prst="rect">
            <a:avLst/>
          </a:prstGeom>
        </p:spPr>
        <p:txBody>
          <a:bodyPr vert="horz" lIns="91440" tIns="45720" rIns="91440" bIns="45720" rtlCol="0" anchor="ctr"/>
          <a:lstStyle>
            <a:lvl1pPr algn="r">
              <a:defRPr sz="1200">
                <a:solidFill>
                  <a:srgbClr val="002D56"/>
                </a:solidFill>
                <a:latin typeface="Times New Roman" panose="02020603050405020304" pitchFamily="18" charset="0"/>
                <a:ea typeface="Cambria Math" panose="02040503050406030204" pitchFamily="18" charset="0"/>
                <a:cs typeface="Times New Roman" panose="02020603050405020304" pitchFamily="18" charset="0"/>
              </a:defRPr>
            </a:lvl1pPr>
          </a:lstStyle>
          <a:p>
            <a:pPr>
              <a:defRPr/>
            </a:pPr>
            <a:fld id="{9E60743E-C47C-42FC-A367-435A85E161AF}" type="slidenum">
              <a:rPr lang="en-US" smtClean="0"/>
              <a:pPr>
                <a:defRPr/>
              </a:pPr>
              <a:t>‹#›</a:t>
            </a:fld>
            <a:endParaRPr lang="en-US" dirty="0"/>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6060" y="6315754"/>
            <a:ext cx="1046480" cy="413932"/>
          </a:xfrm>
          <a:prstGeom prst="rect">
            <a:avLst/>
          </a:prstGeom>
        </p:spPr>
      </p:pic>
      <p:sp>
        <p:nvSpPr>
          <p:cNvPr id="11" name="Text Box 31"/>
          <p:cNvSpPr txBox="1">
            <a:spLocks noChangeArrowheads="1"/>
          </p:cNvSpPr>
          <p:nvPr userDrawn="1"/>
        </p:nvSpPr>
        <p:spPr bwMode="auto">
          <a:xfrm>
            <a:off x="3108410" y="6591186"/>
            <a:ext cx="5975179" cy="276999"/>
          </a:xfrm>
          <a:prstGeom prst="rect">
            <a:avLst/>
          </a:prstGeom>
          <a:solidFill>
            <a:schemeClr val="bg1"/>
          </a:solidFill>
          <a:ln w="12700">
            <a:noFill/>
            <a:miter lim="800000"/>
            <a:headEnd/>
            <a:tailEnd/>
          </a:ln>
          <a:effectLst/>
        </p:spPr>
        <p:txBody>
          <a:bodyPr wrap="square">
            <a:spAutoFit/>
          </a:bodyPr>
          <a:lstStyle/>
          <a:p>
            <a:pPr algn="ctr" eaLnBrk="0" hangingPunct="0">
              <a:spcBef>
                <a:spcPct val="50000"/>
              </a:spcBef>
              <a:defRPr/>
            </a:pPr>
            <a:r>
              <a:rPr lang="en-US" sz="1200" b="1" dirty="0">
                <a:solidFill>
                  <a:srgbClr val="002D56"/>
                </a:solidFill>
                <a:effectLst/>
                <a:latin typeface="Palatino Linotype" panose="02040502050505030304" pitchFamily="18" charset="0"/>
                <a:cs typeface="Times New Roman" panose="02020603050405020304" pitchFamily="18" charset="0"/>
              </a:rPr>
              <a:t>2022 IEEE Radar Conference – New York City, New York</a:t>
            </a:r>
          </a:p>
        </p:txBody>
      </p:sp>
    </p:spTree>
    <p:extLst>
      <p:ext uri="{BB962C8B-B14F-4D97-AF65-F5344CB8AC3E}">
        <p14:creationId xmlns:p14="http://schemas.microsoft.com/office/powerpoint/2010/main" val="393839063"/>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 id="2147484524" r:id="rId12"/>
  </p:sldLayoutIdLst>
  <p:hf hdr="0" ftr="0" dt="0"/>
  <p:txStyles>
    <p:titleStyle>
      <a:lvl1pPr algn="ctr" defTabSz="914400" rtl="0" eaLnBrk="1" latinLnBrk="0" hangingPunct="1">
        <a:spcBef>
          <a:spcPct val="0"/>
        </a:spcBef>
        <a:buNone/>
        <a:defRPr lang="en-US" sz="4000" b="0" kern="1200" smtClean="0">
          <a:solidFill>
            <a:schemeClr val="tx1">
              <a:lumMod val="95000"/>
              <a:lumOff val="5000"/>
            </a:schemeClr>
          </a:solidFill>
          <a:latin typeface="Palatino Linotype" panose="0204050205050503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95000"/>
              <a:lumOff val="5000"/>
            </a:schemeClr>
          </a:solidFill>
          <a:latin typeface="Palatino Linotype" panose="0204050205050503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95000"/>
              <a:lumOff val="5000"/>
            </a:schemeClr>
          </a:solidFill>
          <a:latin typeface="Palatino Linotype" panose="0204050205050503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95000"/>
              <a:lumOff val="5000"/>
            </a:schemeClr>
          </a:solidFill>
          <a:latin typeface="Palatino Linotype" panose="0204050205050503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95000"/>
              <a:lumOff val="5000"/>
            </a:schemeClr>
          </a:solidFill>
          <a:latin typeface="Palatino Linotype" panose="0204050205050503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95000"/>
              <a:lumOff val="5000"/>
            </a:schemeClr>
          </a:solidFill>
          <a:latin typeface="Palatino Linotype" panose="0204050205050503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gif"/><Relationship Id="rId5" Type="http://schemas.openxmlformats.org/officeDocument/2006/relationships/image" Target="../media/image14.gi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gif"/><Relationship Id="rId5" Type="http://schemas.openxmlformats.org/officeDocument/2006/relationships/image" Target="../media/image14.gi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gif"/><Relationship Id="rId5" Type="http://schemas.openxmlformats.org/officeDocument/2006/relationships/image" Target="../media/image14.gi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2.xml"/><Relationship Id="rId7" Type="http://schemas.openxmlformats.org/officeDocument/2006/relationships/image" Target="../media/image16.gi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gif"/><Relationship Id="rId11" Type="http://schemas.openxmlformats.org/officeDocument/2006/relationships/image" Target="../media/image6.png"/><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notesSlide" Target="../notesSlides/notesSlide13.xml"/><Relationship Id="rId9"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21.png"/><Relationship Id="rId2" Type="http://schemas.microsoft.com/office/2007/relationships/media" Target="../media/media15.m4a"/><Relationship Id="rId1" Type="http://schemas.openxmlformats.org/officeDocument/2006/relationships/themeOverride" Target="../theme/themeOverride1.xml"/><Relationship Id="rId6" Type="http://schemas.openxmlformats.org/officeDocument/2006/relationships/image" Target="../media/image20.emf"/><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6.m4a"/><Relationship Id="rId7" Type="http://schemas.openxmlformats.org/officeDocument/2006/relationships/image" Target="../media/image22.png"/><Relationship Id="rId2" Type="http://schemas.microsoft.com/office/2007/relationships/media" Target="../media/media16.m4a"/><Relationship Id="rId1" Type="http://schemas.openxmlformats.org/officeDocument/2006/relationships/themeOverride" Target="../theme/themeOverride2.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notesSlide" Target="../notesSlides/notesSlide16.xml"/><Relationship Id="rId10" Type="http://schemas.openxmlformats.org/officeDocument/2006/relationships/image" Target="../media/image25.png"/><Relationship Id="rId4" Type="http://schemas.openxmlformats.org/officeDocument/2006/relationships/slideLayout" Target="../slideLayouts/slideLayout2.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6.png"/><Relationship Id="rId2" Type="http://schemas.microsoft.com/office/2007/relationships/media" Target="../media/media17.m4a"/><Relationship Id="rId1" Type="http://schemas.openxmlformats.org/officeDocument/2006/relationships/themeOverride" Target="../theme/themeOverride3.xml"/><Relationship Id="rId6" Type="http://schemas.openxmlformats.org/officeDocument/2006/relationships/image" Target="../media/image22.emf"/><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4.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tmp"/><Relationship Id="rId5" Type="http://schemas.openxmlformats.org/officeDocument/2006/relationships/image" Target="../media/image25.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3" Type="http://schemas.openxmlformats.org/officeDocument/2006/relationships/audio" Target="../media/media21.m4a"/><Relationship Id="rId7" Type="http://schemas.openxmlformats.org/officeDocument/2006/relationships/image" Target="../media/image27.wmf"/><Relationship Id="rId12" Type="http://schemas.openxmlformats.org/officeDocument/2006/relationships/image" Target="../media/image38.png"/><Relationship Id="rId2" Type="http://schemas.microsoft.com/office/2007/relationships/media" Target="../media/media21.m4a"/><Relationship Id="rId16" Type="http://schemas.openxmlformats.org/officeDocument/2006/relationships/image" Target="../media/image6.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9.wmf"/><Relationship Id="rId5" Type="http://schemas.openxmlformats.org/officeDocument/2006/relationships/notesSlide" Target="../notesSlides/notesSlide21.xml"/><Relationship Id="rId15" Type="http://schemas.openxmlformats.org/officeDocument/2006/relationships/image" Target="../media/image23.emf"/><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28.wmf"/><Relationship Id="rId14" Type="http://schemas.openxmlformats.org/officeDocument/2006/relationships/image" Target="../media/image30.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5.bin"/><Relationship Id="rId3" Type="http://schemas.openxmlformats.org/officeDocument/2006/relationships/audio" Target="../media/media22.m4a"/><Relationship Id="rId7" Type="http://schemas.openxmlformats.org/officeDocument/2006/relationships/image" Target="../media/image27.wmf"/><Relationship Id="rId12" Type="http://schemas.openxmlformats.org/officeDocument/2006/relationships/image" Target="../media/image38.png"/><Relationship Id="rId2" Type="http://schemas.microsoft.com/office/2007/relationships/media" Target="../media/media22.m4a"/><Relationship Id="rId16" Type="http://schemas.openxmlformats.org/officeDocument/2006/relationships/image" Target="../media/image6.png"/><Relationship Id="rId1" Type="http://schemas.openxmlformats.org/officeDocument/2006/relationships/vmlDrawing" Target="../drawings/vmlDrawing2.vml"/><Relationship Id="rId6" Type="http://schemas.openxmlformats.org/officeDocument/2006/relationships/oleObject" Target="../embeddings/oleObject1.bin"/><Relationship Id="rId11" Type="http://schemas.openxmlformats.org/officeDocument/2006/relationships/image" Target="../media/image29.wmf"/><Relationship Id="rId5" Type="http://schemas.openxmlformats.org/officeDocument/2006/relationships/notesSlide" Target="../notesSlides/notesSlide22.xml"/><Relationship Id="rId15" Type="http://schemas.openxmlformats.org/officeDocument/2006/relationships/image" Target="../media/image23.emf"/><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28.wmf"/><Relationship Id="rId14" Type="http://schemas.openxmlformats.org/officeDocument/2006/relationships/image" Target="../media/image30.wmf"/></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32.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6.tmp"/><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audio" Target="../media/media24.m4a"/><Relationship Id="rId7" Type="http://schemas.openxmlformats.org/officeDocument/2006/relationships/oleObject" Target="../embeddings/oleObject6.bin"/><Relationship Id="rId2" Type="http://schemas.microsoft.com/office/2007/relationships/media" Target="../media/media24.m4a"/><Relationship Id="rId1" Type="http://schemas.openxmlformats.org/officeDocument/2006/relationships/vmlDrawing" Target="../drawings/vmlDrawing3.vml"/><Relationship Id="rId6" Type="http://schemas.openxmlformats.org/officeDocument/2006/relationships/image" Target="../media/image34.emf"/><Relationship Id="rId5" Type="http://schemas.openxmlformats.org/officeDocument/2006/relationships/notesSlide" Target="../notesSlides/notesSlide24.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gif"/><Relationship Id="rId5" Type="http://schemas.openxmlformats.org/officeDocument/2006/relationships/image" Target="../media/image14.gi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4880" y="774788"/>
            <a:ext cx="8116009" cy="1470025"/>
          </a:xfrm>
        </p:spPr>
        <p:txBody>
          <a:bodyPr>
            <a:normAutofit fontScale="90000"/>
          </a:bodyPr>
          <a:lstStyle/>
          <a:p>
            <a:r>
              <a:rPr lang="en-US" sz="3600" dirty="0">
                <a:solidFill>
                  <a:srgbClr val="0000FF"/>
                </a:solidFill>
              </a:rPr>
              <a:t>Real-Time Experimental Demonstration and Evaluation of Open-Air </a:t>
            </a:r>
            <a:br>
              <a:rPr lang="en-US" sz="3600" dirty="0">
                <a:solidFill>
                  <a:srgbClr val="0000FF"/>
                </a:solidFill>
              </a:rPr>
            </a:br>
            <a:r>
              <a:rPr lang="en-US" sz="3600" dirty="0">
                <a:solidFill>
                  <a:srgbClr val="0000FF"/>
                </a:solidFill>
              </a:rPr>
              <a:t>Sense-and-Notch Radar</a:t>
            </a:r>
          </a:p>
        </p:txBody>
      </p:sp>
      <p:sp>
        <p:nvSpPr>
          <p:cNvPr id="4" name="Slide Number Placeholder 3"/>
          <p:cNvSpPr>
            <a:spLocks noGrp="1"/>
          </p:cNvSpPr>
          <p:nvPr>
            <p:ph type="sldNum" sz="quarter" idx="4"/>
          </p:nvPr>
        </p:nvSpPr>
        <p:spPr/>
        <p:txBody>
          <a:bodyPr/>
          <a:lstStyle/>
          <a:p>
            <a:pPr>
              <a:defRPr/>
            </a:pPr>
            <a:fld id="{9E60743E-C47C-42FC-A367-435A85E161AF}" type="slidenum">
              <a:rPr lang="en-US" smtClean="0"/>
              <a:pPr>
                <a:defRPr/>
              </a:pPr>
              <a:t>1</a:t>
            </a:fld>
            <a:endParaRPr lang="en-US" dirty="0"/>
          </a:p>
        </p:txBody>
      </p:sp>
      <p:sp>
        <p:nvSpPr>
          <p:cNvPr id="5" name="TextBox 32"/>
          <p:cNvSpPr txBox="1">
            <a:spLocks noChangeArrowheads="1"/>
          </p:cNvSpPr>
          <p:nvPr/>
        </p:nvSpPr>
        <p:spPr bwMode="auto">
          <a:xfrm>
            <a:off x="1264920" y="5971815"/>
            <a:ext cx="8473439"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b="1" dirty="0"/>
              <a:t>This work was sponsored by the US Army Research Office (ARO) under grant #W911NF-20-2-0271.</a:t>
            </a:r>
            <a:br>
              <a:rPr lang="en-US" altLang="en-US" sz="1400" b="1" dirty="0"/>
            </a:br>
            <a:r>
              <a:rPr lang="en-US" altLang="en-US" sz="1400" b="1" dirty="0"/>
              <a:t>DISTRIBUTION STATEMENT A. Approved for Public Release.</a:t>
            </a:r>
          </a:p>
        </p:txBody>
      </p:sp>
      <p:sp>
        <p:nvSpPr>
          <p:cNvPr id="8" name="Subtitle 2">
            <a:extLst>
              <a:ext uri="{FF2B5EF4-FFF2-40B4-BE49-F238E27FC236}">
                <a16:creationId xmlns:a16="http://schemas.microsoft.com/office/drawing/2014/main" id="{ACA4ADB1-B5D6-42A4-814A-1D74A637F530}"/>
              </a:ext>
            </a:extLst>
          </p:cNvPr>
          <p:cNvSpPr txBox="1">
            <a:spLocks/>
          </p:cNvSpPr>
          <p:nvPr/>
        </p:nvSpPr>
        <p:spPr>
          <a:xfrm>
            <a:off x="637401" y="2404900"/>
            <a:ext cx="8730965" cy="228839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2400" kern="1200">
                <a:solidFill>
                  <a:srgbClr val="5C707D"/>
                </a:solidFill>
                <a:latin typeface="Palatino Linotype" panose="02040502050505030304" pitchFamily="18" charset="0"/>
                <a:ea typeface="+mn-ea"/>
                <a:cs typeface="Times New Roman" panose="02020603050405020304" pitchFamily="18"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Palatino Linotype" panose="02040502050505030304" pitchFamily="18" charset="0"/>
                <a:ea typeface="+mn-ea"/>
                <a:cs typeface="Times New Roman" panose="02020603050405020304" pitchFamily="18"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Palatino Linotype" panose="02040502050505030304" pitchFamily="18" charset="0"/>
                <a:ea typeface="+mn-ea"/>
                <a:cs typeface="Times New Roman" panose="02020603050405020304" pitchFamily="18"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Palatino Linotype" panose="02040502050505030304" pitchFamily="18" charset="0"/>
                <a:ea typeface="+mn-ea"/>
                <a:cs typeface="Times New Roman" panose="02020603050405020304" pitchFamily="18"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Palatino Linotype" panose="02040502050505030304" pitchFamily="18" charset="0"/>
                <a:ea typeface="+mn-ea"/>
                <a:cs typeface="Times New Roman" panose="02020603050405020304" pitchFamily="18"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fontAlgn="auto">
              <a:spcAft>
                <a:spcPts val="0"/>
              </a:spcAft>
            </a:pPr>
            <a:r>
              <a:rPr lang="en-US" sz="1900" b="1" dirty="0">
                <a:solidFill>
                  <a:schemeClr val="tx1"/>
                </a:solidFill>
              </a:rPr>
              <a:t>Jonathan Owen</a:t>
            </a:r>
            <a:r>
              <a:rPr lang="en-US" sz="1900" baseline="30000" dirty="0">
                <a:solidFill>
                  <a:schemeClr val="tx1"/>
                </a:solidFill>
              </a:rPr>
              <a:t>1</a:t>
            </a:r>
            <a:r>
              <a:rPr lang="en-US" sz="1900" dirty="0">
                <a:solidFill>
                  <a:schemeClr val="tx1"/>
                </a:solidFill>
              </a:rPr>
              <a:t>, Charles Mohr</a:t>
            </a:r>
            <a:r>
              <a:rPr lang="en-US" sz="1900" baseline="30000" dirty="0">
                <a:solidFill>
                  <a:schemeClr val="tx1"/>
                </a:solidFill>
              </a:rPr>
              <a:t>1</a:t>
            </a:r>
            <a:r>
              <a:rPr lang="en-US" sz="1900" dirty="0">
                <a:solidFill>
                  <a:schemeClr val="tx1"/>
                </a:solidFill>
              </a:rPr>
              <a:t>, Brandon Ravenscroft</a:t>
            </a:r>
            <a:r>
              <a:rPr lang="en-US" sz="1900" baseline="30000" dirty="0">
                <a:solidFill>
                  <a:schemeClr val="tx1"/>
                </a:solidFill>
              </a:rPr>
              <a:t>1</a:t>
            </a:r>
            <a:r>
              <a:rPr lang="en-US" sz="1900" dirty="0">
                <a:solidFill>
                  <a:schemeClr val="tx1"/>
                </a:solidFill>
              </a:rPr>
              <a:t>, Shannon Blunt</a:t>
            </a:r>
            <a:r>
              <a:rPr lang="en-US" sz="1900" baseline="30000" dirty="0">
                <a:solidFill>
                  <a:schemeClr val="tx1"/>
                </a:solidFill>
              </a:rPr>
              <a:t>1</a:t>
            </a:r>
            <a:r>
              <a:rPr lang="en-US" sz="1900" dirty="0">
                <a:solidFill>
                  <a:schemeClr val="tx1"/>
                </a:solidFill>
              </a:rPr>
              <a:t>, Benjamin Kirk</a:t>
            </a:r>
            <a:r>
              <a:rPr lang="en-US" sz="1900" baseline="30000" dirty="0">
                <a:solidFill>
                  <a:schemeClr val="tx1"/>
                </a:solidFill>
              </a:rPr>
              <a:t>2</a:t>
            </a:r>
            <a:r>
              <a:rPr lang="en-US" sz="1900" dirty="0">
                <a:solidFill>
                  <a:schemeClr val="tx1"/>
                </a:solidFill>
              </a:rPr>
              <a:t>, Anthony Martone</a:t>
            </a:r>
            <a:r>
              <a:rPr lang="en-US" sz="1900" baseline="30000" dirty="0">
                <a:solidFill>
                  <a:schemeClr val="tx1"/>
                </a:solidFill>
              </a:rPr>
              <a:t>2</a:t>
            </a:r>
          </a:p>
          <a:p>
            <a:pPr fontAlgn="auto">
              <a:spcAft>
                <a:spcPts val="0"/>
              </a:spcAft>
            </a:pPr>
            <a:endParaRPr lang="en-US" sz="1900" dirty="0">
              <a:solidFill>
                <a:schemeClr val="tx1"/>
              </a:solidFill>
            </a:endParaRPr>
          </a:p>
          <a:p>
            <a:pPr fontAlgn="auto">
              <a:spcAft>
                <a:spcPts val="0"/>
              </a:spcAft>
            </a:pPr>
            <a:r>
              <a:rPr lang="en-US" sz="1600" dirty="0">
                <a:solidFill>
                  <a:schemeClr val="tx1"/>
                </a:solidFill>
              </a:rPr>
              <a:t> </a:t>
            </a:r>
            <a:r>
              <a:rPr lang="en-US" sz="1600" baseline="30000" dirty="0">
                <a:solidFill>
                  <a:schemeClr val="tx1"/>
                </a:solidFill>
              </a:rPr>
              <a:t>1 </a:t>
            </a:r>
            <a:r>
              <a:rPr lang="en-US" sz="1600" dirty="0">
                <a:solidFill>
                  <a:schemeClr val="tx1"/>
                </a:solidFill>
              </a:rPr>
              <a:t>Radar Systems &amp; Remote Sensing Lab (RSL), University of Kansas</a:t>
            </a:r>
          </a:p>
          <a:p>
            <a:r>
              <a:rPr lang="en-US" sz="1600" baseline="30000" dirty="0">
                <a:solidFill>
                  <a:schemeClr val="tx1"/>
                </a:solidFill>
              </a:rPr>
              <a:t>2</a:t>
            </a:r>
            <a:r>
              <a:rPr lang="en-US" sz="1600" dirty="0">
                <a:solidFill>
                  <a:schemeClr val="tx1"/>
                </a:solidFill>
              </a:rPr>
              <a:t> Sensors &amp; Electron Devices Directorate, Army Research Laboratory (ARL)</a:t>
            </a:r>
          </a:p>
          <a:p>
            <a:br>
              <a:rPr lang="en-US" dirty="0"/>
            </a:br>
            <a:endParaRPr lang="en-US" sz="1800" dirty="0"/>
          </a:p>
          <a:p>
            <a:br>
              <a:rPr lang="en-US" dirty="0"/>
            </a:br>
            <a:endParaRPr lang="en-US" sz="1700" dirty="0">
              <a:solidFill>
                <a:schemeClr val="tx1"/>
              </a:solidFill>
            </a:endParaRPr>
          </a:p>
        </p:txBody>
      </p:sp>
      <p:pic>
        <p:nvPicPr>
          <p:cNvPr id="11" name="Audio 10">
            <a:hlinkClick r:id="" action="ppaction://media"/>
            <a:extLst>
              <a:ext uri="{FF2B5EF4-FFF2-40B4-BE49-F238E27FC236}">
                <a16:creationId xmlns:a16="http://schemas.microsoft.com/office/drawing/2014/main" id="{D18D8A88-B8DF-4B55-AD1D-D3F1052C35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9211120"/>
      </p:ext>
    </p:extLst>
  </p:cSld>
  <p:clrMapOvr>
    <a:masterClrMapping/>
  </p:clrMapOvr>
  <mc:AlternateContent xmlns:mc="http://schemas.openxmlformats.org/markup-compatibility/2006" xmlns:p14="http://schemas.microsoft.com/office/powerpoint/2010/main">
    <mc:Choice Requires="p14">
      <p:transition spd="slow" p14:dur="2000" advTm="14596"/>
    </mc:Choice>
    <mc:Fallback xmlns="">
      <p:transition spd="slow" advTm="1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Case B)  Hopping RFI @ </a:t>
            </a:r>
            <a:r>
              <a:rPr lang="en-US" dirty="0">
                <a:solidFill>
                  <a:srgbClr val="FF0000"/>
                </a:solidFill>
                <a:latin typeface="Times New Roman" panose="02020603050405020304" pitchFamily="18" charset="0"/>
                <a:ea typeface="SimSun" panose="02010600030101010101" pitchFamily="2" charset="-122"/>
              </a:rPr>
              <a:t>50 </a:t>
            </a:r>
            <a:r>
              <a:rPr lang="en-US" dirty="0" err="1">
                <a:solidFill>
                  <a:srgbClr val="FF0000"/>
                </a:solidFill>
                <a:latin typeface="Times New Roman" panose="02020603050405020304" pitchFamily="18" charset="0"/>
                <a:ea typeface="SimSun" panose="02010600030101010101" pitchFamily="2" charset="-122"/>
              </a:rPr>
              <a:t>ms</a:t>
            </a:r>
            <a:r>
              <a:rPr lang="en-US" dirty="0">
                <a:solidFill>
                  <a:srgbClr val="FF0000"/>
                </a:solidFill>
                <a:latin typeface="Times New Roman" panose="02020603050405020304" pitchFamily="18" charset="0"/>
                <a:ea typeface="SimSun" panose="02010600030101010101" pitchFamily="2" charset="-122"/>
              </a:rPr>
              <a:t> </a:t>
            </a:r>
            <a:r>
              <a:rPr lang="en-US" dirty="0">
                <a:solidFill>
                  <a:srgbClr val="FF0000"/>
                </a:solidFill>
              </a:rPr>
              <a:t>interval</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10</a:t>
            </a:fld>
            <a:endParaRPr lang="en-US"/>
          </a:p>
        </p:txBody>
      </p:sp>
      <p:sp>
        <p:nvSpPr>
          <p:cNvPr id="16" name="TextBox 15">
            <a:extLst>
              <a:ext uri="{FF2B5EF4-FFF2-40B4-BE49-F238E27FC236}">
                <a16:creationId xmlns:a16="http://schemas.microsoft.com/office/drawing/2014/main" id="{01732BB6-4D0E-4A11-BAE0-D084B193FEB2}"/>
              </a:ext>
            </a:extLst>
          </p:cNvPr>
          <p:cNvSpPr txBox="1"/>
          <p:nvPr/>
        </p:nvSpPr>
        <p:spPr>
          <a:xfrm>
            <a:off x="1945211" y="1304490"/>
            <a:ext cx="3467616" cy="369332"/>
          </a:xfrm>
          <a:prstGeom prst="rect">
            <a:avLst/>
          </a:prstGeom>
          <a:noFill/>
        </p:spPr>
        <p:txBody>
          <a:bodyPr wrap="none" rtlCol="0">
            <a:spAutoFit/>
          </a:bodyPr>
          <a:lstStyle/>
          <a:p>
            <a:r>
              <a:rPr lang="en-US" b="1" u="sng" dirty="0">
                <a:latin typeface="Times New Roman" panose="02020603050405020304" pitchFamily="18" charset="0"/>
                <a:ea typeface="SimSun" panose="02010600030101010101" pitchFamily="2" charset="-122"/>
              </a:rPr>
              <a:t>Fu</a:t>
            </a:r>
            <a:r>
              <a:rPr lang="en-US" sz="1800" b="1" u="sng" dirty="0">
                <a:effectLst/>
                <a:latin typeface="Times New Roman" panose="02020603050405020304" pitchFamily="18" charset="0"/>
                <a:ea typeface="SimSun" panose="02010600030101010101" pitchFamily="2" charset="-122"/>
              </a:rPr>
              <a:t>ll-band</a:t>
            </a:r>
            <a:r>
              <a:rPr lang="en-US" sz="1800" b="1" dirty="0">
                <a:effectLst/>
                <a:latin typeface="Times New Roman" panose="02020603050405020304" pitchFamily="18" charset="0"/>
                <a:ea typeface="SimSun" panose="02010600030101010101" pitchFamily="2" charset="-122"/>
              </a:rPr>
              <a:t> PRO-FM, </a:t>
            </a:r>
            <a:r>
              <a:rPr lang="en-US" sz="1800" b="1" u="sng" dirty="0">
                <a:effectLst/>
                <a:latin typeface="Times New Roman" panose="02020603050405020304" pitchFamily="18" charset="0"/>
                <a:ea typeface="SimSun" panose="02010600030101010101" pitchFamily="2" charset="-122"/>
              </a:rPr>
              <a:t>without RFI</a:t>
            </a:r>
            <a:endParaRPr lang="en-US" u="sng" dirty="0"/>
          </a:p>
        </p:txBody>
      </p:sp>
      <p:sp>
        <p:nvSpPr>
          <p:cNvPr id="17" name="TextBox 16">
            <a:extLst>
              <a:ext uri="{FF2B5EF4-FFF2-40B4-BE49-F238E27FC236}">
                <a16:creationId xmlns:a16="http://schemas.microsoft.com/office/drawing/2014/main" id="{C4F61912-FBD1-4EBB-A3DF-8EFB7D8BEF5C}"/>
              </a:ext>
            </a:extLst>
          </p:cNvPr>
          <p:cNvSpPr txBox="1"/>
          <p:nvPr/>
        </p:nvSpPr>
        <p:spPr>
          <a:xfrm>
            <a:off x="5730765" y="1304490"/>
            <a:ext cx="5452241" cy="369332"/>
          </a:xfrm>
          <a:prstGeom prst="rect">
            <a:avLst/>
          </a:prstGeom>
          <a:noFill/>
        </p:spPr>
        <p:txBody>
          <a:bodyPr wrap="square">
            <a:spAutoFit/>
          </a:bodyPr>
          <a:lstStyle/>
          <a:p>
            <a:r>
              <a:rPr lang="en-US" sz="1800" b="1" u="sng" dirty="0">
                <a:effectLst/>
                <a:latin typeface="Times New Roman" panose="02020603050405020304" pitchFamily="18" charset="0"/>
                <a:ea typeface="SimSun" panose="02010600030101010101" pitchFamily="2" charset="-122"/>
              </a:rPr>
              <a:t>Sense-and-notch</a:t>
            </a:r>
            <a:r>
              <a:rPr lang="en-US" sz="1800" b="1" dirty="0">
                <a:effectLst/>
                <a:latin typeface="Times New Roman" panose="02020603050405020304" pitchFamily="18" charset="0"/>
                <a:ea typeface="SimSun" panose="02010600030101010101" pitchFamily="2" charset="-122"/>
              </a:rPr>
              <a:t> </a:t>
            </a:r>
            <a:r>
              <a:rPr lang="en-US" sz="1800" b="1" dirty="0" err="1">
                <a:effectLst/>
                <a:latin typeface="Times New Roman" panose="02020603050405020304" pitchFamily="18" charset="0"/>
                <a:ea typeface="SimSun" panose="02010600030101010101" pitchFamily="2" charset="-122"/>
              </a:rPr>
              <a:t>SDRadar</a:t>
            </a:r>
            <a:r>
              <a:rPr lang="en-US" sz="1800" b="1" dirty="0">
                <a:effectLst/>
                <a:latin typeface="Times New Roman" panose="02020603050405020304" pitchFamily="18" charset="0"/>
                <a:ea typeface="SimSun" panose="02010600030101010101" pitchFamily="2" charset="-122"/>
              </a:rPr>
              <a:t>, </a:t>
            </a:r>
            <a:r>
              <a:rPr lang="en-US" sz="1800" b="1" u="sng" dirty="0">
                <a:effectLst/>
                <a:latin typeface="Times New Roman" panose="02020603050405020304" pitchFamily="18" charset="0"/>
                <a:ea typeface="SimSun" panose="02010600030101010101" pitchFamily="2" charset="-122"/>
              </a:rPr>
              <a:t>RFI hoppin</a:t>
            </a:r>
            <a:r>
              <a:rPr lang="en-US" b="1" u="sng" dirty="0">
                <a:latin typeface="Times New Roman" panose="02020603050405020304" pitchFamily="18" charset="0"/>
                <a:ea typeface="SimSun" panose="02010600030101010101" pitchFamily="2" charset="-122"/>
              </a:rPr>
              <a:t>g </a:t>
            </a:r>
            <a:r>
              <a:rPr lang="en-US" b="1" u="sng" dirty="0">
                <a:solidFill>
                  <a:srgbClr val="FF0000"/>
                </a:solidFill>
                <a:latin typeface="Times New Roman" panose="02020603050405020304" pitchFamily="18" charset="0"/>
                <a:ea typeface="SimSun" panose="02010600030101010101" pitchFamily="2" charset="-122"/>
              </a:rPr>
              <a:t>every 50 </a:t>
            </a:r>
            <a:r>
              <a:rPr lang="en-US" b="1" u="sng" dirty="0" err="1">
                <a:solidFill>
                  <a:srgbClr val="FF0000"/>
                </a:solidFill>
                <a:latin typeface="Times New Roman" panose="02020603050405020304" pitchFamily="18" charset="0"/>
                <a:ea typeface="SimSun" panose="02010600030101010101" pitchFamily="2" charset="-122"/>
              </a:rPr>
              <a:t>ms</a:t>
            </a:r>
            <a:endParaRPr lang="en-US" u="sng" dirty="0">
              <a:solidFill>
                <a:srgbClr val="FF0000"/>
              </a:solidFill>
            </a:endParaRPr>
          </a:p>
        </p:txBody>
      </p:sp>
      <p:pic>
        <p:nvPicPr>
          <p:cNvPr id="9" name="Picture 8" descr="Chart&#10;&#10;Description automatically generated">
            <a:extLst>
              <a:ext uri="{FF2B5EF4-FFF2-40B4-BE49-F238E27FC236}">
                <a16:creationId xmlns:a16="http://schemas.microsoft.com/office/drawing/2014/main" id="{E65D0CAD-23B3-4764-8551-6372489EC911}"/>
              </a:ext>
            </a:extLst>
          </p:cNvPr>
          <p:cNvPicPr>
            <a:picLocks noChangeAspect="1"/>
          </p:cNvPicPr>
          <p:nvPr/>
        </p:nvPicPr>
        <p:blipFill rotWithShape="1">
          <a:blip r:embed="rId5">
            <a:extLst>
              <a:ext uri="{28A0092B-C50C-407E-A947-70E740481C1C}">
                <a14:useLocalDpi xmlns:a14="http://schemas.microsoft.com/office/drawing/2010/main" val="0"/>
              </a:ext>
            </a:extLst>
          </a:blip>
          <a:srcRect r="18030"/>
          <a:stretch/>
        </p:blipFill>
        <p:spPr>
          <a:xfrm>
            <a:off x="1787157" y="1712134"/>
            <a:ext cx="3783723" cy="3462009"/>
          </a:xfrm>
          <a:prstGeom prst="rect">
            <a:avLst/>
          </a:prstGeom>
        </p:spPr>
      </p:pic>
      <p:pic>
        <p:nvPicPr>
          <p:cNvPr id="5" name="Picture 4" descr="Chart&#10;&#10;Description automatically generated">
            <a:extLst>
              <a:ext uri="{FF2B5EF4-FFF2-40B4-BE49-F238E27FC236}">
                <a16:creationId xmlns:a16="http://schemas.microsoft.com/office/drawing/2014/main" id="{238D6EBA-8562-43C6-9B20-F144C50172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7951" y="1712134"/>
            <a:ext cx="4616012" cy="3462009"/>
          </a:xfrm>
          <a:prstGeom prst="rect">
            <a:avLst/>
          </a:prstGeom>
        </p:spPr>
      </p:pic>
      <p:sp>
        <p:nvSpPr>
          <p:cNvPr id="10" name="Rectangle 9">
            <a:extLst>
              <a:ext uri="{FF2B5EF4-FFF2-40B4-BE49-F238E27FC236}">
                <a16:creationId xmlns:a16="http://schemas.microsoft.com/office/drawing/2014/main" id="{A1AFFDA3-02ED-495A-986C-7AEC5A91FE9A}"/>
              </a:ext>
            </a:extLst>
          </p:cNvPr>
          <p:cNvSpPr/>
          <p:nvPr/>
        </p:nvSpPr>
        <p:spPr>
          <a:xfrm>
            <a:off x="1445046" y="5376162"/>
            <a:ext cx="10304421" cy="369332"/>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rPr>
              <a:t>RFI changing slowly enough that clutter modulation effects remain low (below noise floor)</a:t>
            </a:r>
          </a:p>
        </p:txBody>
      </p:sp>
      <p:pic>
        <p:nvPicPr>
          <p:cNvPr id="14" name="Audio 13">
            <a:hlinkClick r:id="" action="ppaction://media"/>
            <a:extLst>
              <a:ext uri="{FF2B5EF4-FFF2-40B4-BE49-F238E27FC236}">
                <a16:creationId xmlns:a16="http://schemas.microsoft.com/office/drawing/2014/main" id="{9D7A244A-0193-4847-9FFF-A3471A4CAE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04046265"/>
      </p:ext>
    </p:extLst>
  </p:cSld>
  <p:clrMapOvr>
    <a:masterClrMapping/>
  </p:clrMapOvr>
  <mc:AlternateContent xmlns:mc="http://schemas.openxmlformats.org/markup-compatibility/2006" xmlns:p14="http://schemas.microsoft.com/office/powerpoint/2010/main">
    <mc:Choice Requires="p14">
      <p:transition spd="slow" p14:dur="2000" advTm="41829"/>
    </mc:Choice>
    <mc:Fallback xmlns="">
      <p:transition spd="slow" advTm="4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Case C)  Hopping RFI @ </a:t>
            </a:r>
            <a:r>
              <a:rPr lang="en-US" dirty="0">
                <a:solidFill>
                  <a:srgbClr val="FF0000"/>
                </a:solidFill>
                <a:latin typeface="Times New Roman" panose="02020603050405020304" pitchFamily="18" charset="0"/>
                <a:ea typeface="SimSun" panose="02010600030101010101" pitchFamily="2" charset="-122"/>
              </a:rPr>
              <a:t>10 </a:t>
            </a:r>
            <a:r>
              <a:rPr lang="en-US" dirty="0" err="1">
                <a:solidFill>
                  <a:srgbClr val="FF0000"/>
                </a:solidFill>
                <a:latin typeface="Times New Roman" panose="02020603050405020304" pitchFamily="18" charset="0"/>
                <a:ea typeface="SimSun" panose="02010600030101010101" pitchFamily="2" charset="-122"/>
              </a:rPr>
              <a:t>ms</a:t>
            </a:r>
            <a:r>
              <a:rPr lang="en-US" dirty="0">
                <a:solidFill>
                  <a:srgbClr val="FF0000"/>
                </a:solidFill>
                <a:latin typeface="Times New Roman" panose="02020603050405020304" pitchFamily="18" charset="0"/>
                <a:ea typeface="SimSun" panose="02010600030101010101" pitchFamily="2" charset="-122"/>
              </a:rPr>
              <a:t> </a:t>
            </a:r>
            <a:r>
              <a:rPr lang="en-US" dirty="0">
                <a:solidFill>
                  <a:srgbClr val="FF0000"/>
                </a:solidFill>
              </a:rPr>
              <a:t>interval</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11</a:t>
            </a:fld>
            <a:endParaRPr lang="en-US"/>
          </a:p>
        </p:txBody>
      </p:sp>
      <p:sp>
        <p:nvSpPr>
          <p:cNvPr id="16" name="TextBox 15">
            <a:extLst>
              <a:ext uri="{FF2B5EF4-FFF2-40B4-BE49-F238E27FC236}">
                <a16:creationId xmlns:a16="http://schemas.microsoft.com/office/drawing/2014/main" id="{01732BB6-4D0E-4A11-BAE0-D084B193FEB2}"/>
              </a:ext>
            </a:extLst>
          </p:cNvPr>
          <p:cNvSpPr txBox="1"/>
          <p:nvPr/>
        </p:nvSpPr>
        <p:spPr>
          <a:xfrm>
            <a:off x="1945211" y="1304490"/>
            <a:ext cx="3467616" cy="369332"/>
          </a:xfrm>
          <a:prstGeom prst="rect">
            <a:avLst/>
          </a:prstGeom>
          <a:noFill/>
        </p:spPr>
        <p:txBody>
          <a:bodyPr wrap="none" rtlCol="0">
            <a:spAutoFit/>
          </a:bodyPr>
          <a:lstStyle/>
          <a:p>
            <a:r>
              <a:rPr lang="en-US" b="1" u="sng" dirty="0">
                <a:latin typeface="Times New Roman" panose="02020603050405020304" pitchFamily="18" charset="0"/>
                <a:ea typeface="SimSun" panose="02010600030101010101" pitchFamily="2" charset="-122"/>
              </a:rPr>
              <a:t>Fu</a:t>
            </a:r>
            <a:r>
              <a:rPr lang="en-US" sz="1800" b="1" u="sng" dirty="0">
                <a:effectLst/>
                <a:latin typeface="Times New Roman" panose="02020603050405020304" pitchFamily="18" charset="0"/>
                <a:ea typeface="SimSun" panose="02010600030101010101" pitchFamily="2" charset="-122"/>
              </a:rPr>
              <a:t>ll-band</a:t>
            </a:r>
            <a:r>
              <a:rPr lang="en-US" sz="1800" b="1" dirty="0">
                <a:effectLst/>
                <a:latin typeface="Times New Roman" panose="02020603050405020304" pitchFamily="18" charset="0"/>
                <a:ea typeface="SimSun" panose="02010600030101010101" pitchFamily="2" charset="-122"/>
              </a:rPr>
              <a:t> PRO-FM, </a:t>
            </a:r>
            <a:r>
              <a:rPr lang="en-US" sz="1800" b="1" u="sng" dirty="0">
                <a:effectLst/>
                <a:latin typeface="Times New Roman" panose="02020603050405020304" pitchFamily="18" charset="0"/>
                <a:ea typeface="SimSun" panose="02010600030101010101" pitchFamily="2" charset="-122"/>
              </a:rPr>
              <a:t>without RFI</a:t>
            </a:r>
            <a:endParaRPr lang="en-US" u="sng" dirty="0"/>
          </a:p>
        </p:txBody>
      </p:sp>
      <p:sp>
        <p:nvSpPr>
          <p:cNvPr id="17" name="TextBox 16">
            <a:extLst>
              <a:ext uri="{FF2B5EF4-FFF2-40B4-BE49-F238E27FC236}">
                <a16:creationId xmlns:a16="http://schemas.microsoft.com/office/drawing/2014/main" id="{C4F61912-FBD1-4EBB-A3DF-8EFB7D8BEF5C}"/>
              </a:ext>
            </a:extLst>
          </p:cNvPr>
          <p:cNvSpPr txBox="1"/>
          <p:nvPr/>
        </p:nvSpPr>
        <p:spPr>
          <a:xfrm>
            <a:off x="5730765" y="1304490"/>
            <a:ext cx="5452241" cy="369332"/>
          </a:xfrm>
          <a:prstGeom prst="rect">
            <a:avLst/>
          </a:prstGeom>
          <a:noFill/>
        </p:spPr>
        <p:txBody>
          <a:bodyPr wrap="square">
            <a:spAutoFit/>
          </a:bodyPr>
          <a:lstStyle/>
          <a:p>
            <a:r>
              <a:rPr lang="en-US" sz="1800" b="1" u="sng" dirty="0">
                <a:effectLst/>
                <a:latin typeface="Times New Roman" panose="02020603050405020304" pitchFamily="18" charset="0"/>
                <a:ea typeface="SimSun" panose="02010600030101010101" pitchFamily="2" charset="-122"/>
              </a:rPr>
              <a:t>Sense-and-notch</a:t>
            </a:r>
            <a:r>
              <a:rPr lang="en-US" sz="1800" b="1" dirty="0">
                <a:effectLst/>
                <a:latin typeface="Times New Roman" panose="02020603050405020304" pitchFamily="18" charset="0"/>
                <a:ea typeface="SimSun" panose="02010600030101010101" pitchFamily="2" charset="-122"/>
              </a:rPr>
              <a:t> </a:t>
            </a:r>
            <a:r>
              <a:rPr lang="en-US" sz="1800" b="1" dirty="0" err="1">
                <a:effectLst/>
                <a:latin typeface="Times New Roman" panose="02020603050405020304" pitchFamily="18" charset="0"/>
                <a:ea typeface="SimSun" panose="02010600030101010101" pitchFamily="2" charset="-122"/>
              </a:rPr>
              <a:t>SDRadar</a:t>
            </a:r>
            <a:r>
              <a:rPr lang="en-US" sz="1800" b="1" dirty="0">
                <a:effectLst/>
                <a:latin typeface="Times New Roman" panose="02020603050405020304" pitchFamily="18" charset="0"/>
                <a:ea typeface="SimSun" panose="02010600030101010101" pitchFamily="2" charset="-122"/>
              </a:rPr>
              <a:t>, </a:t>
            </a:r>
            <a:r>
              <a:rPr lang="en-US" sz="1800" b="1" u="sng" dirty="0">
                <a:effectLst/>
                <a:latin typeface="Times New Roman" panose="02020603050405020304" pitchFamily="18" charset="0"/>
                <a:ea typeface="SimSun" panose="02010600030101010101" pitchFamily="2" charset="-122"/>
              </a:rPr>
              <a:t>RFI hoppin</a:t>
            </a:r>
            <a:r>
              <a:rPr lang="en-US" b="1" u="sng" dirty="0">
                <a:latin typeface="Times New Roman" panose="02020603050405020304" pitchFamily="18" charset="0"/>
                <a:ea typeface="SimSun" panose="02010600030101010101" pitchFamily="2" charset="-122"/>
              </a:rPr>
              <a:t>g </a:t>
            </a:r>
            <a:r>
              <a:rPr lang="en-US" b="1" u="sng" dirty="0">
                <a:solidFill>
                  <a:srgbClr val="FF0000"/>
                </a:solidFill>
                <a:latin typeface="Times New Roman" panose="02020603050405020304" pitchFamily="18" charset="0"/>
                <a:ea typeface="SimSun" panose="02010600030101010101" pitchFamily="2" charset="-122"/>
              </a:rPr>
              <a:t>every 10 </a:t>
            </a:r>
            <a:r>
              <a:rPr lang="en-US" b="1" u="sng" dirty="0" err="1">
                <a:solidFill>
                  <a:srgbClr val="FF0000"/>
                </a:solidFill>
                <a:latin typeface="Times New Roman" panose="02020603050405020304" pitchFamily="18" charset="0"/>
                <a:ea typeface="SimSun" panose="02010600030101010101" pitchFamily="2" charset="-122"/>
              </a:rPr>
              <a:t>ms</a:t>
            </a:r>
            <a:endParaRPr lang="en-US" u="sng" dirty="0">
              <a:solidFill>
                <a:srgbClr val="FF0000"/>
              </a:solidFill>
            </a:endParaRPr>
          </a:p>
        </p:txBody>
      </p:sp>
      <p:pic>
        <p:nvPicPr>
          <p:cNvPr id="9" name="Picture 8" descr="Chart&#10;&#10;Description automatically generated">
            <a:extLst>
              <a:ext uri="{FF2B5EF4-FFF2-40B4-BE49-F238E27FC236}">
                <a16:creationId xmlns:a16="http://schemas.microsoft.com/office/drawing/2014/main" id="{91BE0FC3-8AEE-4791-958E-9A8D50C9B59C}"/>
              </a:ext>
            </a:extLst>
          </p:cNvPr>
          <p:cNvPicPr>
            <a:picLocks noChangeAspect="1"/>
          </p:cNvPicPr>
          <p:nvPr/>
        </p:nvPicPr>
        <p:blipFill rotWithShape="1">
          <a:blip r:embed="rId5">
            <a:extLst>
              <a:ext uri="{28A0092B-C50C-407E-A947-70E740481C1C}">
                <a14:useLocalDpi xmlns:a14="http://schemas.microsoft.com/office/drawing/2010/main" val="0"/>
              </a:ext>
            </a:extLst>
          </a:blip>
          <a:srcRect r="18030"/>
          <a:stretch/>
        </p:blipFill>
        <p:spPr>
          <a:xfrm>
            <a:off x="1787157" y="1712134"/>
            <a:ext cx="3783723" cy="3462009"/>
          </a:xfrm>
          <a:prstGeom prst="rect">
            <a:avLst/>
          </a:prstGeom>
        </p:spPr>
      </p:pic>
      <p:pic>
        <p:nvPicPr>
          <p:cNvPr id="5" name="Picture 4" descr="A screenshot of a computer&#10;&#10;Description automatically generated with medium confidence">
            <a:extLst>
              <a:ext uri="{FF2B5EF4-FFF2-40B4-BE49-F238E27FC236}">
                <a16:creationId xmlns:a16="http://schemas.microsoft.com/office/drawing/2014/main" id="{B4DC0981-936B-430C-8A25-D3F478964F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7791" y="1712133"/>
            <a:ext cx="4616012" cy="3462009"/>
          </a:xfrm>
          <a:prstGeom prst="rect">
            <a:avLst/>
          </a:prstGeom>
        </p:spPr>
      </p:pic>
      <p:sp>
        <p:nvSpPr>
          <p:cNvPr id="10" name="Rectangle 9">
            <a:extLst>
              <a:ext uri="{FF2B5EF4-FFF2-40B4-BE49-F238E27FC236}">
                <a16:creationId xmlns:a16="http://schemas.microsoft.com/office/drawing/2014/main" id="{16AC60C0-B0A8-4BB7-AD33-CBC1F0A6361C}"/>
              </a:ext>
            </a:extLst>
          </p:cNvPr>
          <p:cNvSpPr/>
          <p:nvPr/>
        </p:nvSpPr>
        <p:spPr>
          <a:xfrm>
            <a:off x="1445046" y="5376162"/>
            <a:ext cx="10304421" cy="369332"/>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rPr>
              <a:t>Now RFI changing rapidly enough that clutter modulation starts to become visible</a:t>
            </a:r>
          </a:p>
        </p:txBody>
      </p:sp>
      <p:pic>
        <p:nvPicPr>
          <p:cNvPr id="27" name="Audio 26">
            <a:hlinkClick r:id="" action="ppaction://media"/>
            <a:extLst>
              <a:ext uri="{FF2B5EF4-FFF2-40B4-BE49-F238E27FC236}">
                <a16:creationId xmlns:a16="http://schemas.microsoft.com/office/drawing/2014/main" id="{9F0DA675-BABE-4209-A8E7-647951353C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55476228"/>
      </p:ext>
    </p:extLst>
  </p:cSld>
  <p:clrMapOvr>
    <a:masterClrMapping/>
  </p:clrMapOvr>
  <mc:AlternateContent xmlns:mc="http://schemas.openxmlformats.org/markup-compatibility/2006" xmlns:p14="http://schemas.microsoft.com/office/powerpoint/2010/main">
    <mc:Choice Requires="p14">
      <p:transition spd="slow" p14:dur="2000" advTm="44435"/>
    </mc:Choice>
    <mc:Fallback xmlns="">
      <p:transition spd="slow" advTm="44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Case D) Hopping RFI @ </a:t>
            </a:r>
            <a:r>
              <a:rPr lang="en-US" dirty="0">
                <a:solidFill>
                  <a:srgbClr val="FF0000"/>
                </a:solidFill>
                <a:latin typeface="Times New Roman" panose="02020603050405020304" pitchFamily="18" charset="0"/>
                <a:ea typeface="SimSun" panose="02010600030101010101" pitchFamily="2" charset="-122"/>
              </a:rPr>
              <a:t>0.6 </a:t>
            </a:r>
            <a:r>
              <a:rPr lang="en-US" dirty="0" err="1">
                <a:solidFill>
                  <a:srgbClr val="FF0000"/>
                </a:solidFill>
                <a:latin typeface="Times New Roman" panose="02020603050405020304" pitchFamily="18" charset="0"/>
                <a:ea typeface="SimSun" panose="02010600030101010101" pitchFamily="2" charset="-122"/>
              </a:rPr>
              <a:t>ms</a:t>
            </a:r>
            <a:r>
              <a:rPr lang="en-US" dirty="0">
                <a:solidFill>
                  <a:srgbClr val="FF0000"/>
                </a:solidFill>
                <a:latin typeface="Times New Roman" panose="02020603050405020304" pitchFamily="18" charset="0"/>
                <a:ea typeface="SimSun" panose="02010600030101010101" pitchFamily="2" charset="-122"/>
              </a:rPr>
              <a:t> </a:t>
            </a:r>
            <a:r>
              <a:rPr lang="en-US" dirty="0">
                <a:solidFill>
                  <a:srgbClr val="FF0000"/>
                </a:solidFill>
              </a:rPr>
              <a:t>interval</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12</a:t>
            </a:fld>
            <a:endParaRPr lang="en-US"/>
          </a:p>
        </p:txBody>
      </p:sp>
      <p:sp>
        <p:nvSpPr>
          <p:cNvPr id="16" name="TextBox 15">
            <a:extLst>
              <a:ext uri="{FF2B5EF4-FFF2-40B4-BE49-F238E27FC236}">
                <a16:creationId xmlns:a16="http://schemas.microsoft.com/office/drawing/2014/main" id="{01732BB6-4D0E-4A11-BAE0-D084B193FEB2}"/>
              </a:ext>
            </a:extLst>
          </p:cNvPr>
          <p:cNvSpPr txBox="1"/>
          <p:nvPr/>
        </p:nvSpPr>
        <p:spPr>
          <a:xfrm>
            <a:off x="1945211" y="1304490"/>
            <a:ext cx="3467616" cy="369332"/>
          </a:xfrm>
          <a:prstGeom prst="rect">
            <a:avLst/>
          </a:prstGeom>
          <a:noFill/>
        </p:spPr>
        <p:txBody>
          <a:bodyPr wrap="none" rtlCol="0">
            <a:spAutoFit/>
          </a:bodyPr>
          <a:lstStyle/>
          <a:p>
            <a:r>
              <a:rPr lang="en-US" b="1" u="sng" dirty="0">
                <a:latin typeface="Times New Roman" panose="02020603050405020304" pitchFamily="18" charset="0"/>
                <a:ea typeface="SimSun" panose="02010600030101010101" pitchFamily="2" charset="-122"/>
              </a:rPr>
              <a:t>Fu</a:t>
            </a:r>
            <a:r>
              <a:rPr lang="en-US" sz="1800" b="1" u="sng" dirty="0">
                <a:effectLst/>
                <a:latin typeface="Times New Roman" panose="02020603050405020304" pitchFamily="18" charset="0"/>
                <a:ea typeface="SimSun" panose="02010600030101010101" pitchFamily="2" charset="-122"/>
              </a:rPr>
              <a:t>ll-band</a:t>
            </a:r>
            <a:r>
              <a:rPr lang="en-US" sz="1800" b="1" dirty="0">
                <a:effectLst/>
                <a:latin typeface="Times New Roman" panose="02020603050405020304" pitchFamily="18" charset="0"/>
                <a:ea typeface="SimSun" panose="02010600030101010101" pitchFamily="2" charset="-122"/>
              </a:rPr>
              <a:t> PRO-FM, </a:t>
            </a:r>
            <a:r>
              <a:rPr lang="en-US" sz="1800" b="1" u="sng" dirty="0">
                <a:effectLst/>
                <a:latin typeface="Times New Roman" panose="02020603050405020304" pitchFamily="18" charset="0"/>
                <a:ea typeface="SimSun" panose="02010600030101010101" pitchFamily="2" charset="-122"/>
              </a:rPr>
              <a:t>without RFI</a:t>
            </a:r>
            <a:endParaRPr lang="en-US" u="sng" dirty="0"/>
          </a:p>
        </p:txBody>
      </p:sp>
      <p:sp>
        <p:nvSpPr>
          <p:cNvPr id="17" name="TextBox 16">
            <a:extLst>
              <a:ext uri="{FF2B5EF4-FFF2-40B4-BE49-F238E27FC236}">
                <a16:creationId xmlns:a16="http://schemas.microsoft.com/office/drawing/2014/main" id="{C4F61912-FBD1-4EBB-A3DF-8EFB7D8BEF5C}"/>
              </a:ext>
            </a:extLst>
          </p:cNvPr>
          <p:cNvSpPr txBox="1"/>
          <p:nvPr/>
        </p:nvSpPr>
        <p:spPr>
          <a:xfrm>
            <a:off x="5730765" y="1304490"/>
            <a:ext cx="5452241" cy="369332"/>
          </a:xfrm>
          <a:prstGeom prst="rect">
            <a:avLst/>
          </a:prstGeom>
          <a:noFill/>
        </p:spPr>
        <p:txBody>
          <a:bodyPr wrap="square">
            <a:spAutoFit/>
          </a:bodyPr>
          <a:lstStyle/>
          <a:p>
            <a:r>
              <a:rPr lang="en-US" sz="1800" b="1" u="sng" dirty="0">
                <a:effectLst/>
                <a:latin typeface="Times New Roman" panose="02020603050405020304" pitchFamily="18" charset="0"/>
                <a:ea typeface="SimSun" panose="02010600030101010101" pitchFamily="2" charset="-122"/>
              </a:rPr>
              <a:t>Sense-and-notch</a:t>
            </a:r>
            <a:r>
              <a:rPr lang="en-US" sz="1800" b="1" dirty="0">
                <a:effectLst/>
                <a:latin typeface="Times New Roman" panose="02020603050405020304" pitchFamily="18" charset="0"/>
                <a:ea typeface="SimSun" panose="02010600030101010101" pitchFamily="2" charset="-122"/>
              </a:rPr>
              <a:t> </a:t>
            </a:r>
            <a:r>
              <a:rPr lang="en-US" sz="1800" b="1" dirty="0" err="1">
                <a:effectLst/>
                <a:latin typeface="Times New Roman" panose="02020603050405020304" pitchFamily="18" charset="0"/>
                <a:ea typeface="SimSun" panose="02010600030101010101" pitchFamily="2" charset="-122"/>
              </a:rPr>
              <a:t>SDRadar</a:t>
            </a:r>
            <a:r>
              <a:rPr lang="en-US" sz="1800" b="1" dirty="0">
                <a:effectLst/>
                <a:latin typeface="Times New Roman" panose="02020603050405020304" pitchFamily="18" charset="0"/>
                <a:ea typeface="SimSun" panose="02010600030101010101" pitchFamily="2" charset="-122"/>
              </a:rPr>
              <a:t>, </a:t>
            </a:r>
            <a:r>
              <a:rPr lang="en-US" sz="1800" b="1" u="sng" dirty="0">
                <a:effectLst/>
                <a:latin typeface="Times New Roman" panose="02020603050405020304" pitchFamily="18" charset="0"/>
                <a:ea typeface="SimSun" panose="02010600030101010101" pitchFamily="2" charset="-122"/>
              </a:rPr>
              <a:t>RFI hoppin</a:t>
            </a:r>
            <a:r>
              <a:rPr lang="en-US" b="1" u="sng" dirty="0">
                <a:latin typeface="Times New Roman" panose="02020603050405020304" pitchFamily="18" charset="0"/>
                <a:ea typeface="SimSun" panose="02010600030101010101" pitchFamily="2" charset="-122"/>
              </a:rPr>
              <a:t>g</a:t>
            </a:r>
            <a:r>
              <a:rPr lang="en-US" b="1" u="sng" dirty="0">
                <a:solidFill>
                  <a:srgbClr val="FF0000"/>
                </a:solidFill>
                <a:latin typeface="Times New Roman" panose="02020603050405020304" pitchFamily="18" charset="0"/>
                <a:ea typeface="SimSun" panose="02010600030101010101" pitchFamily="2" charset="-122"/>
              </a:rPr>
              <a:t> every 0.6 </a:t>
            </a:r>
            <a:r>
              <a:rPr lang="en-US" b="1" u="sng" dirty="0" err="1">
                <a:solidFill>
                  <a:srgbClr val="FF0000"/>
                </a:solidFill>
                <a:latin typeface="Times New Roman" panose="02020603050405020304" pitchFamily="18" charset="0"/>
                <a:ea typeface="SimSun" panose="02010600030101010101" pitchFamily="2" charset="-122"/>
              </a:rPr>
              <a:t>ms</a:t>
            </a:r>
            <a:endParaRPr lang="en-US" u="sng" dirty="0">
              <a:solidFill>
                <a:srgbClr val="FF0000"/>
              </a:solidFill>
            </a:endParaRPr>
          </a:p>
        </p:txBody>
      </p:sp>
      <p:pic>
        <p:nvPicPr>
          <p:cNvPr id="11" name="Picture 10" descr="Chart&#10;&#10;Description automatically generated">
            <a:extLst>
              <a:ext uri="{FF2B5EF4-FFF2-40B4-BE49-F238E27FC236}">
                <a16:creationId xmlns:a16="http://schemas.microsoft.com/office/drawing/2014/main" id="{A9D55A31-AF10-4896-B668-EA8132D5490B}"/>
              </a:ext>
            </a:extLst>
          </p:cNvPr>
          <p:cNvPicPr>
            <a:picLocks noChangeAspect="1"/>
          </p:cNvPicPr>
          <p:nvPr/>
        </p:nvPicPr>
        <p:blipFill rotWithShape="1">
          <a:blip r:embed="rId5">
            <a:extLst>
              <a:ext uri="{28A0092B-C50C-407E-A947-70E740481C1C}">
                <a14:useLocalDpi xmlns:a14="http://schemas.microsoft.com/office/drawing/2010/main" val="0"/>
              </a:ext>
            </a:extLst>
          </a:blip>
          <a:srcRect r="18030"/>
          <a:stretch/>
        </p:blipFill>
        <p:spPr>
          <a:xfrm>
            <a:off x="1787157" y="1712134"/>
            <a:ext cx="3783723" cy="3462009"/>
          </a:xfrm>
          <a:prstGeom prst="rect">
            <a:avLst/>
          </a:prstGeom>
        </p:spPr>
      </p:pic>
      <p:pic>
        <p:nvPicPr>
          <p:cNvPr id="5" name="Picture 4" descr="Chart&#10;&#10;Description automatically generated">
            <a:extLst>
              <a:ext uri="{FF2B5EF4-FFF2-40B4-BE49-F238E27FC236}">
                <a16:creationId xmlns:a16="http://schemas.microsoft.com/office/drawing/2014/main" id="{D3065784-E91B-49B8-8852-72552A4BA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8974" y="1712134"/>
            <a:ext cx="4616012" cy="3462009"/>
          </a:xfrm>
          <a:prstGeom prst="rect">
            <a:avLst/>
          </a:prstGeom>
        </p:spPr>
      </p:pic>
      <p:sp>
        <p:nvSpPr>
          <p:cNvPr id="9" name="Rectangle 8">
            <a:extLst>
              <a:ext uri="{FF2B5EF4-FFF2-40B4-BE49-F238E27FC236}">
                <a16:creationId xmlns:a16="http://schemas.microsoft.com/office/drawing/2014/main" id="{AD83B2C5-FFD0-47E7-B83D-5ED6DBF34E13}"/>
              </a:ext>
            </a:extLst>
          </p:cNvPr>
          <p:cNvSpPr/>
          <p:nvPr/>
        </p:nvSpPr>
        <p:spPr>
          <a:xfrm>
            <a:off x="1445046" y="5376162"/>
            <a:ext cx="10304421"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rPr>
              <a:t>RFI changing so fast that many radar pulses are colliding with interference (i.e. cannot update notch locations in time), causing significant leakage</a:t>
            </a:r>
          </a:p>
        </p:txBody>
      </p:sp>
      <p:pic>
        <p:nvPicPr>
          <p:cNvPr id="7" name="Audio 6">
            <a:hlinkClick r:id="" action="ppaction://media"/>
            <a:extLst>
              <a:ext uri="{FF2B5EF4-FFF2-40B4-BE49-F238E27FC236}">
                <a16:creationId xmlns:a16="http://schemas.microsoft.com/office/drawing/2014/main" id="{936B2FD2-F411-4B20-B24D-AE853568C1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64625876"/>
      </p:ext>
    </p:extLst>
  </p:cSld>
  <p:clrMapOvr>
    <a:masterClrMapping/>
  </p:clrMapOvr>
  <mc:AlternateContent xmlns:mc="http://schemas.openxmlformats.org/markup-compatibility/2006" xmlns:p14="http://schemas.microsoft.com/office/powerpoint/2010/main">
    <mc:Choice Requires="p14">
      <p:transition spd="slow" p14:dur="2000" advTm="26444"/>
    </mc:Choice>
    <mc:Fallback xmlns="">
      <p:transition spd="slow" advTm="2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Full Comparison</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13</a:t>
            </a:fld>
            <a:endParaRPr lang="en-US"/>
          </a:p>
        </p:txBody>
      </p:sp>
      <p:sp>
        <p:nvSpPr>
          <p:cNvPr id="15" name="TextBox 14">
            <a:extLst>
              <a:ext uri="{FF2B5EF4-FFF2-40B4-BE49-F238E27FC236}">
                <a16:creationId xmlns:a16="http://schemas.microsoft.com/office/drawing/2014/main" id="{AFF5C56B-809A-4719-B352-06C0583CA9FF}"/>
              </a:ext>
            </a:extLst>
          </p:cNvPr>
          <p:cNvSpPr txBox="1"/>
          <p:nvPr/>
        </p:nvSpPr>
        <p:spPr>
          <a:xfrm>
            <a:off x="315901" y="752008"/>
            <a:ext cx="3103735" cy="338554"/>
          </a:xfrm>
          <a:prstGeom prst="rect">
            <a:avLst/>
          </a:prstGeom>
          <a:noFill/>
        </p:spPr>
        <p:txBody>
          <a:bodyPr wrap="none" rtlCol="0">
            <a:spAutoFit/>
          </a:bodyPr>
          <a:lstStyle/>
          <a:p>
            <a:r>
              <a:rPr lang="en-US" sz="1600" b="1" dirty="0">
                <a:latin typeface="Times New Roman" panose="02020603050405020304" pitchFamily="18" charset="0"/>
                <a:ea typeface="SimSun" panose="02010600030101010101" pitchFamily="2" charset="-122"/>
              </a:rPr>
              <a:t>Fu</a:t>
            </a:r>
            <a:r>
              <a:rPr lang="en-US" sz="1600" b="1" dirty="0">
                <a:effectLst/>
                <a:latin typeface="Times New Roman" panose="02020603050405020304" pitchFamily="18" charset="0"/>
                <a:ea typeface="SimSun" panose="02010600030101010101" pitchFamily="2" charset="-122"/>
              </a:rPr>
              <a:t>ll-band PRO-FM, without RFI</a:t>
            </a:r>
            <a:endParaRPr lang="en-US" sz="1600" dirty="0"/>
          </a:p>
        </p:txBody>
      </p:sp>
      <p:sp>
        <p:nvSpPr>
          <p:cNvPr id="18" name="TextBox 17">
            <a:extLst>
              <a:ext uri="{FF2B5EF4-FFF2-40B4-BE49-F238E27FC236}">
                <a16:creationId xmlns:a16="http://schemas.microsoft.com/office/drawing/2014/main" id="{7CFCBE12-657E-4941-B51A-BED16B4D32D7}"/>
              </a:ext>
            </a:extLst>
          </p:cNvPr>
          <p:cNvSpPr txBox="1"/>
          <p:nvPr/>
        </p:nvSpPr>
        <p:spPr>
          <a:xfrm>
            <a:off x="3790970" y="752008"/>
            <a:ext cx="3867807" cy="338554"/>
          </a:xfrm>
          <a:prstGeom prst="rect">
            <a:avLst/>
          </a:prstGeom>
          <a:noFill/>
        </p:spPr>
        <p:txBody>
          <a:bodyPr wrap="square">
            <a:spAutoFit/>
          </a:bodyPr>
          <a:lstStyle/>
          <a:p>
            <a:r>
              <a:rPr lang="en-US" sz="1600" b="1" dirty="0">
                <a:latin typeface="Times New Roman" panose="02020603050405020304" pitchFamily="18" charset="0"/>
                <a:ea typeface="SimSun" panose="02010600030101010101" pitchFamily="2" charset="-122"/>
              </a:rPr>
              <a:t>F</a:t>
            </a:r>
            <a:r>
              <a:rPr lang="en-US" sz="1600" b="1" dirty="0">
                <a:effectLst/>
                <a:latin typeface="Times New Roman" panose="02020603050405020304" pitchFamily="18" charset="0"/>
                <a:ea typeface="SimSun" panose="02010600030101010101" pitchFamily="2" charset="-122"/>
              </a:rPr>
              <a:t>ull-band PRO-FM, with stationary RFI</a:t>
            </a:r>
            <a:endParaRPr lang="en-US" sz="1600" dirty="0"/>
          </a:p>
        </p:txBody>
      </p:sp>
      <p:sp>
        <p:nvSpPr>
          <p:cNvPr id="20" name="TextBox 19">
            <a:extLst>
              <a:ext uri="{FF2B5EF4-FFF2-40B4-BE49-F238E27FC236}">
                <a16:creationId xmlns:a16="http://schemas.microsoft.com/office/drawing/2014/main" id="{78D86480-193B-4ED8-A44D-FC81AC5B756A}"/>
              </a:ext>
            </a:extLst>
          </p:cNvPr>
          <p:cNvSpPr txBox="1"/>
          <p:nvPr/>
        </p:nvSpPr>
        <p:spPr>
          <a:xfrm>
            <a:off x="7749292" y="741908"/>
            <a:ext cx="4370991" cy="338554"/>
          </a:xfrm>
          <a:prstGeom prst="rect">
            <a:avLst/>
          </a:prstGeom>
          <a:noFill/>
        </p:spPr>
        <p:txBody>
          <a:bodyPr wrap="square">
            <a:spAutoFit/>
          </a:bodyPr>
          <a:lstStyle/>
          <a:p>
            <a:pPr algn="ctr"/>
            <a:r>
              <a:rPr lang="en-US" sz="1600" b="1" dirty="0">
                <a:effectLst/>
                <a:latin typeface="Times New Roman" panose="02020603050405020304" pitchFamily="18" charset="0"/>
                <a:ea typeface="SimSun" panose="02010600030101010101" pitchFamily="2" charset="-122"/>
              </a:rPr>
              <a:t>Sense-and-notch, with stationary RFI</a:t>
            </a:r>
            <a:endParaRPr lang="en-US" sz="1600" dirty="0"/>
          </a:p>
        </p:txBody>
      </p:sp>
      <p:sp>
        <p:nvSpPr>
          <p:cNvPr id="3" name="Rectangle 2">
            <a:extLst>
              <a:ext uri="{FF2B5EF4-FFF2-40B4-BE49-F238E27FC236}">
                <a16:creationId xmlns:a16="http://schemas.microsoft.com/office/drawing/2014/main" id="{06BDF3A2-B2D9-48E9-8F04-3A212D1D8A44}"/>
              </a:ext>
            </a:extLst>
          </p:cNvPr>
          <p:cNvSpPr/>
          <p:nvPr/>
        </p:nvSpPr>
        <p:spPr>
          <a:xfrm>
            <a:off x="1" y="6190593"/>
            <a:ext cx="12192000" cy="667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6EE8EEC-4FF9-49BB-8C65-50A0F6078D3E}"/>
              </a:ext>
            </a:extLst>
          </p:cNvPr>
          <p:cNvSpPr txBox="1"/>
          <p:nvPr/>
        </p:nvSpPr>
        <p:spPr>
          <a:xfrm>
            <a:off x="10511" y="3809627"/>
            <a:ext cx="6122276" cy="338554"/>
          </a:xfrm>
          <a:prstGeom prst="rect">
            <a:avLst/>
          </a:prstGeom>
          <a:noFill/>
        </p:spPr>
        <p:txBody>
          <a:bodyPr wrap="square">
            <a:spAutoFit/>
          </a:bodyPr>
          <a:lstStyle/>
          <a:p>
            <a:r>
              <a:rPr lang="en-US" sz="1600" b="1" dirty="0">
                <a:effectLst/>
                <a:latin typeface="Times New Roman" panose="02020603050405020304" pitchFamily="18" charset="0"/>
                <a:ea typeface="SimSun" panose="02010600030101010101" pitchFamily="2" charset="-122"/>
              </a:rPr>
              <a:t>Sense-and-notch, RFI hopping every 50 </a:t>
            </a:r>
            <a:r>
              <a:rPr lang="en-US" sz="1600" b="1" dirty="0" err="1">
                <a:effectLst/>
                <a:latin typeface="Times New Roman" panose="02020603050405020304" pitchFamily="18" charset="0"/>
                <a:ea typeface="SimSun" panose="02010600030101010101" pitchFamily="2" charset="-122"/>
              </a:rPr>
              <a:t>ms</a:t>
            </a:r>
            <a:r>
              <a:rPr lang="en-US" sz="1600" b="1" dirty="0">
                <a:effectLst/>
                <a:latin typeface="Times New Roman" panose="02020603050405020304" pitchFamily="18" charset="0"/>
                <a:ea typeface="SimSun" panose="02010600030101010101" pitchFamily="2" charset="-122"/>
              </a:rPr>
              <a:t> </a:t>
            </a:r>
            <a:endParaRPr lang="en-US" sz="1600" dirty="0"/>
          </a:p>
        </p:txBody>
      </p:sp>
      <p:sp>
        <p:nvSpPr>
          <p:cNvPr id="25" name="TextBox 24">
            <a:extLst>
              <a:ext uri="{FF2B5EF4-FFF2-40B4-BE49-F238E27FC236}">
                <a16:creationId xmlns:a16="http://schemas.microsoft.com/office/drawing/2014/main" id="{1C4FF030-BE11-4D90-9E18-C9D065853B01}"/>
              </a:ext>
            </a:extLst>
          </p:cNvPr>
          <p:cNvSpPr txBox="1"/>
          <p:nvPr/>
        </p:nvSpPr>
        <p:spPr>
          <a:xfrm>
            <a:off x="3965667" y="3836674"/>
            <a:ext cx="6122276" cy="338554"/>
          </a:xfrm>
          <a:prstGeom prst="rect">
            <a:avLst/>
          </a:prstGeom>
          <a:noFill/>
        </p:spPr>
        <p:txBody>
          <a:bodyPr wrap="square">
            <a:spAutoFit/>
          </a:bodyPr>
          <a:lstStyle/>
          <a:p>
            <a:r>
              <a:rPr lang="en-US" sz="1600" b="1" dirty="0">
                <a:effectLst/>
                <a:latin typeface="Times New Roman" panose="02020603050405020304" pitchFamily="18" charset="0"/>
                <a:ea typeface="SimSun" panose="02010600030101010101" pitchFamily="2" charset="-122"/>
              </a:rPr>
              <a:t>Sense-and-notch, RFI hopping every 10 </a:t>
            </a:r>
            <a:r>
              <a:rPr lang="en-US" sz="1600" b="1" dirty="0" err="1">
                <a:effectLst/>
                <a:latin typeface="Times New Roman" panose="02020603050405020304" pitchFamily="18" charset="0"/>
                <a:ea typeface="SimSun" panose="02010600030101010101" pitchFamily="2" charset="-122"/>
              </a:rPr>
              <a:t>ms</a:t>
            </a:r>
            <a:r>
              <a:rPr lang="en-US" sz="1600" b="1" dirty="0">
                <a:effectLst/>
                <a:latin typeface="Times New Roman" panose="02020603050405020304" pitchFamily="18" charset="0"/>
                <a:ea typeface="SimSun" panose="02010600030101010101" pitchFamily="2" charset="-122"/>
              </a:rPr>
              <a:t> </a:t>
            </a:r>
            <a:endParaRPr lang="en-US" sz="1600" dirty="0"/>
          </a:p>
        </p:txBody>
      </p:sp>
      <p:sp>
        <p:nvSpPr>
          <p:cNvPr id="27" name="TextBox 26">
            <a:extLst>
              <a:ext uri="{FF2B5EF4-FFF2-40B4-BE49-F238E27FC236}">
                <a16:creationId xmlns:a16="http://schemas.microsoft.com/office/drawing/2014/main" id="{E13AAB98-1A3D-4CBA-8B7B-B6B2357F2B9A}"/>
              </a:ext>
            </a:extLst>
          </p:cNvPr>
          <p:cNvSpPr txBox="1"/>
          <p:nvPr/>
        </p:nvSpPr>
        <p:spPr>
          <a:xfrm>
            <a:off x="8100929" y="3840954"/>
            <a:ext cx="4031991" cy="338554"/>
          </a:xfrm>
          <a:prstGeom prst="rect">
            <a:avLst/>
          </a:prstGeom>
          <a:noFill/>
        </p:spPr>
        <p:txBody>
          <a:bodyPr wrap="square">
            <a:spAutoFit/>
          </a:bodyPr>
          <a:lstStyle/>
          <a:p>
            <a:r>
              <a:rPr lang="en-US" sz="1600" b="1" dirty="0">
                <a:effectLst/>
                <a:latin typeface="Times New Roman" panose="02020603050405020304" pitchFamily="18" charset="0"/>
                <a:ea typeface="SimSun" panose="02010600030101010101" pitchFamily="2" charset="-122"/>
              </a:rPr>
              <a:t>Sense-and-notch, RFI hoppin</a:t>
            </a:r>
            <a:r>
              <a:rPr lang="en-US" sz="1600" b="1" dirty="0">
                <a:latin typeface="Times New Roman" panose="02020603050405020304" pitchFamily="18" charset="0"/>
                <a:ea typeface="SimSun" panose="02010600030101010101" pitchFamily="2" charset="-122"/>
              </a:rPr>
              <a:t>g every 0.6 </a:t>
            </a:r>
            <a:r>
              <a:rPr lang="en-US" sz="1600" b="1" dirty="0" err="1">
                <a:latin typeface="Times New Roman" panose="02020603050405020304" pitchFamily="18" charset="0"/>
                <a:ea typeface="SimSun" panose="02010600030101010101" pitchFamily="2" charset="-122"/>
              </a:rPr>
              <a:t>ms</a:t>
            </a:r>
            <a:endParaRPr lang="en-US" sz="1600" dirty="0"/>
          </a:p>
        </p:txBody>
      </p:sp>
      <p:pic>
        <p:nvPicPr>
          <p:cNvPr id="17" name="Picture 16" descr="Chart&#10;&#10;Description automatically generated">
            <a:extLst>
              <a:ext uri="{FF2B5EF4-FFF2-40B4-BE49-F238E27FC236}">
                <a16:creationId xmlns:a16="http://schemas.microsoft.com/office/drawing/2014/main" id="{DD8316C4-95F8-4152-BB21-B49C55671D13}"/>
              </a:ext>
            </a:extLst>
          </p:cNvPr>
          <p:cNvPicPr>
            <a:picLocks noChangeAspect="1"/>
          </p:cNvPicPr>
          <p:nvPr/>
        </p:nvPicPr>
        <p:blipFill rotWithShape="1">
          <a:blip r:embed="rId5">
            <a:extLst>
              <a:ext uri="{28A0092B-C50C-407E-A947-70E740481C1C}">
                <a14:useLocalDpi xmlns:a14="http://schemas.microsoft.com/office/drawing/2010/main" val="0"/>
              </a:ext>
            </a:extLst>
          </a:blip>
          <a:srcRect r="18030"/>
          <a:stretch/>
        </p:blipFill>
        <p:spPr>
          <a:xfrm>
            <a:off x="395781" y="1090562"/>
            <a:ext cx="2943974" cy="2693661"/>
          </a:xfrm>
          <a:prstGeom prst="rect">
            <a:avLst/>
          </a:prstGeom>
        </p:spPr>
      </p:pic>
      <p:pic>
        <p:nvPicPr>
          <p:cNvPr id="24" name="Picture 23" descr="Chart&#10;&#10;Description automatically generated">
            <a:extLst>
              <a:ext uri="{FF2B5EF4-FFF2-40B4-BE49-F238E27FC236}">
                <a16:creationId xmlns:a16="http://schemas.microsoft.com/office/drawing/2014/main" id="{EAECF597-2E1C-436B-8179-1F9A6DCDEAF6}"/>
              </a:ext>
            </a:extLst>
          </p:cNvPr>
          <p:cNvPicPr>
            <a:picLocks noChangeAspect="1"/>
          </p:cNvPicPr>
          <p:nvPr/>
        </p:nvPicPr>
        <p:blipFill rotWithShape="1">
          <a:blip r:embed="rId6">
            <a:extLst>
              <a:ext uri="{28A0092B-C50C-407E-A947-70E740481C1C}">
                <a14:useLocalDpi xmlns:a14="http://schemas.microsoft.com/office/drawing/2010/main" val="0"/>
              </a:ext>
            </a:extLst>
          </a:blip>
          <a:srcRect r="18925"/>
          <a:stretch/>
        </p:blipFill>
        <p:spPr>
          <a:xfrm>
            <a:off x="4217486" y="1057231"/>
            <a:ext cx="2943974" cy="2723371"/>
          </a:xfrm>
          <a:prstGeom prst="rect">
            <a:avLst/>
          </a:prstGeom>
        </p:spPr>
      </p:pic>
      <p:pic>
        <p:nvPicPr>
          <p:cNvPr id="28" name="Picture 27" descr="Chart&#10;&#10;Description automatically generated">
            <a:extLst>
              <a:ext uri="{FF2B5EF4-FFF2-40B4-BE49-F238E27FC236}">
                <a16:creationId xmlns:a16="http://schemas.microsoft.com/office/drawing/2014/main" id="{7CEFA67D-3EE8-48D6-B0FE-81756C6C16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6061" y="1057535"/>
            <a:ext cx="3630757" cy="2723067"/>
          </a:xfrm>
          <a:prstGeom prst="rect">
            <a:avLst/>
          </a:prstGeom>
        </p:spPr>
      </p:pic>
      <p:pic>
        <p:nvPicPr>
          <p:cNvPr id="29" name="Picture 28" descr="Chart&#10;&#10;Description automatically generated">
            <a:extLst>
              <a:ext uri="{FF2B5EF4-FFF2-40B4-BE49-F238E27FC236}">
                <a16:creationId xmlns:a16="http://schemas.microsoft.com/office/drawing/2014/main" id="{1D5A2221-725A-4F8E-8324-CD1254980935}"/>
              </a:ext>
            </a:extLst>
          </p:cNvPr>
          <p:cNvPicPr>
            <a:picLocks noChangeAspect="1"/>
          </p:cNvPicPr>
          <p:nvPr/>
        </p:nvPicPr>
        <p:blipFill rotWithShape="1">
          <a:blip r:embed="rId8">
            <a:extLst>
              <a:ext uri="{28A0092B-C50C-407E-A947-70E740481C1C}">
                <a14:useLocalDpi xmlns:a14="http://schemas.microsoft.com/office/drawing/2010/main" val="0"/>
              </a:ext>
            </a:extLst>
          </a:blip>
          <a:srcRect r="18070"/>
          <a:stretch/>
        </p:blipFill>
        <p:spPr>
          <a:xfrm>
            <a:off x="364298" y="4105391"/>
            <a:ext cx="3006939" cy="2752608"/>
          </a:xfrm>
          <a:prstGeom prst="rect">
            <a:avLst/>
          </a:prstGeom>
        </p:spPr>
      </p:pic>
      <p:pic>
        <p:nvPicPr>
          <p:cNvPr id="30" name="Picture 29" descr="A screenshot of a computer&#10;&#10;Description automatically generated with medium confidence">
            <a:extLst>
              <a:ext uri="{FF2B5EF4-FFF2-40B4-BE49-F238E27FC236}">
                <a16:creationId xmlns:a16="http://schemas.microsoft.com/office/drawing/2014/main" id="{A887186B-358C-438B-BEFE-CC8FB445F46F}"/>
              </a:ext>
            </a:extLst>
          </p:cNvPr>
          <p:cNvPicPr>
            <a:picLocks noChangeAspect="1"/>
          </p:cNvPicPr>
          <p:nvPr/>
        </p:nvPicPr>
        <p:blipFill rotWithShape="1">
          <a:blip r:embed="rId9">
            <a:extLst>
              <a:ext uri="{28A0092B-C50C-407E-A947-70E740481C1C}">
                <a14:useLocalDpi xmlns:a14="http://schemas.microsoft.com/office/drawing/2010/main" val="0"/>
              </a:ext>
            </a:extLst>
          </a:blip>
          <a:srcRect r="18018"/>
          <a:stretch/>
        </p:blipFill>
        <p:spPr>
          <a:xfrm>
            <a:off x="4220640" y="4173585"/>
            <a:ext cx="2940819" cy="2690355"/>
          </a:xfrm>
          <a:prstGeom prst="rect">
            <a:avLst/>
          </a:prstGeom>
        </p:spPr>
      </p:pic>
      <p:pic>
        <p:nvPicPr>
          <p:cNvPr id="31" name="Picture 30" descr="Chart&#10;&#10;Description automatically generated">
            <a:extLst>
              <a:ext uri="{FF2B5EF4-FFF2-40B4-BE49-F238E27FC236}">
                <a16:creationId xmlns:a16="http://schemas.microsoft.com/office/drawing/2014/main" id="{C8E5EC16-1CD6-44B2-B3EB-AA8F761FB0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90611" y="4165112"/>
            <a:ext cx="3594664" cy="2695999"/>
          </a:xfrm>
          <a:prstGeom prst="rect">
            <a:avLst/>
          </a:prstGeom>
        </p:spPr>
      </p:pic>
      <p:pic>
        <p:nvPicPr>
          <p:cNvPr id="67" name="Audio 66">
            <a:hlinkClick r:id="" action="ppaction://media"/>
            <a:extLst>
              <a:ext uri="{FF2B5EF4-FFF2-40B4-BE49-F238E27FC236}">
                <a16:creationId xmlns:a16="http://schemas.microsoft.com/office/drawing/2014/main" id="{0189DC10-2C59-4CF5-AD10-7181E5A5CEA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16988512"/>
      </p:ext>
    </p:extLst>
  </p:cSld>
  <p:clrMapOvr>
    <a:masterClrMapping/>
  </p:clrMapOvr>
  <mc:AlternateContent xmlns:mc="http://schemas.openxmlformats.org/markup-compatibility/2006" xmlns:p14="http://schemas.microsoft.com/office/powerpoint/2010/main">
    <mc:Choice Requires="p14">
      <p:transition spd="slow" p14:dur="2000" advTm="107094"/>
    </mc:Choice>
    <mc:Fallback xmlns="">
      <p:transition spd="slow" advTm="10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14</a:t>
            </a:fld>
            <a:endParaRPr lang="en-US"/>
          </a:p>
        </p:txBody>
      </p:sp>
      <p:sp>
        <p:nvSpPr>
          <p:cNvPr id="18" name="Rectangle 17">
            <a:extLst>
              <a:ext uri="{FF2B5EF4-FFF2-40B4-BE49-F238E27FC236}">
                <a16:creationId xmlns:a16="http://schemas.microsoft.com/office/drawing/2014/main" id="{AB9C7D33-6190-4152-9A1D-C8AF1A4C1E0E}"/>
              </a:ext>
            </a:extLst>
          </p:cNvPr>
          <p:cNvSpPr/>
          <p:nvPr/>
        </p:nvSpPr>
        <p:spPr>
          <a:xfrm>
            <a:off x="2851489" y="3228945"/>
            <a:ext cx="6489022" cy="400110"/>
          </a:xfrm>
          <a:prstGeom prst="rect">
            <a:avLst/>
          </a:prstGeom>
        </p:spPr>
        <p:txBody>
          <a:bodyPr wrap="square">
            <a:spAutoFit/>
          </a:bodyPr>
          <a:lstStyle/>
          <a:p>
            <a:pPr algn="ctr"/>
            <a:r>
              <a:rPr lang="en-US" sz="2000" b="1" dirty="0"/>
              <a:t>So how does it work?</a:t>
            </a:r>
          </a:p>
        </p:txBody>
      </p:sp>
      <p:pic>
        <p:nvPicPr>
          <p:cNvPr id="5" name="Audio 4">
            <a:hlinkClick r:id="" action="ppaction://media"/>
            <a:extLst>
              <a:ext uri="{FF2B5EF4-FFF2-40B4-BE49-F238E27FC236}">
                <a16:creationId xmlns:a16="http://schemas.microsoft.com/office/drawing/2014/main" id="{EA7C7659-4817-4928-81F6-93BD6CECF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84137848"/>
      </p:ext>
    </p:extLst>
  </p:cSld>
  <p:clrMapOvr>
    <a:masterClrMapping/>
  </p:clrMapOvr>
  <mc:AlternateContent xmlns:mc="http://schemas.openxmlformats.org/markup-compatibility/2006" xmlns:p14="http://schemas.microsoft.com/office/powerpoint/2010/main">
    <mc:Choice Requires="p14">
      <p:transition spd="slow" p14:dur="2000" advTm="8881"/>
    </mc:Choice>
    <mc:Fallback xmlns="">
      <p:transition spd="slow" advTm="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9" name="Content Placeholder 2">
            <a:extLst>
              <a:ext uri="{FF2B5EF4-FFF2-40B4-BE49-F238E27FC236}">
                <a16:creationId xmlns:a16="http://schemas.microsoft.com/office/drawing/2014/main" id="{A0DD2DE7-2861-480D-8BAC-0255D6B29860}"/>
              </a:ext>
            </a:extLst>
          </p:cNvPr>
          <p:cNvSpPr>
            <a:spLocks noGrp="1"/>
          </p:cNvSpPr>
          <p:nvPr>
            <p:ph idx="1"/>
          </p:nvPr>
        </p:nvSpPr>
        <p:spPr>
          <a:xfrm>
            <a:off x="331224" y="1722650"/>
            <a:ext cx="7575648" cy="2849350"/>
          </a:xfrm>
        </p:spPr>
        <p:txBody>
          <a:bodyPr>
            <a:noAutofit/>
          </a:bodyPr>
          <a:lstStyle/>
          <a:p>
            <a:pPr marL="285750" indent="-285750">
              <a:spcAft>
                <a:spcPts val="450"/>
              </a:spcAft>
            </a:pPr>
            <a:r>
              <a:rPr lang="en-US" sz="1800" dirty="0">
                <a:solidFill>
                  <a:schemeClr val="tx1"/>
                </a:solidFill>
              </a:rPr>
              <a:t>P</a:t>
            </a:r>
            <a:r>
              <a:rPr lang="en-US" sz="1800" b="0" dirty="0">
                <a:solidFill>
                  <a:schemeClr val="tx1"/>
                </a:solidFill>
              </a:rPr>
              <a:t>erforms rapid band-aggregation &amp; decision making to</a:t>
            </a:r>
            <a:r>
              <a:rPr lang="en-US" sz="1800" b="0" dirty="0">
                <a:solidFill>
                  <a:srgbClr val="FF0000"/>
                </a:solidFill>
              </a:rPr>
              <a:t> identify usable </a:t>
            </a:r>
            <a:r>
              <a:rPr lang="en-US" sz="1800" b="0" dirty="0" err="1">
                <a:solidFill>
                  <a:srgbClr val="FF0000"/>
                </a:solidFill>
              </a:rPr>
              <a:t>subbands</a:t>
            </a:r>
            <a:r>
              <a:rPr lang="en-US" sz="1800" b="0" dirty="0">
                <a:solidFill>
                  <a:srgbClr val="FF0000"/>
                </a:solidFill>
              </a:rPr>
              <a:t> among RFI</a:t>
            </a:r>
            <a:endParaRPr lang="en-US" sz="1800" b="0" dirty="0">
              <a:solidFill>
                <a:srgbClr val="0000FF"/>
              </a:solidFill>
            </a:endParaRPr>
          </a:p>
          <a:p>
            <a:pPr marL="285750" indent="-285750">
              <a:spcAft>
                <a:spcPts val="450"/>
              </a:spcAft>
            </a:pPr>
            <a:r>
              <a:rPr lang="en-US" sz="1800" b="0" dirty="0">
                <a:solidFill>
                  <a:schemeClr val="tx1"/>
                </a:solidFill>
              </a:rPr>
              <a:t>We leverage the real-time implementation of FSS deployed on the SDR by Penn State &amp; ARL </a:t>
            </a:r>
            <a:r>
              <a:rPr lang="en-US" sz="1800" b="1" dirty="0">
                <a:solidFill>
                  <a:srgbClr val="008000"/>
                </a:solidFill>
              </a:rPr>
              <a:t>[4]</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15</a:t>
            </a:fld>
            <a:endParaRPr lang="en-US"/>
          </a:p>
        </p:txBody>
      </p:sp>
      <p:sp>
        <p:nvSpPr>
          <p:cNvPr id="8" name="Title 1">
            <a:extLst>
              <a:ext uri="{FF2B5EF4-FFF2-40B4-BE49-F238E27FC236}">
                <a16:creationId xmlns:a16="http://schemas.microsoft.com/office/drawing/2014/main" id="{5CABA561-3A58-4796-A7DD-F110F4CB7E76}"/>
              </a:ext>
            </a:extLst>
          </p:cNvPr>
          <p:cNvSpPr txBox="1">
            <a:spLocks/>
          </p:cNvSpPr>
          <p:nvPr/>
        </p:nvSpPr>
        <p:spPr bwMode="auto">
          <a:xfrm>
            <a:off x="319579" y="1047718"/>
            <a:ext cx="9601661" cy="4344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r>
              <a:rPr lang="en-US" dirty="0">
                <a:solidFill>
                  <a:srgbClr val="0000FF"/>
                </a:solidFill>
              </a:rPr>
              <a:t>1) </a:t>
            </a:r>
            <a:r>
              <a:rPr lang="en-US" cap="none" dirty="0">
                <a:solidFill>
                  <a:srgbClr val="0000FF"/>
                </a:solidFill>
                <a:latin typeface="Arial"/>
                <a:cs typeface="Arial"/>
                <a:sym typeface="Arial"/>
              </a:rPr>
              <a:t>Fast Spectrum Sensing (FSS) </a:t>
            </a:r>
            <a:r>
              <a:rPr lang="en-US" cap="none" dirty="0">
                <a:solidFill>
                  <a:srgbClr val="339933"/>
                </a:solidFill>
                <a:latin typeface="Arial"/>
                <a:cs typeface="Arial"/>
                <a:sym typeface="Arial"/>
              </a:rPr>
              <a:t>[3]</a:t>
            </a:r>
          </a:p>
        </p:txBody>
      </p:sp>
      <p:pic>
        <p:nvPicPr>
          <p:cNvPr id="13" name="Picture 12">
            <a:extLst>
              <a:ext uri="{FF2B5EF4-FFF2-40B4-BE49-F238E27FC236}">
                <a16:creationId xmlns:a16="http://schemas.microsoft.com/office/drawing/2014/main" id="{ABA73BFF-2A9D-4EE1-8A57-00F52461893D}"/>
              </a:ext>
            </a:extLst>
          </p:cNvPr>
          <p:cNvPicPr>
            <a:picLocks noChangeAspect="1"/>
          </p:cNvPicPr>
          <p:nvPr/>
        </p:nvPicPr>
        <p:blipFill rotWithShape="1">
          <a:blip r:embed="rId6">
            <a:extLst>
              <a:ext uri="{28A0092B-C50C-407E-A947-70E740481C1C}">
                <a14:useLocalDpi xmlns:a14="http://schemas.microsoft.com/office/drawing/2010/main" val="0"/>
              </a:ext>
            </a:extLst>
          </a:blip>
          <a:srcRect l="631" t="9306" r="6093" b="2539"/>
          <a:stretch/>
        </p:blipFill>
        <p:spPr>
          <a:xfrm>
            <a:off x="8106374" y="1865036"/>
            <a:ext cx="3476026" cy="2465101"/>
          </a:xfrm>
          <a:prstGeom prst="rect">
            <a:avLst/>
          </a:prstGeom>
        </p:spPr>
      </p:pic>
      <p:sp>
        <p:nvSpPr>
          <p:cNvPr id="14" name="TextBox 13">
            <a:extLst>
              <a:ext uri="{FF2B5EF4-FFF2-40B4-BE49-F238E27FC236}">
                <a16:creationId xmlns:a16="http://schemas.microsoft.com/office/drawing/2014/main" id="{15321CF4-2A78-43E2-8427-C0E3B16839F9}"/>
              </a:ext>
            </a:extLst>
          </p:cNvPr>
          <p:cNvSpPr txBox="1"/>
          <p:nvPr/>
        </p:nvSpPr>
        <p:spPr>
          <a:xfrm>
            <a:off x="8819537" y="1500533"/>
            <a:ext cx="2225515" cy="346249"/>
          </a:xfrm>
          <a:prstGeom prst="rect">
            <a:avLst/>
          </a:prstGeom>
          <a:noFill/>
        </p:spPr>
        <p:txBody>
          <a:bodyPr wrap="square">
            <a:spAutoFit/>
          </a:bodyPr>
          <a:lstStyle/>
          <a:p>
            <a:pPr>
              <a:defRPr/>
            </a:pPr>
            <a:r>
              <a:rPr lang="en-US" sz="1650" b="1" dirty="0">
                <a:solidFill>
                  <a:srgbClr val="FF0000"/>
                </a:solidFill>
                <a:latin typeface="+mj-lt"/>
              </a:rPr>
              <a:t>Identified RF interferer</a:t>
            </a:r>
          </a:p>
        </p:txBody>
      </p:sp>
      <p:cxnSp>
        <p:nvCxnSpPr>
          <p:cNvPr id="15" name="Straight Arrow Connector 14">
            <a:extLst>
              <a:ext uri="{FF2B5EF4-FFF2-40B4-BE49-F238E27FC236}">
                <a16:creationId xmlns:a16="http://schemas.microsoft.com/office/drawing/2014/main" id="{E809B41A-36A5-4C25-B03B-6281C4E9BC7D}"/>
              </a:ext>
            </a:extLst>
          </p:cNvPr>
          <p:cNvCxnSpPr>
            <a:cxnSpLocks/>
          </p:cNvCxnSpPr>
          <p:nvPr/>
        </p:nvCxnSpPr>
        <p:spPr>
          <a:xfrm>
            <a:off x="8990054" y="1865036"/>
            <a:ext cx="444460" cy="525566"/>
          </a:xfrm>
          <a:prstGeom prst="straightConnector1">
            <a:avLst/>
          </a:prstGeom>
          <a:ln w="444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32">
            <a:extLst>
              <a:ext uri="{FF2B5EF4-FFF2-40B4-BE49-F238E27FC236}">
                <a16:creationId xmlns:a16="http://schemas.microsoft.com/office/drawing/2014/main" id="{B6CAABA9-0FB4-4ED8-A28B-7764330C229E}"/>
              </a:ext>
            </a:extLst>
          </p:cNvPr>
          <p:cNvSpPr txBox="1">
            <a:spLocks noChangeArrowheads="1"/>
          </p:cNvSpPr>
          <p:nvPr/>
        </p:nvSpPr>
        <p:spPr bwMode="auto">
          <a:xfrm>
            <a:off x="5517512" y="4490574"/>
            <a:ext cx="6343264" cy="2031325"/>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ts val="0"/>
              </a:spcBef>
              <a:spcAft>
                <a:spcPts val="0"/>
              </a:spcAft>
              <a:buSzPts val="800"/>
              <a:tabLst>
                <a:tab pos="228600" algn="l"/>
              </a:tabLst>
            </a:pPr>
            <a:r>
              <a:rPr lang="en-US" altLang="en-US" sz="1400" b="1" dirty="0">
                <a:solidFill>
                  <a:srgbClr val="339933"/>
                </a:solidFill>
              </a:rPr>
              <a:t>[3] 	</a:t>
            </a:r>
            <a:r>
              <a:rPr lang="en-US" sz="1400" b="1" dirty="0">
                <a:solidFill>
                  <a:srgbClr val="339933"/>
                </a:solidFill>
              </a:rPr>
              <a:t>A. Martone, K. Ranney, K. Sherbondy, K. Gallagher, S. Blunt, “Spectrum allocation for non-cooperative radar coexistence,” </a:t>
            </a:r>
            <a:r>
              <a:rPr lang="en-US" sz="1400" b="1" i="1" dirty="0">
                <a:solidFill>
                  <a:srgbClr val="339933"/>
                </a:solidFill>
              </a:rPr>
              <a:t>IEEE Trans. Aerospace &amp; Electronic Systems</a:t>
            </a:r>
            <a:r>
              <a:rPr lang="en-US" sz="1400" b="1" dirty="0">
                <a:solidFill>
                  <a:srgbClr val="339933"/>
                </a:solidFill>
              </a:rPr>
              <a:t>, vol. 54, no. 1, pp. 90-105, Feb. 2018.</a:t>
            </a:r>
          </a:p>
          <a:p>
            <a:pPr algn="just">
              <a:spcBef>
                <a:spcPts val="0"/>
              </a:spcBef>
              <a:spcAft>
                <a:spcPts val="0"/>
              </a:spcAft>
              <a:buSzPts val="800"/>
              <a:tabLst>
                <a:tab pos="228600" algn="l"/>
              </a:tabLst>
            </a:pPr>
            <a:r>
              <a:rPr lang="en-US" altLang="en-US" sz="1400" b="1" dirty="0">
                <a:solidFill>
                  <a:srgbClr val="339933"/>
                </a:solidFill>
              </a:rPr>
              <a:t>[4] 	</a:t>
            </a:r>
            <a:r>
              <a:rPr lang="en-US" sz="1400" b="1" dirty="0">
                <a:solidFill>
                  <a:srgbClr val="339933"/>
                </a:solidFill>
              </a:rPr>
              <a:t>B.H. Kirk, R.M. Narayanan, K.A. Gallagher, A.F. Martone, K.D. Sherbondy, "Avoidance of time-varying radio frequency interference with software-defined cognitive radar," </a:t>
            </a:r>
            <a:r>
              <a:rPr lang="en-US" sz="1400" b="1" i="1" dirty="0">
                <a:solidFill>
                  <a:srgbClr val="339933"/>
                </a:solidFill>
              </a:rPr>
              <a:t>IEEE Trans. Aerospace &amp; Electronic Systems</a:t>
            </a:r>
            <a:r>
              <a:rPr lang="en-US" sz="1400" b="1" dirty="0">
                <a:solidFill>
                  <a:srgbClr val="339933"/>
                </a:solidFill>
              </a:rPr>
              <a:t>, vol. 55, no. 3, pp. 1090-1107, June 2019.</a:t>
            </a:r>
            <a:endParaRPr lang="en-US" altLang="en-US" sz="1400" b="1" dirty="0">
              <a:solidFill>
                <a:srgbClr val="339933"/>
              </a:solidFill>
            </a:endParaRPr>
          </a:p>
          <a:p>
            <a:pPr marR="0" lvl="0" algn="just">
              <a:spcBef>
                <a:spcPts val="0"/>
              </a:spcBef>
              <a:spcAft>
                <a:spcPts val="0"/>
              </a:spcAft>
              <a:buSzPts val="800"/>
              <a:tabLst>
                <a:tab pos="228600" algn="l"/>
              </a:tabLst>
            </a:pPr>
            <a:endParaRPr lang="en-US" sz="1400" b="1" dirty="0">
              <a:solidFill>
                <a:srgbClr val="339933"/>
              </a:solidFill>
            </a:endParaRPr>
          </a:p>
        </p:txBody>
      </p:sp>
      <p:pic>
        <p:nvPicPr>
          <p:cNvPr id="12" name="Picture 11">
            <a:extLst>
              <a:ext uri="{FF2B5EF4-FFF2-40B4-BE49-F238E27FC236}">
                <a16:creationId xmlns:a16="http://schemas.microsoft.com/office/drawing/2014/main" id="{E8511387-03E7-4E81-86F3-06F2BCFB8CE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808" y="3808221"/>
            <a:ext cx="4205735" cy="2008527"/>
          </a:xfrm>
          <a:prstGeom prst="rect">
            <a:avLst/>
          </a:prstGeom>
          <a:noFill/>
        </p:spPr>
      </p:pic>
      <p:pic>
        <p:nvPicPr>
          <p:cNvPr id="25" name="Audio 24">
            <a:hlinkClick r:id="" action="ppaction://media"/>
            <a:extLst>
              <a:ext uri="{FF2B5EF4-FFF2-40B4-BE49-F238E27FC236}">
                <a16:creationId xmlns:a16="http://schemas.microsoft.com/office/drawing/2014/main" id="{C9AB729E-1FCF-460E-81EF-98404FB1AB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4712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469"/>
    </mc:Choice>
    <mc:Fallback xmlns="">
      <p:transition spd="slow" advTm="2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9" name="Content Placeholder 2">
            <a:extLst>
              <a:ext uri="{FF2B5EF4-FFF2-40B4-BE49-F238E27FC236}">
                <a16:creationId xmlns:a16="http://schemas.microsoft.com/office/drawing/2014/main" id="{A0DD2DE7-2861-480D-8BAC-0255D6B29860}"/>
              </a:ext>
            </a:extLst>
          </p:cNvPr>
          <p:cNvSpPr>
            <a:spLocks noGrp="1"/>
          </p:cNvSpPr>
          <p:nvPr>
            <p:ph idx="1"/>
          </p:nvPr>
        </p:nvSpPr>
        <p:spPr>
          <a:xfrm>
            <a:off x="316261" y="1586477"/>
            <a:ext cx="7173722" cy="2582321"/>
          </a:xfrm>
        </p:spPr>
        <p:txBody>
          <a:bodyPr>
            <a:noAutofit/>
          </a:bodyPr>
          <a:lstStyle/>
          <a:p>
            <a:pPr marL="274320" indent="-274320" fontAlgn="auto">
              <a:spcAft>
                <a:spcPts val="450"/>
              </a:spcAft>
            </a:pPr>
            <a:r>
              <a:rPr lang="en-US" sz="1800" dirty="0">
                <a:solidFill>
                  <a:schemeClr val="tx1"/>
                </a:solidFill>
              </a:rPr>
              <a:t>Various methods have recently been </a:t>
            </a:r>
            <a:r>
              <a:rPr lang="en-US" sz="1800" dirty="0">
                <a:solidFill>
                  <a:srgbClr val="FF0000"/>
                </a:solidFill>
              </a:rPr>
              <a:t>experimentally demonstrated </a:t>
            </a:r>
            <a:r>
              <a:rPr lang="en-US" sz="1800" dirty="0">
                <a:solidFill>
                  <a:schemeClr val="tx1"/>
                </a:solidFill>
              </a:rPr>
              <a:t>to realize spectrally shaped forms of </a:t>
            </a:r>
            <a:r>
              <a:rPr lang="en-US" sz="1800" dirty="0">
                <a:solidFill>
                  <a:srgbClr val="FF0000"/>
                </a:solidFill>
              </a:rPr>
              <a:t>nonrepeating</a:t>
            </a:r>
            <a:r>
              <a:rPr lang="en-US" sz="1800" dirty="0">
                <a:solidFill>
                  <a:srgbClr val="0000FF"/>
                </a:solidFill>
              </a:rPr>
              <a:t> </a:t>
            </a:r>
            <a:r>
              <a:rPr lang="en-US" sz="1800" dirty="0">
                <a:solidFill>
                  <a:schemeClr val="tx1"/>
                </a:solidFill>
              </a:rPr>
              <a:t>random FM (RFM) waveforms </a:t>
            </a:r>
            <a:r>
              <a:rPr lang="en-US" sz="1800" b="1" dirty="0">
                <a:solidFill>
                  <a:srgbClr val="008000"/>
                </a:solidFill>
              </a:rPr>
              <a:t>[5]</a:t>
            </a:r>
          </a:p>
          <a:p>
            <a:pPr marL="285750" indent="-285750">
              <a:spcAft>
                <a:spcPts val="450"/>
              </a:spcAft>
            </a:pPr>
            <a:r>
              <a:rPr lang="en-US" sz="1800" dirty="0">
                <a:solidFill>
                  <a:schemeClr val="tx1"/>
                </a:solidFill>
              </a:rPr>
              <a:t>Notched versions of RFM shown to achieve </a:t>
            </a:r>
            <a:r>
              <a:rPr lang="en-US" sz="1800" dirty="0">
                <a:solidFill>
                  <a:srgbClr val="FF0000"/>
                </a:solidFill>
              </a:rPr>
              <a:t>&gt; 50 dB notch depth</a:t>
            </a:r>
            <a:r>
              <a:rPr lang="en-US" sz="1800" dirty="0">
                <a:solidFill>
                  <a:schemeClr val="tx1"/>
                </a:solidFill>
              </a:rPr>
              <a:t>,</a:t>
            </a:r>
            <a:r>
              <a:rPr lang="en-US" sz="1800" dirty="0">
                <a:solidFill>
                  <a:srgbClr val="0000FF"/>
                </a:solidFill>
              </a:rPr>
              <a:t> </a:t>
            </a:r>
            <a:r>
              <a:rPr lang="en-US" sz="1800" dirty="0">
                <a:solidFill>
                  <a:schemeClr val="tx1"/>
                </a:solidFill>
              </a:rPr>
              <a:t>while preserving </a:t>
            </a:r>
            <a:r>
              <a:rPr lang="en-US" sz="1800" dirty="0">
                <a:solidFill>
                  <a:srgbClr val="FF0000"/>
                </a:solidFill>
              </a:rPr>
              <a:t>transmitter-amenable FM structure </a:t>
            </a:r>
            <a:r>
              <a:rPr lang="en-US" sz="1800" b="1" dirty="0">
                <a:solidFill>
                  <a:srgbClr val="008000"/>
                </a:solidFill>
              </a:rPr>
              <a:t>[6]</a:t>
            </a:r>
            <a:endParaRPr lang="en-US" sz="1800" dirty="0">
              <a:solidFill>
                <a:srgbClr val="0000FF"/>
              </a:solidFill>
            </a:endParaRPr>
          </a:p>
          <a:p>
            <a:pPr marL="285750" indent="-285750">
              <a:spcAft>
                <a:spcPts val="450"/>
              </a:spcAft>
            </a:pPr>
            <a:r>
              <a:rPr lang="en-US" sz="1800" dirty="0">
                <a:solidFill>
                  <a:schemeClr val="tx1"/>
                </a:solidFill>
              </a:rPr>
              <a:t>Initially relying on use of high-fidelity (i.e. expensive) </a:t>
            </a:r>
            <a:r>
              <a:rPr lang="en-US" sz="1800" dirty="0">
                <a:solidFill>
                  <a:srgbClr val="FF0000"/>
                </a:solidFill>
              </a:rPr>
              <a:t>arbitrary waveform generation (AWG) </a:t>
            </a:r>
            <a:r>
              <a:rPr lang="en-US" sz="1800" dirty="0">
                <a:solidFill>
                  <a:schemeClr val="tx1"/>
                </a:solidFill>
              </a:rPr>
              <a:t>capability</a:t>
            </a:r>
            <a:r>
              <a:rPr lang="en-US" sz="1800" dirty="0">
                <a:solidFill>
                  <a:srgbClr val="0000FF"/>
                </a:solidFill>
              </a:rPr>
              <a:t> </a:t>
            </a:r>
            <a:r>
              <a:rPr lang="en-US" sz="1800" b="1" dirty="0">
                <a:solidFill>
                  <a:srgbClr val="008000"/>
                </a:solidFill>
              </a:rPr>
              <a:t>[6]</a:t>
            </a:r>
            <a:endParaRPr lang="en-US" sz="1800" dirty="0">
              <a:solidFill>
                <a:srgbClr val="0000FF"/>
              </a:solidFill>
            </a:endParaRP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16</a:t>
            </a:fld>
            <a:endParaRPr lang="en-US"/>
          </a:p>
        </p:txBody>
      </p:sp>
      <p:sp>
        <p:nvSpPr>
          <p:cNvPr id="8" name="Title 1">
            <a:extLst>
              <a:ext uri="{FF2B5EF4-FFF2-40B4-BE49-F238E27FC236}">
                <a16:creationId xmlns:a16="http://schemas.microsoft.com/office/drawing/2014/main" id="{5CABA561-3A58-4796-A7DD-F110F4CB7E76}"/>
              </a:ext>
            </a:extLst>
          </p:cNvPr>
          <p:cNvSpPr txBox="1">
            <a:spLocks/>
          </p:cNvSpPr>
          <p:nvPr/>
        </p:nvSpPr>
        <p:spPr bwMode="auto">
          <a:xfrm>
            <a:off x="328909" y="1047718"/>
            <a:ext cx="8754637" cy="4344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r>
              <a:rPr lang="en-US" dirty="0">
                <a:solidFill>
                  <a:srgbClr val="0E0EFF"/>
                </a:solidFill>
              </a:rPr>
              <a:t>2) N</a:t>
            </a:r>
            <a:r>
              <a:rPr lang="en-US" cap="none" dirty="0">
                <a:solidFill>
                  <a:srgbClr val="0E0EFF"/>
                </a:solidFill>
                <a:latin typeface="Arial"/>
                <a:cs typeface="Arial"/>
                <a:sym typeface="Arial"/>
              </a:rPr>
              <a:t>onrepeating spectrally notched FM waveforms</a:t>
            </a:r>
          </a:p>
        </p:txBody>
      </p:sp>
      <p:sp>
        <p:nvSpPr>
          <p:cNvPr id="21" name="TextBox 32">
            <a:extLst>
              <a:ext uri="{FF2B5EF4-FFF2-40B4-BE49-F238E27FC236}">
                <a16:creationId xmlns:a16="http://schemas.microsoft.com/office/drawing/2014/main" id="{B6CAABA9-0FB4-4ED8-A28B-7764330C229E}"/>
              </a:ext>
            </a:extLst>
          </p:cNvPr>
          <p:cNvSpPr txBox="1">
            <a:spLocks noChangeArrowheads="1"/>
          </p:cNvSpPr>
          <p:nvPr/>
        </p:nvSpPr>
        <p:spPr bwMode="auto">
          <a:xfrm>
            <a:off x="5088775" y="4442441"/>
            <a:ext cx="7173722" cy="2069797"/>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300"/>
              </a:spcAft>
            </a:pPr>
            <a:r>
              <a:rPr lang="en-US" altLang="en-US" sz="1400" b="1" dirty="0">
                <a:solidFill>
                  <a:srgbClr val="339933"/>
                </a:solidFill>
              </a:rPr>
              <a:t>[5] 	</a:t>
            </a:r>
            <a:r>
              <a:rPr lang="en-US" sz="1400" b="1" dirty="0">
                <a:solidFill>
                  <a:srgbClr val="339933"/>
                </a:solidFill>
              </a:rPr>
              <a:t>S.D. Blunt, J.K. </a:t>
            </a:r>
            <a:r>
              <a:rPr lang="en-US" sz="1400" b="1" dirty="0" err="1">
                <a:solidFill>
                  <a:srgbClr val="339933"/>
                </a:solidFill>
              </a:rPr>
              <a:t>Jakabosky</a:t>
            </a:r>
            <a:r>
              <a:rPr lang="en-US" sz="1400" b="1" dirty="0">
                <a:solidFill>
                  <a:srgbClr val="339933"/>
                </a:solidFill>
              </a:rPr>
              <a:t>, C.A. Mohr, P.M. McCormick, J.W. Owen, B. Ravenscroft, C. </a:t>
            </a:r>
            <a:r>
              <a:rPr lang="en-US" sz="1400" b="1" dirty="0" err="1">
                <a:solidFill>
                  <a:srgbClr val="339933"/>
                </a:solidFill>
              </a:rPr>
              <a:t>Sahin</a:t>
            </a:r>
            <a:r>
              <a:rPr lang="en-US" sz="1400" b="1" dirty="0">
                <a:solidFill>
                  <a:srgbClr val="339933"/>
                </a:solidFill>
              </a:rPr>
              <a:t>, G.D. Zook, C.C. Jones, J.G. Metcalf, T. Higgins, “Principles &amp; applications of random FM radar waveform design,” </a:t>
            </a:r>
            <a:r>
              <a:rPr lang="en-US" sz="1400" b="1" i="1" dirty="0">
                <a:solidFill>
                  <a:srgbClr val="339933"/>
                </a:solidFill>
              </a:rPr>
              <a:t>IEEE Aerospace &amp; Electronic Systems Magazine</a:t>
            </a:r>
            <a:r>
              <a:rPr lang="en-US" sz="1400" b="1" dirty="0">
                <a:solidFill>
                  <a:srgbClr val="339933"/>
                </a:solidFill>
              </a:rPr>
              <a:t>, vol. 35, no. 10, pp. 20-28, Oct. 2020.</a:t>
            </a:r>
          </a:p>
          <a:p>
            <a:pPr lvl="0"/>
            <a:r>
              <a:rPr lang="en-US" altLang="en-US" sz="1400" b="1" dirty="0">
                <a:solidFill>
                  <a:srgbClr val="339933"/>
                </a:solidFill>
              </a:rPr>
              <a:t>[6] 	</a:t>
            </a:r>
            <a:r>
              <a:rPr lang="en-US" sz="1400" b="1" dirty="0">
                <a:solidFill>
                  <a:srgbClr val="339933"/>
                </a:solidFill>
              </a:rPr>
              <a:t>C.A. Mohr, S.D. Blunt, “Analytical spectrum representation for physical waveform optimization requiring extreme fidelity,” </a:t>
            </a:r>
            <a:r>
              <a:rPr lang="en-US" sz="1400" b="1" i="1" dirty="0">
                <a:solidFill>
                  <a:srgbClr val="339933"/>
                </a:solidFill>
              </a:rPr>
              <a:t>IEEE Radar Conf</a:t>
            </a:r>
            <a:r>
              <a:rPr lang="en-US" sz="1400" b="1" dirty="0">
                <a:solidFill>
                  <a:srgbClr val="339933"/>
                </a:solidFill>
              </a:rPr>
              <a:t>., Boston, MA, Apr. 2019.</a:t>
            </a:r>
          </a:p>
          <a:p>
            <a:pPr lvl="0"/>
            <a:endParaRPr lang="en-US" sz="1400" b="1" dirty="0">
              <a:solidFill>
                <a:srgbClr val="339933"/>
              </a:solidFill>
            </a:endParaRPr>
          </a:p>
        </p:txBody>
      </p:sp>
      <p:pic>
        <p:nvPicPr>
          <p:cNvPr id="15" name="Picture 14">
            <a:extLst>
              <a:ext uri="{FF2B5EF4-FFF2-40B4-BE49-F238E27FC236}">
                <a16:creationId xmlns:a16="http://schemas.microsoft.com/office/drawing/2014/main" id="{47320480-F068-47B5-8638-BD4A175FB83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92" y="4267259"/>
            <a:ext cx="4205735" cy="2008527"/>
          </a:xfrm>
          <a:prstGeom prst="rect">
            <a:avLst/>
          </a:prstGeom>
          <a:noFill/>
        </p:spPr>
      </p:pic>
      <p:cxnSp>
        <p:nvCxnSpPr>
          <p:cNvPr id="18" name="Straight Connector 17">
            <a:extLst>
              <a:ext uri="{FF2B5EF4-FFF2-40B4-BE49-F238E27FC236}">
                <a16:creationId xmlns:a16="http://schemas.microsoft.com/office/drawing/2014/main" id="{DA777301-CC07-4AC1-828A-66502A6021ED}"/>
              </a:ext>
            </a:extLst>
          </p:cNvPr>
          <p:cNvCxnSpPr/>
          <p:nvPr/>
        </p:nvCxnSpPr>
        <p:spPr>
          <a:xfrm>
            <a:off x="8097806" y="2785823"/>
            <a:ext cx="0" cy="10538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BC5782-8F45-467B-8580-BDD4D993367E}"/>
              </a:ext>
            </a:extLst>
          </p:cNvPr>
          <p:cNvCxnSpPr>
            <a:cxnSpLocks/>
          </p:cNvCxnSpPr>
          <p:nvPr/>
        </p:nvCxnSpPr>
        <p:spPr>
          <a:xfrm>
            <a:off x="8097806" y="3812585"/>
            <a:ext cx="26889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859A1AA-47DB-438E-93BB-40C4E1B3E564}"/>
                  </a:ext>
                </a:extLst>
              </p:cNvPr>
              <p:cNvSpPr txBox="1"/>
              <p:nvPr/>
            </p:nvSpPr>
            <p:spPr>
              <a:xfrm>
                <a:off x="10864252" y="3674085"/>
                <a:ext cx="1611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
          <p:sp>
            <p:nvSpPr>
              <p:cNvPr id="23" name="TextBox 22">
                <a:extLst>
                  <a:ext uri="{FF2B5EF4-FFF2-40B4-BE49-F238E27FC236}">
                    <a16:creationId xmlns:a16="http://schemas.microsoft.com/office/drawing/2014/main" id="{D859A1AA-47DB-438E-93BB-40C4E1B3E564}"/>
                  </a:ext>
                </a:extLst>
              </p:cNvPr>
              <p:cNvSpPr txBox="1">
                <a:spLocks noRot="1" noChangeAspect="1" noMove="1" noResize="1" noEditPoints="1" noAdjustHandles="1" noChangeArrowheads="1" noChangeShapeType="1" noTextEdit="1"/>
              </p:cNvSpPr>
              <p:nvPr/>
            </p:nvSpPr>
            <p:spPr>
              <a:xfrm>
                <a:off x="10864252" y="3674085"/>
                <a:ext cx="161133" cy="276999"/>
              </a:xfrm>
              <a:prstGeom prst="rect">
                <a:avLst/>
              </a:prstGeom>
              <a:blipFill>
                <a:blip r:embed="rId7"/>
                <a:stretch>
                  <a:fillRect l="-25926" r="-22222"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878B6CB-DC43-4886-80D6-7E04B29C4325}"/>
                  </a:ext>
                </a:extLst>
              </p:cNvPr>
              <p:cNvSpPr txBox="1"/>
              <p:nvPr/>
            </p:nvSpPr>
            <p:spPr>
              <a:xfrm>
                <a:off x="7561075" y="3146164"/>
                <a:ext cx="4656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24" name="TextBox 23">
                <a:extLst>
                  <a:ext uri="{FF2B5EF4-FFF2-40B4-BE49-F238E27FC236}">
                    <a16:creationId xmlns:a16="http://schemas.microsoft.com/office/drawing/2014/main" id="{4878B6CB-DC43-4886-80D6-7E04B29C4325}"/>
                  </a:ext>
                </a:extLst>
              </p:cNvPr>
              <p:cNvSpPr txBox="1">
                <a:spLocks noRot="1" noChangeAspect="1" noMove="1" noResize="1" noEditPoints="1" noAdjustHandles="1" noChangeArrowheads="1" noChangeShapeType="1" noTextEdit="1"/>
              </p:cNvSpPr>
              <p:nvPr/>
            </p:nvSpPr>
            <p:spPr>
              <a:xfrm>
                <a:off x="7561075" y="3146164"/>
                <a:ext cx="465640" cy="276999"/>
              </a:xfrm>
              <a:prstGeom prst="rect">
                <a:avLst/>
              </a:prstGeom>
              <a:blipFill>
                <a:blip r:embed="rId8"/>
                <a:stretch>
                  <a:fillRect l="-5195" r="-15584" b="-34783"/>
                </a:stretch>
              </a:blipFill>
            </p:spPr>
            <p:txBody>
              <a:bodyPr/>
              <a:lstStyle/>
              <a:p>
                <a:r>
                  <a:rPr lang="en-US">
                    <a:noFill/>
                  </a:rPr>
                  <a:t> </a:t>
                </a:r>
              </a:p>
            </p:txBody>
          </p:sp>
        </mc:Fallback>
      </mc:AlternateContent>
      <p:cxnSp>
        <p:nvCxnSpPr>
          <p:cNvPr id="26" name="Straight Connector 25">
            <a:extLst>
              <a:ext uri="{FF2B5EF4-FFF2-40B4-BE49-F238E27FC236}">
                <a16:creationId xmlns:a16="http://schemas.microsoft.com/office/drawing/2014/main" id="{4800E137-2B1F-4414-A772-5136DE491CBF}"/>
              </a:ext>
            </a:extLst>
          </p:cNvPr>
          <p:cNvCxnSpPr/>
          <p:nvPr/>
        </p:nvCxnSpPr>
        <p:spPr>
          <a:xfrm>
            <a:off x="8097806" y="1491736"/>
            <a:ext cx="0" cy="10538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6B9E6D6-5435-4B0D-A46F-99FF3B148DE4}"/>
              </a:ext>
            </a:extLst>
          </p:cNvPr>
          <p:cNvCxnSpPr>
            <a:cxnSpLocks/>
          </p:cNvCxnSpPr>
          <p:nvPr/>
        </p:nvCxnSpPr>
        <p:spPr>
          <a:xfrm>
            <a:off x="8097806" y="2518498"/>
            <a:ext cx="26889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1C18B2E-5472-4FF7-A774-2CAF2D1F06BE}"/>
                  </a:ext>
                </a:extLst>
              </p:cNvPr>
              <p:cNvSpPr txBox="1"/>
              <p:nvPr/>
            </p:nvSpPr>
            <p:spPr>
              <a:xfrm>
                <a:off x="10864252" y="2379998"/>
                <a:ext cx="16113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
          <p:sp>
            <p:nvSpPr>
              <p:cNvPr id="28" name="TextBox 27">
                <a:extLst>
                  <a:ext uri="{FF2B5EF4-FFF2-40B4-BE49-F238E27FC236}">
                    <a16:creationId xmlns:a16="http://schemas.microsoft.com/office/drawing/2014/main" id="{61C18B2E-5472-4FF7-A774-2CAF2D1F06BE}"/>
                  </a:ext>
                </a:extLst>
              </p:cNvPr>
              <p:cNvSpPr txBox="1">
                <a:spLocks noRot="1" noChangeAspect="1" noMove="1" noResize="1" noEditPoints="1" noAdjustHandles="1" noChangeArrowheads="1" noChangeShapeType="1" noTextEdit="1"/>
              </p:cNvSpPr>
              <p:nvPr/>
            </p:nvSpPr>
            <p:spPr>
              <a:xfrm>
                <a:off x="10864252" y="2379998"/>
                <a:ext cx="161133" cy="276999"/>
              </a:xfrm>
              <a:prstGeom prst="rect">
                <a:avLst/>
              </a:prstGeom>
              <a:blipFill>
                <a:blip r:embed="rId9"/>
                <a:stretch>
                  <a:fillRect l="-25926" r="-22222"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16F917A-31AD-4CA6-9792-09E006D874E8}"/>
                  </a:ext>
                </a:extLst>
              </p:cNvPr>
              <p:cNvSpPr txBox="1"/>
              <p:nvPr/>
            </p:nvSpPr>
            <p:spPr>
              <a:xfrm>
                <a:off x="7561075" y="1852077"/>
                <a:ext cx="4656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29" name="TextBox 28">
                <a:extLst>
                  <a:ext uri="{FF2B5EF4-FFF2-40B4-BE49-F238E27FC236}">
                    <a16:creationId xmlns:a16="http://schemas.microsoft.com/office/drawing/2014/main" id="{E16F917A-31AD-4CA6-9792-09E006D874E8}"/>
                  </a:ext>
                </a:extLst>
              </p:cNvPr>
              <p:cNvSpPr txBox="1">
                <a:spLocks noRot="1" noChangeAspect="1" noMove="1" noResize="1" noEditPoints="1" noAdjustHandles="1" noChangeArrowheads="1" noChangeShapeType="1" noTextEdit="1"/>
              </p:cNvSpPr>
              <p:nvPr/>
            </p:nvSpPr>
            <p:spPr>
              <a:xfrm>
                <a:off x="7561075" y="1852077"/>
                <a:ext cx="465640" cy="276999"/>
              </a:xfrm>
              <a:prstGeom prst="rect">
                <a:avLst/>
              </a:prstGeom>
              <a:blipFill>
                <a:blip r:embed="rId10"/>
                <a:stretch>
                  <a:fillRect l="-5195" r="-15584" b="-37778"/>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7DD03196-83BA-4B68-BFF1-0DA3CED06CF3}"/>
              </a:ext>
            </a:extLst>
          </p:cNvPr>
          <p:cNvGrpSpPr/>
          <p:nvPr/>
        </p:nvGrpSpPr>
        <p:grpSpPr>
          <a:xfrm>
            <a:off x="8143723" y="1586477"/>
            <a:ext cx="2643039" cy="845578"/>
            <a:chOff x="8012624" y="1087090"/>
            <a:chExt cx="1954324" cy="1005182"/>
          </a:xfrm>
        </p:grpSpPr>
        <p:sp>
          <p:nvSpPr>
            <p:cNvPr id="13" name="Freeform: Shape 12">
              <a:extLst>
                <a:ext uri="{FF2B5EF4-FFF2-40B4-BE49-F238E27FC236}">
                  <a16:creationId xmlns:a16="http://schemas.microsoft.com/office/drawing/2014/main" id="{6DE1ADF7-8765-4761-A9EA-304E7ECC5E50}"/>
                </a:ext>
              </a:extLst>
            </p:cNvPr>
            <p:cNvSpPr/>
            <p:nvPr/>
          </p:nvSpPr>
          <p:spPr>
            <a:xfrm>
              <a:off x="8012624" y="1087090"/>
              <a:ext cx="976393" cy="1005182"/>
            </a:xfrm>
            <a:custGeom>
              <a:avLst/>
              <a:gdLst>
                <a:gd name="connsiteX0" fmla="*/ 0 w 976393"/>
                <a:gd name="connsiteY0" fmla="*/ 524734 h 1005182"/>
                <a:gd name="connsiteX1" fmla="*/ 38745 w 976393"/>
                <a:gd name="connsiteY1" fmla="*/ 13290 h 1005182"/>
                <a:gd name="connsiteX2" fmla="*/ 85240 w 976393"/>
                <a:gd name="connsiteY2" fmla="*/ 1005181 h 1005182"/>
                <a:gd name="connsiteX3" fmla="*/ 108488 w 976393"/>
                <a:gd name="connsiteY3" fmla="*/ 21039 h 1005182"/>
                <a:gd name="connsiteX4" fmla="*/ 154983 w 976393"/>
                <a:gd name="connsiteY4" fmla="*/ 997432 h 1005182"/>
                <a:gd name="connsiteX5" fmla="*/ 178230 w 976393"/>
                <a:gd name="connsiteY5" fmla="*/ 5541 h 1005182"/>
                <a:gd name="connsiteX6" fmla="*/ 216976 w 976393"/>
                <a:gd name="connsiteY6" fmla="*/ 989683 h 1005182"/>
                <a:gd name="connsiteX7" fmla="*/ 247973 w 976393"/>
                <a:gd name="connsiteY7" fmla="*/ 28788 h 1005182"/>
                <a:gd name="connsiteX8" fmla="*/ 278969 w 976393"/>
                <a:gd name="connsiteY8" fmla="*/ 981934 h 1005182"/>
                <a:gd name="connsiteX9" fmla="*/ 325464 w 976393"/>
                <a:gd name="connsiteY9" fmla="*/ 21039 h 1005182"/>
                <a:gd name="connsiteX10" fmla="*/ 379708 w 976393"/>
                <a:gd name="connsiteY10" fmla="*/ 989683 h 1005182"/>
                <a:gd name="connsiteX11" fmla="*/ 441701 w 976393"/>
                <a:gd name="connsiteY11" fmla="*/ 28788 h 1005182"/>
                <a:gd name="connsiteX12" fmla="*/ 503695 w 976393"/>
                <a:gd name="connsiteY12" fmla="*/ 974185 h 1005182"/>
                <a:gd name="connsiteX13" fmla="*/ 588935 w 976393"/>
                <a:gd name="connsiteY13" fmla="*/ 36537 h 1005182"/>
                <a:gd name="connsiteX14" fmla="*/ 666427 w 976393"/>
                <a:gd name="connsiteY14" fmla="*/ 958686 h 1005182"/>
                <a:gd name="connsiteX15" fmla="*/ 751668 w 976393"/>
                <a:gd name="connsiteY15" fmla="*/ 183771 h 1005182"/>
                <a:gd name="connsiteX16" fmla="*/ 976393 w 976393"/>
                <a:gd name="connsiteY16" fmla="*/ 36537 h 100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393" h="1005182">
                  <a:moveTo>
                    <a:pt x="0" y="524734"/>
                  </a:moveTo>
                  <a:cubicBezTo>
                    <a:pt x="12269" y="228975"/>
                    <a:pt x="24538" y="-66784"/>
                    <a:pt x="38745" y="13290"/>
                  </a:cubicBezTo>
                  <a:cubicBezTo>
                    <a:pt x="52952" y="93364"/>
                    <a:pt x="73616" y="1003889"/>
                    <a:pt x="85240" y="1005181"/>
                  </a:cubicBezTo>
                  <a:cubicBezTo>
                    <a:pt x="96864" y="1006473"/>
                    <a:pt x="96864" y="22331"/>
                    <a:pt x="108488" y="21039"/>
                  </a:cubicBezTo>
                  <a:cubicBezTo>
                    <a:pt x="120112" y="19747"/>
                    <a:pt x="143359" y="1000015"/>
                    <a:pt x="154983" y="997432"/>
                  </a:cubicBezTo>
                  <a:cubicBezTo>
                    <a:pt x="166607" y="994849"/>
                    <a:pt x="167898" y="6832"/>
                    <a:pt x="178230" y="5541"/>
                  </a:cubicBezTo>
                  <a:cubicBezTo>
                    <a:pt x="188562" y="4249"/>
                    <a:pt x="205352" y="985809"/>
                    <a:pt x="216976" y="989683"/>
                  </a:cubicBezTo>
                  <a:cubicBezTo>
                    <a:pt x="228600" y="993558"/>
                    <a:pt x="237641" y="30079"/>
                    <a:pt x="247973" y="28788"/>
                  </a:cubicBezTo>
                  <a:cubicBezTo>
                    <a:pt x="258305" y="27496"/>
                    <a:pt x="266054" y="983225"/>
                    <a:pt x="278969" y="981934"/>
                  </a:cubicBezTo>
                  <a:cubicBezTo>
                    <a:pt x="291884" y="980643"/>
                    <a:pt x="308674" y="19748"/>
                    <a:pt x="325464" y="21039"/>
                  </a:cubicBezTo>
                  <a:cubicBezTo>
                    <a:pt x="342254" y="22330"/>
                    <a:pt x="360335" y="988392"/>
                    <a:pt x="379708" y="989683"/>
                  </a:cubicBezTo>
                  <a:cubicBezTo>
                    <a:pt x="399081" y="990974"/>
                    <a:pt x="421037" y="31371"/>
                    <a:pt x="441701" y="28788"/>
                  </a:cubicBezTo>
                  <a:cubicBezTo>
                    <a:pt x="462365" y="26205"/>
                    <a:pt x="479156" y="972894"/>
                    <a:pt x="503695" y="974185"/>
                  </a:cubicBezTo>
                  <a:cubicBezTo>
                    <a:pt x="528234" y="975476"/>
                    <a:pt x="561813" y="39120"/>
                    <a:pt x="588935" y="36537"/>
                  </a:cubicBezTo>
                  <a:cubicBezTo>
                    <a:pt x="616057" y="33954"/>
                    <a:pt x="639305" y="934147"/>
                    <a:pt x="666427" y="958686"/>
                  </a:cubicBezTo>
                  <a:cubicBezTo>
                    <a:pt x="693549" y="983225"/>
                    <a:pt x="700007" y="337462"/>
                    <a:pt x="751668" y="183771"/>
                  </a:cubicBezTo>
                  <a:cubicBezTo>
                    <a:pt x="803329" y="30080"/>
                    <a:pt x="889861" y="33308"/>
                    <a:pt x="976393" y="365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eeform: Shape 29">
              <a:extLst>
                <a:ext uri="{FF2B5EF4-FFF2-40B4-BE49-F238E27FC236}">
                  <a16:creationId xmlns:a16="http://schemas.microsoft.com/office/drawing/2014/main" id="{96046352-FBF3-4EA3-A762-97FB29BA1CFF}"/>
                </a:ext>
              </a:extLst>
            </p:cNvPr>
            <p:cNvSpPr/>
            <p:nvPr/>
          </p:nvSpPr>
          <p:spPr>
            <a:xfrm flipH="1">
              <a:off x="8988540" y="1087090"/>
              <a:ext cx="978408" cy="1005182"/>
            </a:xfrm>
            <a:custGeom>
              <a:avLst/>
              <a:gdLst>
                <a:gd name="connsiteX0" fmla="*/ 0 w 976393"/>
                <a:gd name="connsiteY0" fmla="*/ 524734 h 1005182"/>
                <a:gd name="connsiteX1" fmla="*/ 38745 w 976393"/>
                <a:gd name="connsiteY1" fmla="*/ 13290 h 1005182"/>
                <a:gd name="connsiteX2" fmla="*/ 85240 w 976393"/>
                <a:gd name="connsiteY2" fmla="*/ 1005181 h 1005182"/>
                <a:gd name="connsiteX3" fmla="*/ 108488 w 976393"/>
                <a:gd name="connsiteY3" fmla="*/ 21039 h 1005182"/>
                <a:gd name="connsiteX4" fmla="*/ 154983 w 976393"/>
                <a:gd name="connsiteY4" fmla="*/ 997432 h 1005182"/>
                <a:gd name="connsiteX5" fmla="*/ 178230 w 976393"/>
                <a:gd name="connsiteY5" fmla="*/ 5541 h 1005182"/>
                <a:gd name="connsiteX6" fmla="*/ 216976 w 976393"/>
                <a:gd name="connsiteY6" fmla="*/ 989683 h 1005182"/>
                <a:gd name="connsiteX7" fmla="*/ 247973 w 976393"/>
                <a:gd name="connsiteY7" fmla="*/ 28788 h 1005182"/>
                <a:gd name="connsiteX8" fmla="*/ 278969 w 976393"/>
                <a:gd name="connsiteY8" fmla="*/ 981934 h 1005182"/>
                <a:gd name="connsiteX9" fmla="*/ 325464 w 976393"/>
                <a:gd name="connsiteY9" fmla="*/ 21039 h 1005182"/>
                <a:gd name="connsiteX10" fmla="*/ 379708 w 976393"/>
                <a:gd name="connsiteY10" fmla="*/ 989683 h 1005182"/>
                <a:gd name="connsiteX11" fmla="*/ 441701 w 976393"/>
                <a:gd name="connsiteY11" fmla="*/ 28788 h 1005182"/>
                <a:gd name="connsiteX12" fmla="*/ 503695 w 976393"/>
                <a:gd name="connsiteY12" fmla="*/ 974185 h 1005182"/>
                <a:gd name="connsiteX13" fmla="*/ 588935 w 976393"/>
                <a:gd name="connsiteY13" fmla="*/ 36537 h 1005182"/>
                <a:gd name="connsiteX14" fmla="*/ 666427 w 976393"/>
                <a:gd name="connsiteY14" fmla="*/ 958686 h 1005182"/>
                <a:gd name="connsiteX15" fmla="*/ 751668 w 976393"/>
                <a:gd name="connsiteY15" fmla="*/ 183771 h 1005182"/>
                <a:gd name="connsiteX16" fmla="*/ 976393 w 976393"/>
                <a:gd name="connsiteY16" fmla="*/ 36537 h 100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6393" h="1005182">
                  <a:moveTo>
                    <a:pt x="0" y="524734"/>
                  </a:moveTo>
                  <a:cubicBezTo>
                    <a:pt x="12269" y="228975"/>
                    <a:pt x="24538" y="-66784"/>
                    <a:pt x="38745" y="13290"/>
                  </a:cubicBezTo>
                  <a:cubicBezTo>
                    <a:pt x="52952" y="93364"/>
                    <a:pt x="73616" y="1003889"/>
                    <a:pt x="85240" y="1005181"/>
                  </a:cubicBezTo>
                  <a:cubicBezTo>
                    <a:pt x="96864" y="1006473"/>
                    <a:pt x="96864" y="22331"/>
                    <a:pt x="108488" y="21039"/>
                  </a:cubicBezTo>
                  <a:cubicBezTo>
                    <a:pt x="120112" y="19747"/>
                    <a:pt x="143359" y="1000015"/>
                    <a:pt x="154983" y="997432"/>
                  </a:cubicBezTo>
                  <a:cubicBezTo>
                    <a:pt x="166607" y="994849"/>
                    <a:pt x="167898" y="6832"/>
                    <a:pt x="178230" y="5541"/>
                  </a:cubicBezTo>
                  <a:cubicBezTo>
                    <a:pt x="188562" y="4249"/>
                    <a:pt x="205352" y="985809"/>
                    <a:pt x="216976" y="989683"/>
                  </a:cubicBezTo>
                  <a:cubicBezTo>
                    <a:pt x="228600" y="993558"/>
                    <a:pt x="237641" y="30079"/>
                    <a:pt x="247973" y="28788"/>
                  </a:cubicBezTo>
                  <a:cubicBezTo>
                    <a:pt x="258305" y="27496"/>
                    <a:pt x="266054" y="983225"/>
                    <a:pt x="278969" y="981934"/>
                  </a:cubicBezTo>
                  <a:cubicBezTo>
                    <a:pt x="291884" y="980643"/>
                    <a:pt x="308674" y="19748"/>
                    <a:pt x="325464" y="21039"/>
                  </a:cubicBezTo>
                  <a:cubicBezTo>
                    <a:pt x="342254" y="22330"/>
                    <a:pt x="360335" y="988392"/>
                    <a:pt x="379708" y="989683"/>
                  </a:cubicBezTo>
                  <a:cubicBezTo>
                    <a:pt x="399081" y="990974"/>
                    <a:pt x="421037" y="31371"/>
                    <a:pt x="441701" y="28788"/>
                  </a:cubicBezTo>
                  <a:cubicBezTo>
                    <a:pt x="462365" y="26205"/>
                    <a:pt x="479156" y="972894"/>
                    <a:pt x="503695" y="974185"/>
                  </a:cubicBezTo>
                  <a:cubicBezTo>
                    <a:pt x="528234" y="975476"/>
                    <a:pt x="561813" y="39120"/>
                    <a:pt x="588935" y="36537"/>
                  </a:cubicBezTo>
                  <a:cubicBezTo>
                    <a:pt x="616057" y="33954"/>
                    <a:pt x="639305" y="934147"/>
                    <a:pt x="666427" y="958686"/>
                  </a:cubicBezTo>
                  <a:cubicBezTo>
                    <a:pt x="693549" y="983225"/>
                    <a:pt x="700007" y="337462"/>
                    <a:pt x="751668" y="183771"/>
                  </a:cubicBezTo>
                  <a:cubicBezTo>
                    <a:pt x="803329" y="30080"/>
                    <a:pt x="889861" y="33308"/>
                    <a:pt x="976393" y="3653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Freeform: Shape 31">
            <a:extLst>
              <a:ext uri="{FF2B5EF4-FFF2-40B4-BE49-F238E27FC236}">
                <a16:creationId xmlns:a16="http://schemas.microsoft.com/office/drawing/2014/main" id="{E39566B5-E50E-4FD0-83A7-529E12767811}"/>
              </a:ext>
            </a:extLst>
          </p:cNvPr>
          <p:cNvSpPr/>
          <p:nvPr/>
        </p:nvSpPr>
        <p:spPr>
          <a:xfrm>
            <a:off x="8135201" y="2877119"/>
            <a:ext cx="2657959" cy="878324"/>
          </a:xfrm>
          <a:custGeom>
            <a:avLst/>
            <a:gdLst>
              <a:gd name="connsiteX0" fmla="*/ 0 w 2657959"/>
              <a:gd name="connsiteY0" fmla="*/ 414984 h 965174"/>
              <a:gd name="connsiteX1" fmla="*/ 100739 w 2657959"/>
              <a:gd name="connsiteY1" fmla="*/ 19777 h 965174"/>
              <a:gd name="connsiteX2" fmla="*/ 185980 w 2657959"/>
              <a:gd name="connsiteY2" fmla="*/ 965174 h 965174"/>
              <a:gd name="connsiteX3" fmla="*/ 278969 w 2657959"/>
              <a:gd name="connsiteY3" fmla="*/ 19777 h 965174"/>
              <a:gd name="connsiteX4" fmla="*/ 317715 w 2657959"/>
              <a:gd name="connsiteY4" fmla="*/ 957424 h 965174"/>
              <a:gd name="connsiteX5" fmla="*/ 379708 w 2657959"/>
              <a:gd name="connsiteY5" fmla="*/ 43024 h 965174"/>
              <a:gd name="connsiteX6" fmla="*/ 418454 w 2657959"/>
              <a:gd name="connsiteY6" fmla="*/ 934177 h 965174"/>
              <a:gd name="connsiteX7" fmla="*/ 573437 w 2657959"/>
              <a:gd name="connsiteY7" fmla="*/ 35275 h 965174"/>
              <a:gd name="connsiteX8" fmla="*/ 643180 w 2657959"/>
              <a:gd name="connsiteY8" fmla="*/ 957424 h 965174"/>
              <a:gd name="connsiteX9" fmla="*/ 681925 w 2657959"/>
              <a:gd name="connsiteY9" fmla="*/ 58523 h 965174"/>
              <a:gd name="connsiteX10" fmla="*/ 720671 w 2657959"/>
              <a:gd name="connsiteY10" fmla="*/ 949675 h 965174"/>
              <a:gd name="connsiteX11" fmla="*/ 829159 w 2657959"/>
              <a:gd name="connsiteY11" fmla="*/ 50774 h 965174"/>
              <a:gd name="connsiteX12" fmla="*/ 922149 w 2657959"/>
              <a:gd name="connsiteY12" fmla="*/ 941926 h 965174"/>
              <a:gd name="connsiteX13" fmla="*/ 1100380 w 2657959"/>
              <a:gd name="connsiteY13" fmla="*/ 43024 h 965174"/>
              <a:gd name="connsiteX14" fmla="*/ 1170122 w 2657959"/>
              <a:gd name="connsiteY14" fmla="*/ 949675 h 965174"/>
              <a:gd name="connsiteX15" fmla="*/ 1239864 w 2657959"/>
              <a:gd name="connsiteY15" fmla="*/ 58523 h 965174"/>
              <a:gd name="connsiteX16" fmla="*/ 1294108 w 2657959"/>
              <a:gd name="connsiteY16" fmla="*/ 949675 h 965174"/>
              <a:gd name="connsiteX17" fmla="*/ 1340603 w 2657959"/>
              <a:gd name="connsiteY17" fmla="*/ 50774 h 965174"/>
              <a:gd name="connsiteX18" fmla="*/ 1410346 w 2657959"/>
              <a:gd name="connsiteY18" fmla="*/ 949675 h 965174"/>
              <a:gd name="connsiteX19" fmla="*/ 1472339 w 2657959"/>
              <a:gd name="connsiteY19" fmla="*/ 58523 h 965174"/>
              <a:gd name="connsiteX20" fmla="*/ 1526583 w 2657959"/>
              <a:gd name="connsiteY20" fmla="*/ 934177 h 965174"/>
              <a:gd name="connsiteX21" fmla="*/ 1642820 w 2657959"/>
              <a:gd name="connsiteY21" fmla="*/ 50774 h 965174"/>
              <a:gd name="connsiteX22" fmla="*/ 1735810 w 2657959"/>
              <a:gd name="connsiteY22" fmla="*/ 941926 h 965174"/>
              <a:gd name="connsiteX23" fmla="*/ 1813302 w 2657959"/>
              <a:gd name="connsiteY23" fmla="*/ 58523 h 965174"/>
              <a:gd name="connsiteX24" fmla="*/ 1859796 w 2657959"/>
              <a:gd name="connsiteY24" fmla="*/ 934177 h 965174"/>
              <a:gd name="connsiteX25" fmla="*/ 1968285 w 2657959"/>
              <a:gd name="connsiteY25" fmla="*/ 81770 h 965174"/>
              <a:gd name="connsiteX26" fmla="*/ 2038027 w 2657959"/>
              <a:gd name="connsiteY26" fmla="*/ 934177 h 965174"/>
              <a:gd name="connsiteX27" fmla="*/ 2131017 w 2657959"/>
              <a:gd name="connsiteY27" fmla="*/ 66272 h 965174"/>
              <a:gd name="connsiteX28" fmla="*/ 2162013 w 2657959"/>
              <a:gd name="connsiteY28" fmla="*/ 949675 h 965174"/>
              <a:gd name="connsiteX29" fmla="*/ 2224007 w 2657959"/>
              <a:gd name="connsiteY29" fmla="*/ 81770 h 965174"/>
              <a:gd name="connsiteX30" fmla="*/ 2255003 w 2657959"/>
              <a:gd name="connsiteY30" fmla="*/ 934177 h 965174"/>
              <a:gd name="connsiteX31" fmla="*/ 2309247 w 2657959"/>
              <a:gd name="connsiteY31" fmla="*/ 81770 h 965174"/>
              <a:gd name="connsiteX32" fmla="*/ 2402237 w 2657959"/>
              <a:gd name="connsiteY32" fmla="*/ 934177 h 965174"/>
              <a:gd name="connsiteX33" fmla="*/ 2456481 w 2657959"/>
              <a:gd name="connsiteY33" fmla="*/ 89519 h 965174"/>
              <a:gd name="connsiteX34" fmla="*/ 2518474 w 2657959"/>
              <a:gd name="connsiteY34" fmla="*/ 941926 h 965174"/>
              <a:gd name="connsiteX35" fmla="*/ 2564969 w 2657959"/>
              <a:gd name="connsiteY35" fmla="*/ 89519 h 965174"/>
              <a:gd name="connsiteX36" fmla="*/ 2657959 w 2657959"/>
              <a:gd name="connsiteY36" fmla="*/ 585465 h 96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57959" h="965174">
                <a:moveTo>
                  <a:pt x="0" y="414984"/>
                </a:moveTo>
                <a:cubicBezTo>
                  <a:pt x="34871" y="171531"/>
                  <a:pt x="69742" y="-71921"/>
                  <a:pt x="100739" y="19777"/>
                </a:cubicBezTo>
                <a:cubicBezTo>
                  <a:pt x="131736" y="111475"/>
                  <a:pt x="156275" y="965174"/>
                  <a:pt x="185980" y="965174"/>
                </a:cubicBezTo>
                <a:cubicBezTo>
                  <a:pt x="215685" y="965174"/>
                  <a:pt x="257013" y="21069"/>
                  <a:pt x="278969" y="19777"/>
                </a:cubicBezTo>
                <a:cubicBezTo>
                  <a:pt x="300925" y="18485"/>
                  <a:pt x="300925" y="953549"/>
                  <a:pt x="317715" y="957424"/>
                </a:cubicBezTo>
                <a:cubicBezTo>
                  <a:pt x="334505" y="961299"/>
                  <a:pt x="362918" y="46899"/>
                  <a:pt x="379708" y="43024"/>
                </a:cubicBezTo>
                <a:cubicBezTo>
                  <a:pt x="396498" y="39149"/>
                  <a:pt x="386166" y="935468"/>
                  <a:pt x="418454" y="934177"/>
                </a:cubicBezTo>
                <a:cubicBezTo>
                  <a:pt x="450742" y="932886"/>
                  <a:pt x="535983" y="31400"/>
                  <a:pt x="573437" y="35275"/>
                </a:cubicBezTo>
                <a:cubicBezTo>
                  <a:pt x="610891" y="39149"/>
                  <a:pt x="625099" y="953549"/>
                  <a:pt x="643180" y="957424"/>
                </a:cubicBezTo>
                <a:cubicBezTo>
                  <a:pt x="661261" y="961299"/>
                  <a:pt x="669010" y="59814"/>
                  <a:pt x="681925" y="58523"/>
                </a:cubicBezTo>
                <a:cubicBezTo>
                  <a:pt x="694840" y="57232"/>
                  <a:pt x="696132" y="950966"/>
                  <a:pt x="720671" y="949675"/>
                </a:cubicBezTo>
                <a:cubicBezTo>
                  <a:pt x="745210" y="948384"/>
                  <a:pt x="795579" y="52065"/>
                  <a:pt x="829159" y="50774"/>
                </a:cubicBezTo>
                <a:cubicBezTo>
                  <a:pt x="862739" y="49483"/>
                  <a:pt x="876946" y="943218"/>
                  <a:pt x="922149" y="941926"/>
                </a:cubicBezTo>
                <a:cubicBezTo>
                  <a:pt x="967352" y="940634"/>
                  <a:pt x="1059051" y="41733"/>
                  <a:pt x="1100380" y="43024"/>
                </a:cubicBezTo>
                <a:cubicBezTo>
                  <a:pt x="1141709" y="44315"/>
                  <a:pt x="1146875" y="947092"/>
                  <a:pt x="1170122" y="949675"/>
                </a:cubicBezTo>
                <a:cubicBezTo>
                  <a:pt x="1193369" y="952258"/>
                  <a:pt x="1219200" y="58523"/>
                  <a:pt x="1239864" y="58523"/>
                </a:cubicBezTo>
                <a:cubicBezTo>
                  <a:pt x="1260528" y="58523"/>
                  <a:pt x="1277318" y="950966"/>
                  <a:pt x="1294108" y="949675"/>
                </a:cubicBezTo>
                <a:cubicBezTo>
                  <a:pt x="1310898" y="948384"/>
                  <a:pt x="1321230" y="50774"/>
                  <a:pt x="1340603" y="50774"/>
                </a:cubicBezTo>
                <a:cubicBezTo>
                  <a:pt x="1359976" y="50774"/>
                  <a:pt x="1388390" y="948384"/>
                  <a:pt x="1410346" y="949675"/>
                </a:cubicBezTo>
                <a:cubicBezTo>
                  <a:pt x="1432302" y="950966"/>
                  <a:pt x="1452966" y="61106"/>
                  <a:pt x="1472339" y="58523"/>
                </a:cubicBezTo>
                <a:cubicBezTo>
                  <a:pt x="1491712" y="55940"/>
                  <a:pt x="1498170" y="935468"/>
                  <a:pt x="1526583" y="934177"/>
                </a:cubicBezTo>
                <a:cubicBezTo>
                  <a:pt x="1554996" y="932886"/>
                  <a:pt x="1607949" y="49483"/>
                  <a:pt x="1642820" y="50774"/>
                </a:cubicBezTo>
                <a:cubicBezTo>
                  <a:pt x="1677691" y="52065"/>
                  <a:pt x="1707396" y="940635"/>
                  <a:pt x="1735810" y="941926"/>
                </a:cubicBezTo>
                <a:cubicBezTo>
                  <a:pt x="1764224" y="943218"/>
                  <a:pt x="1792638" y="59814"/>
                  <a:pt x="1813302" y="58523"/>
                </a:cubicBezTo>
                <a:cubicBezTo>
                  <a:pt x="1833966" y="57232"/>
                  <a:pt x="1833966" y="930303"/>
                  <a:pt x="1859796" y="934177"/>
                </a:cubicBezTo>
                <a:cubicBezTo>
                  <a:pt x="1885626" y="938051"/>
                  <a:pt x="1938580" y="81770"/>
                  <a:pt x="1968285" y="81770"/>
                </a:cubicBezTo>
                <a:cubicBezTo>
                  <a:pt x="1997990" y="81770"/>
                  <a:pt x="2010905" y="936760"/>
                  <a:pt x="2038027" y="934177"/>
                </a:cubicBezTo>
                <a:cubicBezTo>
                  <a:pt x="2065149" y="931594"/>
                  <a:pt x="2110353" y="63689"/>
                  <a:pt x="2131017" y="66272"/>
                </a:cubicBezTo>
                <a:cubicBezTo>
                  <a:pt x="2151681" y="68855"/>
                  <a:pt x="2146515" y="947092"/>
                  <a:pt x="2162013" y="949675"/>
                </a:cubicBezTo>
                <a:cubicBezTo>
                  <a:pt x="2177511" y="952258"/>
                  <a:pt x="2208509" y="84353"/>
                  <a:pt x="2224007" y="81770"/>
                </a:cubicBezTo>
                <a:cubicBezTo>
                  <a:pt x="2239505" y="79187"/>
                  <a:pt x="2240796" y="934177"/>
                  <a:pt x="2255003" y="934177"/>
                </a:cubicBezTo>
                <a:cubicBezTo>
                  <a:pt x="2269210" y="934177"/>
                  <a:pt x="2284708" y="81770"/>
                  <a:pt x="2309247" y="81770"/>
                </a:cubicBezTo>
                <a:cubicBezTo>
                  <a:pt x="2333786" y="81770"/>
                  <a:pt x="2377698" y="932886"/>
                  <a:pt x="2402237" y="934177"/>
                </a:cubicBezTo>
                <a:cubicBezTo>
                  <a:pt x="2426776" y="935468"/>
                  <a:pt x="2437108" y="88228"/>
                  <a:pt x="2456481" y="89519"/>
                </a:cubicBezTo>
                <a:cubicBezTo>
                  <a:pt x="2475854" y="90810"/>
                  <a:pt x="2500393" y="941926"/>
                  <a:pt x="2518474" y="941926"/>
                </a:cubicBezTo>
                <a:cubicBezTo>
                  <a:pt x="2536555" y="941926"/>
                  <a:pt x="2541721" y="148929"/>
                  <a:pt x="2564969" y="89519"/>
                </a:cubicBezTo>
                <a:cubicBezTo>
                  <a:pt x="2588217" y="30109"/>
                  <a:pt x="2623088" y="307787"/>
                  <a:pt x="2657959" y="58546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8BE10F08-7AEE-4C99-B4FD-6E93729DBC16}"/>
              </a:ext>
            </a:extLst>
          </p:cNvPr>
          <p:cNvSpPr txBox="1"/>
          <p:nvPr/>
        </p:nvSpPr>
        <p:spPr>
          <a:xfrm>
            <a:off x="11050325" y="1622290"/>
            <a:ext cx="825867" cy="646331"/>
          </a:xfrm>
          <a:prstGeom prst="rect">
            <a:avLst/>
          </a:prstGeom>
          <a:noFill/>
        </p:spPr>
        <p:txBody>
          <a:bodyPr wrap="none" rtlCol="0">
            <a:spAutoFit/>
          </a:bodyPr>
          <a:lstStyle/>
          <a:p>
            <a:r>
              <a:rPr lang="en-US" dirty="0"/>
              <a:t>Linear</a:t>
            </a:r>
            <a:br>
              <a:rPr lang="en-US" dirty="0"/>
            </a:br>
            <a:r>
              <a:rPr lang="en-US" dirty="0"/>
              <a:t>FM</a:t>
            </a:r>
          </a:p>
        </p:txBody>
      </p:sp>
      <p:sp>
        <p:nvSpPr>
          <p:cNvPr id="36" name="TextBox 35">
            <a:extLst>
              <a:ext uri="{FF2B5EF4-FFF2-40B4-BE49-F238E27FC236}">
                <a16:creationId xmlns:a16="http://schemas.microsoft.com/office/drawing/2014/main" id="{3C6ECEB0-971B-4899-B92C-2E70472AED42}"/>
              </a:ext>
            </a:extLst>
          </p:cNvPr>
          <p:cNvSpPr txBox="1"/>
          <p:nvPr/>
        </p:nvSpPr>
        <p:spPr>
          <a:xfrm>
            <a:off x="11002197" y="2869545"/>
            <a:ext cx="1236236" cy="646331"/>
          </a:xfrm>
          <a:prstGeom prst="rect">
            <a:avLst/>
          </a:prstGeom>
          <a:noFill/>
        </p:spPr>
        <p:txBody>
          <a:bodyPr wrap="none" rtlCol="0">
            <a:spAutoFit/>
          </a:bodyPr>
          <a:lstStyle/>
          <a:p>
            <a:r>
              <a:rPr lang="en-US" dirty="0"/>
              <a:t>Random</a:t>
            </a:r>
            <a:br>
              <a:rPr lang="en-US" dirty="0"/>
            </a:br>
            <a:r>
              <a:rPr lang="en-US" dirty="0"/>
              <a:t>FM (RFM)</a:t>
            </a:r>
          </a:p>
        </p:txBody>
      </p:sp>
      <p:pic>
        <p:nvPicPr>
          <p:cNvPr id="37" name="Audio 36">
            <a:hlinkClick r:id="" action="ppaction://media"/>
            <a:extLst>
              <a:ext uri="{FF2B5EF4-FFF2-40B4-BE49-F238E27FC236}">
                <a16:creationId xmlns:a16="http://schemas.microsoft.com/office/drawing/2014/main" id="{61BD54A3-5252-4701-A703-7A3EF9CA2F4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17443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7754"/>
    </mc:Choice>
    <mc:Fallback xmlns="">
      <p:transition spd="slow" advTm="2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a:t>
            </a:r>
          </a:p>
        </p:txBody>
      </p:sp>
      <p:sp>
        <p:nvSpPr>
          <p:cNvPr id="9" name="Content Placeholder 2">
            <a:extLst>
              <a:ext uri="{FF2B5EF4-FFF2-40B4-BE49-F238E27FC236}">
                <a16:creationId xmlns:a16="http://schemas.microsoft.com/office/drawing/2014/main" id="{A0DD2DE7-2861-480D-8BAC-0255D6B29860}"/>
              </a:ext>
            </a:extLst>
          </p:cNvPr>
          <p:cNvSpPr>
            <a:spLocks noGrp="1"/>
          </p:cNvSpPr>
          <p:nvPr>
            <p:ph idx="1"/>
          </p:nvPr>
        </p:nvSpPr>
        <p:spPr>
          <a:xfrm>
            <a:off x="5857650" y="1021962"/>
            <a:ext cx="6191466" cy="4151499"/>
          </a:xfrm>
        </p:spPr>
        <p:txBody>
          <a:bodyPr>
            <a:noAutofit/>
          </a:bodyPr>
          <a:lstStyle/>
          <a:p>
            <a:pPr marL="274320" indent="-274320" fontAlgn="auto">
              <a:spcAft>
                <a:spcPts val="450"/>
              </a:spcAft>
            </a:pPr>
            <a:r>
              <a:rPr lang="en-US" sz="1800" dirty="0">
                <a:solidFill>
                  <a:schemeClr val="tx1"/>
                </a:solidFill>
              </a:rPr>
              <a:t>In addition to the flexibility of RFM waveforms, their per-pulse uniqueness realizes an </a:t>
            </a:r>
            <a:r>
              <a:rPr lang="en-US" sz="1800" u="sng" dirty="0">
                <a:solidFill>
                  <a:schemeClr val="tx1"/>
                </a:solidFill>
              </a:rPr>
              <a:t>incoherent sidelobe averaging</a:t>
            </a:r>
            <a:r>
              <a:rPr lang="en-US" sz="1800" dirty="0">
                <a:solidFill>
                  <a:schemeClr val="tx1"/>
                </a:solidFill>
              </a:rPr>
              <a:t> benefit </a:t>
            </a:r>
            <a:r>
              <a:rPr lang="en-US" sz="1800" b="1" dirty="0">
                <a:solidFill>
                  <a:srgbClr val="008000"/>
                </a:solidFill>
              </a:rPr>
              <a:t>[5]</a:t>
            </a:r>
          </a:p>
          <a:p>
            <a:pPr marL="285750" indent="-285750">
              <a:spcAft>
                <a:spcPts val="450"/>
              </a:spcAft>
            </a:pPr>
            <a:r>
              <a:rPr lang="en-US" sz="1800" dirty="0">
                <a:solidFill>
                  <a:schemeClr val="tx1"/>
                </a:solidFill>
              </a:rPr>
              <a:t>Of course, </a:t>
            </a:r>
            <a:r>
              <a:rPr lang="en-US" sz="1800" u="sng" dirty="0">
                <a:solidFill>
                  <a:schemeClr val="tx1"/>
                </a:solidFill>
              </a:rPr>
              <a:t>range sidelobe modulation (RSM)</a:t>
            </a:r>
            <a:r>
              <a:rPr lang="en-US" sz="1800" dirty="0">
                <a:solidFill>
                  <a:schemeClr val="tx1"/>
                </a:solidFill>
              </a:rPr>
              <a:t> also occurs, which can become more pronounced for dynamic spectral notching due to more drastic changes in waveform spectral shape.</a:t>
            </a:r>
          </a:p>
          <a:p>
            <a:pPr marL="285750" indent="-285750">
              <a:spcAft>
                <a:spcPts val="450"/>
              </a:spcAft>
            </a:pPr>
            <a:r>
              <a:rPr lang="en-US" sz="1800" dirty="0">
                <a:solidFill>
                  <a:schemeClr val="tx1"/>
                </a:solidFill>
              </a:rPr>
              <a:t>Consequently, compensation methods have been developed (but not yet deployed in real-time) </a:t>
            </a:r>
            <a:r>
              <a:rPr lang="en-US" sz="1800" b="1" dirty="0">
                <a:solidFill>
                  <a:srgbClr val="339933"/>
                </a:solidFill>
              </a:rPr>
              <a:t>[7-9]</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17</a:t>
            </a:fld>
            <a:endParaRPr lang="en-US"/>
          </a:p>
        </p:txBody>
      </p:sp>
      <p:pic>
        <p:nvPicPr>
          <p:cNvPr id="11" name="Picture 10">
            <a:extLst>
              <a:ext uri="{FF2B5EF4-FFF2-40B4-BE49-F238E27FC236}">
                <a16:creationId xmlns:a16="http://schemas.microsoft.com/office/drawing/2014/main" id="{0A632C09-D367-412C-8F9D-B4E986322D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80" y="1142426"/>
            <a:ext cx="4906471" cy="3681665"/>
          </a:xfrm>
          <a:prstGeom prst="rect">
            <a:avLst/>
          </a:prstGeom>
        </p:spPr>
      </p:pic>
      <p:sp>
        <p:nvSpPr>
          <p:cNvPr id="12" name="Rectangle 11">
            <a:extLst>
              <a:ext uri="{FF2B5EF4-FFF2-40B4-BE49-F238E27FC236}">
                <a16:creationId xmlns:a16="http://schemas.microsoft.com/office/drawing/2014/main" id="{B9D92CDE-9B90-4E2D-88E9-B963C0A99500}"/>
              </a:ext>
            </a:extLst>
          </p:cNvPr>
          <p:cNvSpPr/>
          <p:nvPr/>
        </p:nvSpPr>
        <p:spPr>
          <a:xfrm>
            <a:off x="-11519" y="4694165"/>
            <a:ext cx="5007670" cy="784830"/>
          </a:xfrm>
          <a:prstGeom prst="rect">
            <a:avLst/>
          </a:prstGeom>
        </p:spPr>
        <p:txBody>
          <a:bodyPr wrap="square">
            <a:spAutoFit/>
          </a:bodyPr>
          <a:lstStyle/>
          <a:p>
            <a:pPr algn="ctr"/>
            <a:r>
              <a:rPr lang="en-US" sz="1500" b="1" dirty="0">
                <a:solidFill>
                  <a:srgbClr val="FF0000"/>
                </a:solidFill>
              </a:rPr>
              <a:t>Sidelobes of random waveforms combine </a:t>
            </a:r>
            <a:r>
              <a:rPr lang="en-US" sz="1500" b="1" u="sng" dirty="0">
                <a:solidFill>
                  <a:srgbClr val="FF0000"/>
                </a:solidFill>
              </a:rPr>
              <a:t>incoherently</a:t>
            </a:r>
            <a:r>
              <a:rPr lang="en-US" sz="1500" b="1" dirty="0">
                <a:solidFill>
                  <a:srgbClr val="FF0000"/>
                </a:solidFill>
              </a:rPr>
              <a:t> </a:t>
            </a:r>
          </a:p>
          <a:p>
            <a:pPr algn="ctr"/>
            <a:r>
              <a:rPr lang="en-US" sz="1500" b="1" dirty="0">
                <a:solidFill>
                  <a:srgbClr val="FF0000"/>
                </a:solidFill>
              </a:rPr>
              <a:t>(while mainlobes still combine </a:t>
            </a:r>
            <a:r>
              <a:rPr lang="en-US" sz="1500" b="1" u="sng" dirty="0">
                <a:solidFill>
                  <a:srgbClr val="FF0000"/>
                </a:solidFill>
              </a:rPr>
              <a:t>coherently</a:t>
            </a:r>
            <a:r>
              <a:rPr lang="en-US" sz="1500" b="1" dirty="0">
                <a:solidFill>
                  <a:srgbClr val="FF0000"/>
                </a:solidFill>
              </a:rPr>
              <a:t>)</a:t>
            </a:r>
            <a:endParaRPr lang="en-US" sz="1500" dirty="0">
              <a:solidFill>
                <a:srgbClr val="FF0000"/>
              </a:solidFill>
            </a:endParaRPr>
          </a:p>
        </p:txBody>
      </p:sp>
      <p:sp>
        <p:nvSpPr>
          <p:cNvPr id="16" name="Arrow: Down 15">
            <a:extLst>
              <a:ext uri="{FF2B5EF4-FFF2-40B4-BE49-F238E27FC236}">
                <a16:creationId xmlns:a16="http://schemas.microsoft.com/office/drawing/2014/main" id="{16A8F4A7-984D-488C-959E-CC402D249908}"/>
              </a:ext>
            </a:extLst>
          </p:cNvPr>
          <p:cNvSpPr/>
          <p:nvPr/>
        </p:nvSpPr>
        <p:spPr>
          <a:xfrm>
            <a:off x="4655377" y="2299579"/>
            <a:ext cx="360848" cy="879936"/>
          </a:xfrm>
          <a:prstGeom prst="downArrow">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4EFE64-F7EA-4433-BE84-6298E4ED7A4B}"/>
              </a:ext>
            </a:extLst>
          </p:cNvPr>
          <p:cNvSpPr/>
          <p:nvPr/>
        </p:nvSpPr>
        <p:spPr>
          <a:xfrm rot="16200000">
            <a:off x="4126041" y="2428881"/>
            <a:ext cx="2434044" cy="553998"/>
          </a:xfrm>
          <a:prstGeom prst="rect">
            <a:avLst/>
          </a:prstGeom>
        </p:spPr>
        <p:txBody>
          <a:bodyPr wrap="square">
            <a:spAutoFit/>
          </a:bodyPr>
          <a:lstStyle/>
          <a:p>
            <a:pPr algn="ctr"/>
            <a:r>
              <a:rPr lang="en-US" sz="1500" b="1" dirty="0"/>
              <a:t>Improvement Factor based on # of pulses (</a:t>
            </a:r>
            <a:r>
              <a:rPr lang="en-US" sz="1500" b="1" i="1" dirty="0"/>
              <a:t>M</a:t>
            </a:r>
            <a:r>
              <a:rPr lang="en-US" sz="1500" b="1" dirty="0"/>
              <a:t>)</a:t>
            </a:r>
            <a:endParaRPr lang="en-US" sz="1500" dirty="0"/>
          </a:p>
        </p:txBody>
      </p:sp>
      <p:sp>
        <p:nvSpPr>
          <p:cNvPr id="13" name="TextBox 32">
            <a:extLst>
              <a:ext uri="{FF2B5EF4-FFF2-40B4-BE49-F238E27FC236}">
                <a16:creationId xmlns:a16="http://schemas.microsoft.com/office/drawing/2014/main" id="{C448B4EC-9258-4974-9A4F-857CA7DB263B}"/>
              </a:ext>
            </a:extLst>
          </p:cNvPr>
          <p:cNvSpPr txBox="1">
            <a:spLocks noChangeArrowheads="1"/>
          </p:cNvSpPr>
          <p:nvPr/>
        </p:nvSpPr>
        <p:spPr bwMode="auto">
          <a:xfrm>
            <a:off x="5233738" y="4064928"/>
            <a:ext cx="7028760" cy="2577629"/>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300"/>
              </a:spcAft>
            </a:pPr>
            <a:r>
              <a:rPr lang="en-US" altLang="en-US" sz="1400" b="1" dirty="0">
                <a:solidFill>
                  <a:srgbClr val="339933"/>
                </a:solidFill>
              </a:rPr>
              <a:t>[7] 	</a:t>
            </a:r>
            <a:r>
              <a:rPr lang="en-US" sz="1400" b="1" dirty="0">
                <a:solidFill>
                  <a:srgbClr val="339933"/>
                </a:solidFill>
              </a:rPr>
              <a:t>J. Owen, B. Ravenscroft, S.D. Blunt, “Devoid clutter capture and filling (</a:t>
            </a:r>
            <a:r>
              <a:rPr lang="en-US" sz="1400" b="1" dirty="0" err="1">
                <a:solidFill>
                  <a:srgbClr val="339933"/>
                </a:solidFill>
              </a:rPr>
              <a:t>DeCCaF</a:t>
            </a:r>
            <a:r>
              <a:rPr lang="en-US" sz="1400" b="1" dirty="0">
                <a:solidFill>
                  <a:srgbClr val="339933"/>
                </a:solidFill>
              </a:rPr>
              <a:t>) to compensate for intra-CPI spectral notch variation,” </a:t>
            </a:r>
            <a:r>
              <a:rPr lang="en-US" sz="1400" b="1" i="1" dirty="0">
                <a:solidFill>
                  <a:srgbClr val="339933"/>
                </a:solidFill>
              </a:rPr>
              <a:t>Intl. Radar Conf</a:t>
            </a:r>
            <a:r>
              <a:rPr lang="en-US" sz="1400" b="1" dirty="0">
                <a:solidFill>
                  <a:srgbClr val="339933"/>
                </a:solidFill>
              </a:rPr>
              <a:t>., Toulon, France, Sept. 2019. </a:t>
            </a:r>
          </a:p>
          <a:p>
            <a:pPr>
              <a:spcAft>
                <a:spcPts val="300"/>
              </a:spcAft>
            </a:pPr>
            <a:r>
              <a:rPr lang="en-US" altLang="en-US" sz="1400" b="1" dirty="0">
                <a:solidFill>
                  <a:srgbClr val="339933"/>
                </a:solidFill>
              </a:rPr>
              <a:t>[8] 	</a:t>
            </a:r>
            <a:r>
              <a:rPr lang="en-US" sz="1400" b="1" dirty="0">
                <a:solidFill>
                  <a:srgbClr val="339933"/>
                </a:solidFill>
              </a:rPr>
              <a:t>B.H. Kirk, A.F. Martone, K.D. Sherbondy, R.M. Narayanan, “Mitigation of target distortion in pulse-agile sensors via Richardson-Lucy deconvolution,” </a:t>
            </a:r>
            <a:r>
              <a:rPr lang="en-US" sz="1400" b="1" i="1" dirty="0">
                <a:solidFill>
                  <a:srgbClr val="339933"/>
                </a:solidFill>
              </a:rPr>
              <a:t>Electronics Letters</a:t>
            </a:r>
            <a:r>
              <a:rPr lang="en-US" sz="1400" b="1" dirty="0">
                <a:solidFill>
                  <a:srgbClr val="339933"/>
                </a:solidFill>
              </a:rPr>
              <a:t>, vol. 55, no. 23, pp. 1249-1252, Nov. 2019.</a:t>
            </a:r>
          </a:p>
          <a:p>
            <a:pPr>
              <a:spcAft>
                <a:spcPts val="300"/>
              </a:spcAft>
            </a:pPr>
            <a:r>
              <a:rPr lang="en-US" sz="1400" b="1" dirty="0">
                <a:solidFill>
                  <a:srgbClr val="339933"/>
                </a:solidFill>
              </a:rPr>
              <a:t>[9]	B. Ravenscroft, J.W. Owen, B.H. Kirk, S.D. Blunt, A.F. Martone, K.D. Sherbondy, R.M. Narayanan, “Experimental assessment of joint range-Doppler processing to address clutter modulation from dynamic radar spectrum sharing," </a:t>
            </a:r>
            <a:r>
              <a:rPr lang="en-US" sz="1400" b="1" i="1" dirty="0">
                <a:solidFill>
                  <a:srgbClr val="339933"/>
                </a:solidFill>
              </a:rPr>
              <a:t>IEEE Intl. Radar Conf</a:t>
            </a:r>
            <a:r>
              <a:rPr lang="en-US" sz="1400" b="1" dirty="0">
                <a:solidFill>
                  <a:srgbClr val="339933"/>
                </a:solidFill>
              </a:rPr>
              <a:t>., Washington, DC, Apr. 2020.</a:t>
            </a:r>
          </a:p>
          <a:p>
            <a:pPr lvl="0"/>
            <a:endParaRPr lang="en-US" sz="1400" b="1" dirty="0">
              <a:solidFill>
                <a:srgbClr val="339933"/>
              </a:solidFill>
            </a:endParaRPr>
          </a:p>
        </p:txBody>
      </p:sp>
      <p:pic>
        <p:nvPicPr>
          <p:cNvPr id="27" name="Audio 26">
            <a:hlinkClick r:id="" action="ppaction://media"/>
            <a:extLst>
              <a:ext uri="{FF2B5EF4-FFF2-40B4-BE49-F238E27FC236}">
                <a16:creationId xmlns:a16="http://schemas.microsoft.com/office/drawing/2014/main" id="{75731F43-0E75-4362-A3E4-1A3D26533B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07885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3526"/>
    </mc:Choice>
    <mc:Fallback xmlns="">
      <p:transition spd="slow" advTm="33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Notched FM Waveform Generation</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A0DD2DE7-2861-480D-8BAC-0255D6B29860}"/>
                  </a:ext>
                </a:extLst>
              </p:cNvPr>
              <p:cNvSpPr>
                <a:spLocks noGrp="1"/>
              </p:cNvSpPr>
              <p:nvPr>
                <p:ph idx="1"/>
              </p:nvPr>
            </p:nvSpPr>
            <p:spPr>
              <a:xfrm>
                <a:off x="340554" y="1462555"/>
                <a:ext cx="8225930" cy="4257974"/>
              </a:xfrm>
            </p:spPr>
            <p:txBody>
              <a:bodyPr>
                <a:noAutofit/>
              </a:bodyPr>
              <a:lstStyle/>
              <a:p>
                <a:pPr marL="0" indent="0">
                  <a:spcAft>
                    <a:spcPts val="450"/>
                  </a:spcAft>
                  <a:buNone/>
                </a:pPr>
                <a:r>
                  <a:rPr lang="en-US" sz="1800" dirty="0">
                    <a:solidFill>
                      <a:schemeClr val="tx1"/>
                    </a:solidFill>
                  </a:rPr>
                  <a:t>Implementation on SDR is executed in two stages:</a:t>
                </a:r>
              </a:p>
              <a:p>
                <a:pPr lvl="1">
                  <a:spcAft>
                    <a:spcPts val="450"/>
                  </a:spcAft>
                  <a:buFont typeface="+mj-lt"/>
                  <a:buAutoNum type="arabicPeriod"/>
                </a:pPr>
                <a:r>
                  <a:rPr lang="en-US" sz="1800" dirty="0">
                    <a:solidFill>
                      <a:schemeClr val="tx1"/>
                    </a:solidFill>
                  </a:rPr>
                  <a:t>Perform </a:t>
                </a:r>
                <a:r>
                  <a:rPr lang="en-US" sz="1800" i="1" dirty="0">
                    <a:solidFill>
                      <a:schemeClr val="tx1"/>
                    </a:solidFill>
                  </a:rPr>
                  <a:t>K</a:t>
                </a:r>
                <a:r>
                  <a:rPr lang="en-US" sz="1800" dirty="0">
                    <a:solidFill>
                      <a:schemeClr val="tx1"/>
                    </a:solidFill>
                  </a:rPr>
                  <a:t> iterations of alternating time-frequency projections                to produce </a:t>
                </a:r>
                <a:r>
                  <a:rPr lang="en-US" sz="1800" i="1" dirty="0" err="1">
                    <a:solidFill>
                      <a:schemeClr val="tx1"/>
                    </a:solidFill>
                  </a:rPr>
                  <a:t>q</a:t>
                </a:r>
                <a:r>
                  <a:rPr lang="en-US" sz="1800" baseline="30000" dirty="0" err="1">
                    <a:solidFill>
                      <a:schemeClr val="tx1"/>
                    </a:solidFill>
                  </a:rPr>
                  <a:t>th</a:t>
                </a:r>
                <a:r>
                  <a:rPr lang="en-US" sz="1800" dirty="0">
                    <a:solidFill>
                      <a:schemeClr val="tx1"/>
                    </a:solidFill>
                  </a:rPr>
                  <a:t> pseudo-random optimized FM (PRO-FM) waveform</a:t>
                </a:r>
                <a:r>
                  <a:rPr lang="en-US" sz="1800" b="1" dirty="0">
                    <a:solidFill>
                      <a:srgbClr val="339933"/>
                    </a:solidFill>
                    <a:cs typeface="Arial" panose="020B0604020202020204" pitchFamily="34" charset="0"/>
                  </a:rPr>
                  <a:t> [10]</a:t>
                </a:r>
                <a:r>
                  <a:rPr lang="en-US" sz="1800" b="1" dirty="0">
                    <a:solidFill>
                      <a:schemeClr val="tx1"/>
                    </a:solidFill>
                    <a:cs typeface="Arial" panose="020B0604020202020204" pitchFamily="34" charset="0"/>
                  </a:rPr>
                  <a:t>.</a:t>
                </a:r>
                <a:r>
                  <a:rPr lang="en-US" sz="1800" b="1" dirty="0">
                    <a:solidFill>
                      <a:srgbClr val="339933"/>
                    </a:solidFill>
                    <a:cs typeface="Arial" panose="020B0604020202020204" pitchFamily="34" charset="0"/>
                  </a:rPr>
                  <a:t> </a:t>
                </a:r>
              </a:p>
              <a:p>
                <a:pPr lvl="2">
                  <a:spcAft>
                    <a:spcPts val="450"/>
                  </a:spcAft>
                </a:pPr>
                <a:r>
                  <a:rPr lang="en-US" sz="1600" dirty="0">
                    <a:solidFill>
                      <a:srgbClr val="0E0EFF"/>
                    </a:solidFill>
                  </a:rPr>
                  <a:t>Resulting spectrum </a:t>
                </a:r>
                <a14:m>
                  <m:oMath xmlns:m="http://schemas.openxmlformats.org/officeDocument/2006/math">
                    <m:d>
                      <m:dPr>
                        <m:begChr m:val="|"/>
                        <m:endChr m:val="|"/>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𝐺</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𝑓</m:t>
                        </m:r>
                        <m:r>
                          <a:rPr lang="en-US" sz="1600" b="0" i="1" smtClean="0">
                            <a:solidFill>
                              <a:schemeClr val="tx1"/>
                            </a:solidFill>
                            <a:latin typeface="Cambria Math" panose="02040503050406030204" pitchFamily="18" charset="0"/>
                          </a:rPr>
                          <m:t>)</m:t>
                        </m:r>
                      </m:e>
                    </m:d>
                  </m:oMath>
                </a14:m>
                <a:r>
                  <a:rPr lang="en-US" sz="1600" dirty="0">
                    <a:solidFill>
                      <a:srgbClr val="0E0EFF"/>
                    </a:solidFill>
                  </a:rPr>
                  <a:t> is Gaussian-shaped with shallow spectral notches. </a:t>
                </a:r>
              </a:p>
              <a:p>
                <a:pPr lvl="2">
                  <a:spcAft>
                    <a:spcPts val="450"/>
                  </a:spcAft>
                </a:pPr>
                <a:r>
                  <a:rPr lang="en-US" sz="1600" dirty="0">
                    <a:solidFill>
                      <a:srgbClr val="0E0EFF"/>
                    </a:solidFill>
                    <a:ea typeface="SimSun" panose="02010600030101010101" pitchFamily="2" charset="-122"/>
                  </a:rPr>
                  <a:t>Notched PRO-FM provides a good initialization, permitting faster convergence in the next stage. </a:t>
                </a:r>
                <a:endParaRPr lang="en-US" sz="1600" dirty="0">
                  <a:solidFill>
                    <a:srgbClr val="0E0EFF"/>
                  </a:solidFill>
                </a:endParaRPr>
              </a:p>
              <a:p>
                <a:pPr lvl="1">
                  <a:spcAft>
                    <a:spcPts val="1200"/>
                  </a:spcAft>
                  <a:buFont typeface="+mj-lt"/>
                  <a:buAutoNum type="arabicPeriod"/>
                </a:pPr>
                <a:r>
                  <a:rPr lang="en-AU" sz="1800" dirty="0">
                    <a:solidFill>
                      <a:srgbClr val="000000"/>
                    </a:solidFill>
                    <a:ea typeface="SimSun" panose="02010600030101010101" pitchFamily="2" charset="-122"/>
                  </a:rPr>
                  <a:t>Then apply </a:t>
                </a:r>
                <a:r>
                  <a:rPr lang="en-AU" sz="1800" i="1" dirty="0">
                    <a:solidFill>
                      <a:srgbClr val="000000"/>
                    </a:solidFill>
                    <a:ea typeface="SimSun" panose="02010600030101010101" pitchFamily="2" charset="-122"/>
                  </a:rPr>
                  <a:t>L </a:t>
                </a:r>
                <a:r>
                  <a:rPr lang="en-AU" sz="1800" dirty="0">
                    <a:solidFill>
                      <a:srgbClr val="000000"/>
                    </a:solidFill>
                    <a:ea typeface="SimSun" panose="02010600030101010101" pitchFamily="2" charset="-122"/>
                  </a:rPr>
                  <a:t>iterations of zero-order reconstruction optimization of waveforms (ZOROW) </a:t>
                </a:r>
                <a:r>
                  <a:rPr lang="en-AU" sz="1800" b="1" dirty="0">
                    <a:solidFill>
                      <a:srgbClr val="339933"/>
                    </a:solidFill>
                    <a:cs typeface="Arial" panose="020B0604020202020204" pitchFamily="34" charset="0"/>
                  </a:rPr>
                  <a:t>[11] </a:t>
                </a:r>
                <a:r>
                  <a:rPr lang="en-AU" sz="1800" dirty="0">
                    <a:solidFill>
                      <a:srgbClr val="000000"/>
                    </a:solidFill>
                    <a:ea typeface="SimSun" panose="02010600030101010101" pitchFamily="2" charset="-122"/>
                  </a:rPr>
                  <a:t>to the </a:t>
                </a:r>
                <a:r>
                  <a:rPr lang="en-US" sz="1800" i="1" dirty="0" err="1">
                    <a:solidFill>
                      <a:schemeClr val="tx1"/>
                    </a:solidFill>
                  </a:rPr>
                  <a:t>q</a:t>
                </a:r>
                <a:r>
                  <a:rPr lang="en-US" sz="1800" baseline="30000" dirty="0" err="1">
                    <a:solidFill>
                      <a:schemeClr val="tx1"/>
                    </a:solidFill>
                  </a:rPr>
                  <a:t>th</a:t>
                </a:r>
                <a:r>
                  <a:rPr lang="en-AU" sz="1800" dirty="0">
                    <a:solidFill>
                      <a:srgbClr val="000000"/>
                    </a:solidFill>
                    <a:ea typeface="SimSun" panose="02010600030101010101" pitchFamily="2" charset="-122"/>
                  </a:rPr>
                  <a:t> waveform to significantly deepen notches.</a:t>
                </a:r>
              </a:p>
              <a:p>
                <a:pPr>
                  <a:spcAft>
                    <a:spcPts val="450"/>
                  </a:spcAft>
                </a:pPr>
                <a:r>
                  <a:rPr lang="en-AU" sz="1800" dirty="0">
                    <a:solidFill>
                      <a:srgbClr val="000000"/>
                    </a:solidFill>
                    <a:ea typeface="SimSun" panose="02010600030101010101" pitchFamily="2" charset="-122"/>
                  </a:rPr>
                  <a:t>Here with </a:t>
                </a:r>
                <a:r>
                  <a:rPr lang="en-AU" sz="1800" i="1" dirty="0">
                    <a:solidFill>
                      <a:srgbClr val="000000"/>
                    </a:solidFill>
                    <a:ea typeface="SimSun" panose="02010600030101010101" pitchFamily="2" charset="-122"/>
                  </a:rPr>
                  <a:t>K=2</a:t>
                </a:r>
                <a:r>
                  <a:rPr lang="en-AU" sz="1800" dirty="0">
                    <a:solidFill>
                      <a:srgbClr val="000000"/>
                    </a:solidFill>
                    <a:ea typeface="SimSun" panose="02010600030101010101" pitchFamily="2" charset="-122"/>
                  </a:rPr>
                  <a:t> and </a:t>
                </a:r>
                <a:r>
                  <a:rPr lang="en-AU" sz="1800" i="1" dirty="0">
                    <a:solidFill>
                      <a:srgbClr val="000000"/>
                    </a:solidFill>
                    <a:ea typeface="SimSun" panose="02010600030101010101" pitchFamily="2" charset="-122"/>
                  </a:rPr>
                  <a:t>L</a:t>
                </a:r>
                <a:r>
                  <a:rPr lang="en-AU" sz="1800" dirty="0">
                    <a:solidFill>
                      <a:srgbClr val="000000"/>
                    </a:solidFill>
                    <a:ea typeface="SimSun" panose="02010600030101010101" pitchFamily="2" charset="-122"/>
                  </a:rPr>
                  <a:t>=6 iterations (same used for SDR) </a:t>
                </a:r>
                <a:endParaRPr lang="en-US" sz="1800" dirty="0">
                  <a:solidFill>
                    <a:schemeClr val="tx1"/>
                  </a:solidFill>
                </a:endParaRPr>
              </a:p>
              <a:p>
                <a:pPr lvl="1">
                  <a:spcAft>
                    <a:spcPts val="450"/>
                  </a:spcAft>
                  <a:buFont typeface="+mj-lt"/>
                  <a:buAutoNum type="arabicPeriod"/>
                </a:pPr>
                <a:endParaRPr lang="en-US" sz="1800" dirty="0">
                  <a:solidFill>
                    <a:schemeClr val="tx1"/>
                  </a:solidFill>
                </a:endParaRPr>
              </a:p>
              <a:p>
                <a:pPr lvl="1">
                  <a:spcAft>
                    <a:spcPts val="450"/>
                  </a:spcAft>
                  <a:buFont typeface="+mj-lt"/>
                  <a:buAutoNum type="arabicPeriod"/>
                </a:pPr>
                <a:endParaRPr lang="en-US" sz="1600" dirty="0">
                  <a:solidFill>
                    <a:schemeClr val="tx1"/>
                  </a:solidFill>
                </a:endParaRPr>
              </a:p>
            </p:txBody>
          </p:sp>
        </mc:Choice>
        <mc:Fallback xmlns="">
          <p:sp>
            <p:nvSpPr>
              <p:cNvPr id="9" name="Content Placeholder 2">
                <a:extLst>
                  <a:ext uri="{FF2B5EF4-FFF2-40B4-BE49-F238E27FC236}">
                    <a16:creationId xmlns:a16="http://schemas.microsoft.com/office/drawing/2014/main" id="{A0DD2DE7-2861-480D-8BAC-0255D6B29860}"/>
                  </a:ext>
                </a:extLst>
              </p:cNvPr>
              <p:cNvSpPr>
                <a:spLocks noGrp="1" noRot="1" noChangeAspect="1" noMove="1" noResize="1" noEditPoints="1" noAdjustHandles="1" noChangeArrowheads="1" noChangeShapeType="1" noTextEdit="1"/>
              </p:cNvSpPr>
              <p:nvPr>
                <p:ph idx="1"/>
              </p:nvPr>
            </p:nvSpPr>
            <p:spPr>
              <a:xfrm>
                <a:off x="340554" y="1462555"/>
                <a:ext cx="8225930" cy="4257974"/>
              </a:xfrm>
              <a:blipFill>
                <a:blip r:embed="rId5"/>
                <a:stretch>
                  <a:fillRect l="-667" t="-860" r="-29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18</a:t>
            </a:fld>
            <a:endParaRPr lang="en-US"/>
          </a:p>
        </p:txBody>
      </p:sp>
      <p:sp>
        <p:nvSpPr>
          <p:cNvPr id="3" name="Rectangle 2">
            <a:extLst>
              <a:ext uri="{FF2B5EF4-FFF2-40B4-BE49-F238E27FC236}">
                <a16:creationId xmlns:a16="http://schemas.microsoft.com/office/drawing/2014/main" id="{7A54C25E-43E2-4AEE-B98E-48198794892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E024FC6E-5997-4F13-B5B4-4EAFFBE0B5D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FC57AF1C-5AA1-4700-AF50-E8B9637F3DB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1">
            <a:extLst>
              <a:ext uri="{FF2B5EF4-FFF2-40B4-BE49-F238E27FC236}">
                <a16:creationId xmlns:a16="http://schemas.microsoft.com/office/drawing/2014/main" id="{BC8376DD-617D-4001-9CDB-4C6AEED6E4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TextBox 32">
            <a:extLst>
              <a:ext uri="{FF2B5EF4-FFF2-40B4-BE49-F238E27FC236}">
                <a16:creationId xmlns:a16="http://schemas.microsoft.com/office/drawing/2014/main" id="{929A151C-45C9-4554-8807-36539159CBDD}"/>
              </a:ext>
            </a:extLst>
          </p:cNvPr>
          <p:cNvSpPr txBox="1">
            <a:spLocks noChangeArrowheads="1"/>
          </p:cNvSpPr>
          <p:nvPr/>
        </p:nvSpPr>
        <p:spPr bwMode="auto">
          <a:xfrm>
            <a:off x="837698" y="5410676"/>
            <a:ext cx="10861060" cy="992579"/>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spcAft>
                <a:spcPts val="300"/>
              </a:spcAft>
            </a:pPr>
            <a:r>
              <a:rPr lang="en-US" altLang="en-US" sz="1400" b="1" dirty="0">
                <a:solidFill>
                  <a:srgbClr val="339933"/>
                </a:solidFill>
              </a:rPr>
              <a:t>[10] </a:t>
            </a:r>
            <a:r>
              <a:rPr lang="en-US" sz="1400" b="1" dirty="0">
                <a:solidFill>
                  <a:srgbClr val="339933"/>
                </a:solidFill>
              </a:rPr>
              <a:t>J. </a:t>
            </a:r>
            <a:r>
              <a:rPr lang="en-US" sz="1400" b="1" dirty="0" err="1">
                <a:solidFill>
                  <a:srgbClr val="339933"/>
                </a:solidFill>
              </a:rPr>
              <a:t>Jakabosky</a:t>
            </a:r>
            <a:r>
              <a:rPr lang="en-US" sz="1400" b="1" dirty="0">
                <a:solidFill>
                  <a:srgbClr val="339933"/>
                </a:solidFill>
              </a:rPr>
              <a:t>, S.D. Blunt, B. </a:t>
            </a:r>
            <a:r>
              <a:rPr lang="en-US" sz="1400" b="1" dirty="0" err="1">
                <a:solidFill>
                  <a:srgbClr val="339933"/>
                </a:solidFill>
              </a:rPr>
              <a:t>Himed</a:t>
            </a:r>
            <a:r>
              <a:rPr lang="en-US" sz="1400" b="1" dirty="0">
                <a:solidFill>
                  <a:srgbClr val="339933"/>
                </a:solidFill>
              </a:rPr>
              <a:t>, “Spectral-shape optimized FM noise radar for pulse agility,” </a:t>
            </a:r>
            <a:r>
              <a:rPr lang="en-US" sz="1400" b="1" i="1" dirty="0">
                <a:solidFill>
                  <a:srgbClr val="339933"/>
                </a:solidFill>
              </a:rPr>
              <a:t>IEEE Radar Conf</a:t>
            </a:r>
            <a:r>
              <a:rPr lang="en-US" sz="1400" b="1" dirty="0">
                <a:solidFill>
                  <a:srgbClr val="339933"/>
                </a:solidFill>
              </a:rPr>
              <a:t>., Philadelphia, PA, May 2016.</a:t>
            </a:r>
          </a:p>
          <a:p>
            <a:r>
              <a:rPr lang="en-US" altLang="en-US" sz="1400" b="1" dirty="0">
                <a:solidFill>
                  <a:srgbClr val="339933"/>
                </a:solidFill>
              </a:rPr>
              <a:t>[11] </a:t>
            </a:r>
            <a:r>
              <a:rPr lang="en-US" sz="1400" b="1" dirty="0">
                <a:solidFill>
                  <a:srgbClr val="339933"/>
                </a:solidFill>
              </a:rPr>
              <a:t>C. Mohr, J.W. Owen, S.D. Blunt, “Zero-order reconstruction optimization of waveforms (ZOROW) for modest DAC-rate systems,” </a:t>
            </a:r>
            <a:r>
              <a:rPr lang="en-US" sz="1400" b="1" i="1" dirty="0">
                <a:solidFill>
                  <a:srgbClr val="339933"/>
                </a:solidFill>
              </a:rPr>
              <a:t>IEEE Intl. Radar Conf</a:t>
            </a:r>
            <a:r>
              <a:rPr lang="en-US" sz="1400" b="1" dirty="0">
                <a:solidFill>
                  <a:srgbClr val="339933"/>
                </a:solidFill>
              </a:rPr>
              <a:t>., Washington, DC, Apr. 2020.</a:t>
            </a:r>
          </a:p>
        </p:txBody>
      </p:sp>
      <p:cxnSp>
        <p:nvCxnSpPr>
          <p:cNvPr id="7" name="Straight Arrow Connector 6"/>
          <p:cNvCxnSpPr/>
          <p:nvPr/>
        </p:nvCxnSpPr>
        <p:spPr>
          <a:xfrm flipV="1">
            <a:off x="7589520" y="1698180"/>
            <a:ext cx="1085850" cy="296080"/>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7589520" y="1994260"/>
            <a:ext cx="1284810" cy="21601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9277560-3DA4-4233-9E93-0EEDF1781C8B}"/>
                  </a:ext>
                </a:extLst>
              </p:cNvPr>
              <p:cNvSpPr txBox="1"/>
              <p:nvPr/>
            </p:nvSpPr>
            <p:spPr>
              <a:xfrm>
                <a:off x="8874330" y="1477721"/>
                <a:ext cx="3245953" cy="3684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b="1" i="1" smtClean="0">
                              <a:latin typeface="Cambria Math" panose="02040503050406030204" pitchFamily="18" charset="0"/>
                            </a:rPr>
                          </m:ctrlPr>
                        </m:sSubSupPr>
                        <m:e>
                          <m:acc>
                            <m:accPr>
                              <m:chr m:val="̅"/>
                              <m:ctrlPr>
                                <a:rPr lang="en-US" sz="1600" b="1" i="1" smtClean="0">
                                  <a:latin typeface="Cambria Math" panose="02040503050406030204" pitchFamily="18" charset="0"/>
                                </a:rPr>
                              </m:ctrlPr>
                            </m:accPr>
                            <m:e>
                              <m:r>
                                <a:rPr lang="en-US" sz="1600" b="1" i="0" smtClean="0">
                                  <a:latin typeface="Cambria Math" panose="02040503050406030204" pitchFamily="18" charset="0"/>
                                </a:rPr>
                                <m:t>𝐫</m:t>
                              </m:r>
                            </m:e>
                          </m:acc>
                        </m:e>
                        <m:sub>
                          <m:r>
                            <a:rPr lang="en-US" sz="1600" b="0" i="1" smtClean="0">
                              <a:latin typeface="Cambria Math" panose="02040503050406030204" pitchFamily="18" charset="0"/>
                            </a:rPr>
                            <m:t>𝑞</m:t>
                          </m:r>
                        </m:sub>
                        <m:sup>
                          <m:r>
                            <a:rPr lang="en-US" sz="1600" b="0" i="1" smtClean="0">
                              <a:latin typeface="Cambria Math" panose="02040503050406030204" pitchFamily="18" charset="0"/>
                            </a:rPr>
                            <m:t>(</m:t>
                          </m:r>
                          <m:r>
                            <a:rPr lang="en-US" sz="1600" b="0" i="1" smtClean="0">
                              <a:latin typeface="Cambria Math" panose="02040503050406030204" pitchFamily="18" charset="0"/>
                            </a:rPr>
                            <m:t>𝑘</m:t>
                          </m:r>
                          <m:r>
                            <a:rPr lang="en-US" sz="1600" b="0" i="1" smtClean="0">
                              <a:latin typeface="Cambria Math" panose="02040503050406030204" pitchFamily="18" charset="0"/>
                            </a:rPr>
                            <m:t>+1)</m:t>
                          </m:r>
                        </m:sup>
                      </m:sSubSup>
                      <m:r>
                        <a:rPr lang="en-US" sz="1600" b="0" i="0" smtClean="0">
                          <a:latin typeface="Cambria Math" panose="02040503050406030204" pitchFamily="18" charset="0"/>
                        </a:rPr>
                        <m:t>=</m:t>
                      </m:r>
                      <m:sSup>
                        <m:sSupPr>
                          <m:ctrlPr>
                            <a:rPr lang="en-US" sz="1600" b="0" i="1" smtClean="0">
                              <a:latin typeface="Cambria Math" panose="02040503050406030204" pitchFamily="18" charset="0"/>
                            </a:rPr>
                          </m:ctrlPr>
                        </m:sSupPr>
                        <m:e>
                          <m:r>
                            <m:rPr>
                              <m:sty m:val="p"/>
                            </m:rPr>
                            <a:rPr lang="en-US" sz="1600" b="0" i="0" smtClean="0">
                              <a:latin typeface="Cambria Math" panose="02040503050406030204" pitchFamily="18" charset="0"/>
                            </a:rPr>
                            <m:t>F</m:t>
                          </m:r>
                        </m:e>
                        <m:sup>
                          <m:r>
                            <a:rPr lang="en-US" sz="1600" b="0" i="0" smtClean="0">
                              <a:latin typeface="Cambria Math" panose="02040503050406030204" pitchFamily="18" charset="0"/>
                            </a:rPr>
                            <m:t>−1</m:t>
                          </m:r>
                        </m:sup>
                      </m:sSup>
                      <m:d>
                        <m:dPr>
                          <m:begChr m:val="{"/>
                          <m:endChr m:val="}"/>
                          <m:ctrlPr>
                            <a:rPr lang="en-US" sz="1600" b="0" i="1" smtClean="0">
                              <a:latin typeface="Cambria Math" panose="02040503050406030204" pitchFamily="18" charset="0"/>
                            </a:rPr>
                          </m:ctrlPr>
                        </m:dPr>
                        <m:e>
                          <m:acc>
                            <m:accPr>
                              <m:chr m:val="̅"/>
                              <m:ctrlPr>
                                <a:rPr lang="en-US" sz="1600" b="0" i="1" smtClean="0">
                                  <a:latin typeface="Cambria Math" panose="02040503050406030204" pitchFamily="18" charset="0"/>
                                </a:rPr>
                              </m:ctrlPr>
                            </m:accPr>
                            <m:e>
                              <m:r>
                                <a:rPr lang="en-US" sz="1600" b="1" i="0" smtClean="0">
                                  <a:latin typeface="Cambria Math" panose="02040503050406030204" pitchFamily="18" charset="0"/>
                                </a:rPr>
                                <m:t>𝐠</m:t>
                              </m:r>
                            </m:e>
                          </m:acc>
                          <m:r>
                            <a:rPr lang="en-US" sz="1600" b="1" i="0" smtClean="0">
                              <a:latin typeface="Cambria Math" panose="02040503050406030204" pitchFamily="18" charset="0"/>
                            </a:rPr>
                            <m:t> </m:t>
                          </m:r>
                          <m:r>
                            <a:rPr lang="en-US" sz="1600" b="1" i="1"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exp</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𝑗</m:t>
                              </m:r>
                              <m:r>
                                <a:rPr lang="en-US" sz="1600" b="0" i="1"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F</m:t>
                              </m:r>
                              <m:d>
                                <m:dPr>
                                  <m:begChr m:val="{"/>
                                  <m:endChr m:val="}"/>
                                  <m:ctrlPr>
                                    <a:rPr lang="en-US" sz="1600" b="0" i="1" smtClean="0">
                                      <a:latin typeface="Cambria Math" panose="02040503050406030204" pitchFamily="18" charset="0"/>
                                      <a:ea typeface="Cambria Math" panose="02040503050406030204" pitchFamily="18" charset="0"/>
                                    </a:rPr>
                                  </m:ctrlPr>
                                </m:dPr>
                                <m:e>
                                  <m:sSubSup>
                                    <m:sSubSupPr>
                                      <m:ctrlPr>
                                        <a:rPr lang="en-US" sz="1600" b="0" i="1" smtClean="0">
                                          <a:latin typeface="Cambria Math" panose="02040503050406030204" pitchFamily="18" charset="0"/>
                                        </a:rPr>
                                      </m:ctrlPr>
                                    </m:sSubSupPr>
                                    <m:e>
                                      <m:acc>
                                        <m:accPr>
                                          <m:chr m:val="̅"/>
                                          <m:ctrlPr>
                                            <a:rPr lang="en-US" sz="1600" i="1">
                                              <a:latin typeface="Cambria Math" panose="02040503050406030204" pitchFamily="18" charset="0"/>
                                            </a:rPr>
                                          </m:ctrlPr>
                                        </m:accPr>
                                        <m:e>
                                          <m:r>
                                            <a:rPr lang="en-US" sz="1600" b="1" i="0" smtClean="0">
                                              <a:latin typeface="Cambria Math" panose="02040503050406030204" pitchFamily="18" charset="0"/>
                                            </a:rPr>
                                            <m:t>𝐬</m:t>
                                          </m:r>
                                        </m:e>
                                      </m:acc>
                                    </m:e>
                                    <m:sub>
                                      <m:r>
                                        <a:rPr lang="en-US" sz="1600" b="0" i="1" smtClean="0">
                                          <a:latin typeface="Cambria Math" panose="02040503050406030204" pitchFamily="18" charset="0"/>
                                        </a:rPr>
                                        <m:t>𝑞</m:t>
                                      </m:r>
                                    </m:sub>
                                    <m:sup>
                                      <m:r>
                                        <a:rPr lang="en-US" sz="1600" b="0" i="1" smtClean="0">
                                          <a:latin typeface="Cambria Math" panose="02040503050406030204" pitchFamily="18" charset="0"/>
                                        </a:rPr>
                                        <m:t>(</m:t>
                                      </m:r>
                                      <m:r>
                                        <a:rPr lang="en-US" sz="1600" b="0" i="1" smtClean="0">
                                          <a:latin typeface="Cambria Math" panose="02040503050406030204" pitchFamily="18" charset="0"/>
                                        </a:rPr>
                                        <m:t>𝑘</m:t>
                                      </m:r>
                                      <m:r>
                                        <a:rPr lang="en-US" sz="1600" b="0" i="1" smtClean="0">
                                          <a:latin typeface="Cambria Math" panose="02040503050406030204" pitchFamily="18" charset="0"/>
                                        </a:rPr>
                                        <m:t>)</m:t>
                                      </m:r>
                                    </m:sup>
                                  </m:sSubSup>
                                </m:e>
                              </m:d>
                            </m:e>
                          </m:d>
                        </m:e>
                      </m:d>
                    </m:oMath>
                  </m:oMathPara>
                </a14:m>
                <a:endParaRPr lang="en-US" sz="1600" b="1" dirty="0"/>
              </a:p>
            </p:txBody>
          </p:sp>
        </mc:Choice>
        <mc:Fallback xmlns="">
          <p:sp>
            <p:nvSpPr>
              <p:cNvPr id="14" name="TextBox 13">
                <a:extLst>
                  <a:ext uri="{FF2B5EF4-FFF2-40B4-BE49-F238E27FC236}">
                    <a16:creationId xmlns:a16="http://schemas.microsoft.com/office/drawing/2014/main" id="{19277560-3DA4-4233-9E93-0EEDF1781C8B}"/>
                  </a:ext>
                </a:extLst>
              </p:cNvPr>
              <p:cNvSpPr txBox="1">
                <a:spLocks noRot="1" noChangeAspect="1" noMove="1" noResize="1" noEditPoints="1" noAdjustHandles="1" noChangeArrowheads="1" noChangeShapeType="1" noTextEdit="1"/>
              </p:cNvSpPr>
              <p:nvPr/>
            </p:nvSpPr>
            <p:spPr>
              <a:xfrm>
                <a:off x="8874330" y="1477721"/>
                <a:ext cx="3245953" cy="368499"/>
              </a:xfrm>
              <a:prstGeom prst="rect">
                <a:avLst/>
              </a:prstGeom>
              <a:blipFill>
                <a:blip r:embed="rId6"/>
                <a:stretch>
                  <a:fillRect l="-376"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E7780CE-FAE4-46D8-A822-A75F15EC2107}"/>
                  </a:ext>
                </a:extLst>
              </p:cNvPr>
              <p:cNvSpPr txBox="1"/>
              <p:nvPr/>
            </p:nvSpPr>
            <p:spPr>
              <a:xfrm>
                <a:off x="8975917" y="2050697"/>
                <a:ext cx="2606483" cy="3684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600" b="1" i="1" smtClean="0">
                              <a:latin typeface="Cambria Math" panose="02040503050406030204" pitchFamily="18" charset="0"/>
                            </a:rPr>
                          </m:ctrlPr>
                        </m:sSubSupPr>
                        <m:e>
                          <m:acc>
                            <m:accPr>
                              <m:chr m:val="̅"/>
                              <m:ctrlPr>
                                <a:rPr lang="en-US" sz="1600" b="1" i="1" smtClean="0">
                                  <a:latin typeface="Cambria Math" panose="02040503050406030204" pitchFamily="18" charset="0"/>
                                </a:rPr>
                              </m:ctrlPr>
                            </m:accPr>
                            <m:e>
                              <m:r>
                                <a:rPr lang="en-US" sz="1600" b="1" i="0" smtClean="0">
                                  <a:latin typeface="Cambria Math" panose="02040503050406030204" pitchFamily="18" charset="0"/>
                                </a:rPr>
                                <m:t>𝐬</m:t>
                              </m:r>
                            </m:e>
                          </m:acc>
                        </m:e>
                        <m:sub>
                          <m:r>
                            <a:rPr lang="en-US" sz="1600" b="0" i="1" smtClean="0">
                              <a:latin typeface="Cambria Math" panose="02040503050406030204" pitchFamily="18" charset="0"/>
                            </a:rPr>
                            <m:t>𝑞</m:t>
                          </m:r>
                        </m:sub>
                        <m:sup>
                          <m:r>
                            <a:rPr lang="en-US" sz="1600" b="0" i="1" smtClean="0">
                              <a:latin typeface="Cambria Math" panose="02040503050406030204" pitchFamily="18" charset="0"/>
                            </a:rPr>
                            <m:t>(</m:t>
                          </m:r>
                          <m:r>
                            <a:rPr lang="en-US" sz="1600" b="0" i="1" smtClean="0">
                              <a:latin typeface="Cambria Math" panose="02040503050406030204" pitchFamily="18" charset="0"/>
                            </a:rPr>
                            <m:t>𝑘</m:t>
                          </m:r>
                          <m:r>
                            <a:rPr lang="en-US" sz="1600" b="0" i="1" smtClean="0">
                              <a:latin typeface="Cambria Math" panose="02040503050406030204" pitchFamily="18" charset="0"/>
                            </a:rPr>
                            <m:t>+1)</m:t>
                          </m:r>
                        </m:sup>
                      </m:sSubSup>
                      <m:r>
                        <a:rPr lang="en-US" sz="1600" b="0" i="0" smtClean="0">
                          <a:latin typeface="Cambria Math" panose="02040503050406030204" pitchFamily="18" charset="0"/>
                        </a:rPr>
                        <m:t>=</m:t>
                      </m:r>
                      <m:acc>
                        <m:accPr>
                          <m:chr m:val="̅"/>
                          <m:ctrlPr>
                            <a:rPr lang="en-US" sz="1600" i="1">
                              <a:latin typeface="Cambria Math" panose="02040503050406030204" pitchFamily="18" charset="0"/>
                            </a:rPr>
                          </m:ctrlPr>
                        </m:accPr>
                        <m:e>
                          <m:r>
                            <a:rPr lang="en-US" sz="1600" b="1" i="0" smtClean="0">
                              <a:latin typeface="Cambria Math" panose="02040503050406030204" pitchFamily="18" charset="0"/>
                            </a:rPr>
                            <m:t>𝐮</m:t>
                          </m:r>
                        </m:e>
                      </m:acc>
                      <m:r>
                        <a:rPr lang="en-US" sz="1600" b="1">
                          <a:latin typeface="Cambria Math" panose="02040503050406030204" pitchFamily="18" charset="0"/>
                        </a:rPr>
                        <m:t> </m:t>
                      </m:r>
                      <m:r>
                        <a:rPr lang="en-US" sz="1600" b="1" i="1">
                          <a:latin typeface="Cambria Math" panose="02040503050406030204" pitchFamily="18" charset="0"/>
                          <a:ea typeface="Cambria Math" panose="02040503050406030204" pitchFamily="18" charset="0"/>
                        </a:rPr>
                        <m:t>⊙</m:t>
                      </m:r>
                      <m:r>
                        <m:rPr>
                          <m:sty m:val="p"/>
                        </m:rPr>
                        <a:rPr lang="en-US" sz="1600">
                          <a:latin typeface="Cambria Math" panose="02040503050406030204" pitchFamily="18" charset="0"/>
                          <a:ea typeface="Cambria Math" panose="02040503050406030204" pitchFamily="18" charset="0"/>
                        </a:rPr>
                        <m:t>exp</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𝑗</m:t>
                          </m:r>
                          <m:r>
                            <a:rPr lang="en-US" sz="1600" i="1">
                              <a:latin typeface="Cambria Math" panose="02040503050406030204" pitchFamily="18" charset="0"/>
                              <a:ea typeface="Cambria Math" panose="02040503050406030204" pitchFamily="18" charset="0"/>
                            </a:rPr>
                            <m:t>∠</m:t>
                          </m:r>
                          <m:sSubSup>
                            <m:sSubSupPr>
                              <m:ctrlPr>
                                <a:rPr lang="en-US" sz="1600" b="1" i="1">
                                  <a:latin typeface="Cambria Math" panose="02040503050406030204" pitchFamily="18" charset="0"/>
                                </a:rPr>
                              </m:ctrlPr>
                            </m:sSubSupPr>
                            <m:e>
                              <m:acc>
                                <m:accPr>
                                  <m:chr m:val="̅"/>
                                  <m:ctrlPr>
                                    <a:rPr lang="en-US" sz="1600" b="1" i="1">
                                      <a:latin typeface="Cambria Math" panose="02040503050406030204" pitchFamily="18" charset="0"/>
                                    </a:rPr>
                                  </m:ctrlPr>
                                </m:accPr>
                                <m:e>
                                  <m:r>
                                    <a:rPr lang="en-US" sz="1600" b="1">
                                      <a:latin typeface="Cambria Math" panose="02040503050406030204" pitchFamily="18" charset="0"/>
                                    </a:rPr>
                                    <m:t>𝐫</m:t>
                                  </m:r>
                                </m:e>
                              </m:acc>
                            </m:e>
                            <m:sub>
                              <m:r>
                                <a:rPr lang="en-US" sz="1600" i="1">
                                  <a:latin typeface="Cambria Math" panose="02040503050406030204" pitchFamily="18" charset="0"/>
                                </a:rPr>
                                <m:t>𝑞</m:t>
                              </m:r>
                            </m:sub>
                            <m:sup>
                              <m:r>
                                <a:rPr lang="en-US" sz="1600" i="1">
                                  <a:latin typeface="Cambria Math" panose="02040503050406030204" pitchFamily="18" charset="0"/>
                                </a:rPr>
                                <m:t>(</m:t>
                              </m:r>
                              <m:r>
                                <a:rPr lang="en-US" sz="1600" i="1">
                                  <a:latin typeface="Cambria Math" panose="02040503050406030204" pitchFamily="18" charset="0"/>
                                </a:rPr>
                                <m:t>𝑘</m:t>
                              </m:r>
                              <m:r>
                                <a:rPr lang="en-US" sz="1600" i="1">
                                  <a:latin typeface="Cambria Math" panose="02040503050406030204" pitchFamily="18" charset="0"/>
                                </a:rPr>
                                <m:t>+1)</m:t>
                              </m:r>
                            </m:sup>
                          </m:sSubSup>
                        </m:e>
                      </m:d>
                    </m:oMath>
                  </m:oMathPara>
                </a14:m>
                <a:endParaRPr lang="en-US" sz="1600" b="1" dirty="0"/>
              </a:p>
            </p:txBody>
          </p:sp>
        </mc:Choice>
        <mc:Fallback xmlns="">
          <p:sp>
            <p:nvSpPr>
              <p:cNvPr id="21" name="TextBox 20">
                <a:extLst>
                  <a:ext uri="{FF2B5EF4-FFF2-40B4-BE49-F238E27FC236}">
                    <a16:creationId xmlns:a16="http://schemas.microsoft.com/office/drawing/2014/main" id="{4E7780CE-FAE4-46D8-A822-A75F15EC2107}"/>
                  </a:ext>
                </a:extLst>
              </p:cNvPr>
              <p:cNvSpPr txBox="1">
                <a:spLocks noRot="1" noChangeAspect="1" noMove="1" noResize="1" noEditPoints="1" noAdjustHandles="1" noChangeArrowheads="1" noChangeShapeType="1" noTextEdit="1"/>
              </p:cNvSpPr>
              <p:nvPr/>
            </p:nvSpPr>
            <p:spPr>
              <a:xfrm>
                <a:off x="8975917" y="2050697"/>
                <a:ext cx="2606483" cy="368499"/>
              </a:xfrm>
              <a:prstGeom prst="rect">
                <a:avLst/>
              </a:prstGeom>
              <a:blipFill>
                <a:blip r:embed="rId7"/>
                <a:stretch>
                  <a:fillRect l="-234" b="-6557"/>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00D74A97-7FEA-485E-A602-6D581260120C}"/>
              </a:ext>
            </a:extLst>
          </p:cNvPr>
          <p:cNvPicPr/>
          <p:nvPr/>
        </p:nvPicPr>
        <p:blipFill rotWithShape="1">
          <a:blip r:embed="rId8">
            <a:extLst>
              <a:ext uri="{28A0092B-C50C-407E-A947-70E740481C1C}">
                <a14:useLocalDpi xmlns:a14="http://schemas.microsoft.com/office/drawing/2010/main" val="0"/>
              </a:ext>
            </a:extLst>
          </a:blip>
          <a:srcRect l="2915" t="6432" r="5953" b="702"/>
          <a:stretch/>
        </p:blipFill>
        <p:spPr bwMode="auto">
          <a:xfrm>
            <a:off x="8352800" y="2670743"/>
            <a:ext cx="3498646" cy="2709536"/>
          </a:xfrm>
          <a:prstGeom prst="rect">
            <a:avLst/>
          </a:prstGeom>
          <a:noFill/>
          <a:ln>
            <a:noFill/>
          </a:ln>
          <a:extLst>
            <a:ext uri="{53640926-AAD7-44D8-BBD7-CCE9431645EC}">
              <a14:shadowObscured xmlns:a14="http://schemas.microsoft.com/office/drawing/2010/main"/>
            </a:ext>
          </a:extLst>
        </p:spPr>
      </p:pic>
      <p:sp>
        <p:nvSpPr>
          <p:cNvPr id="18" name="Title 1">
            <a:extLst>
              <a:ext uri="{FF2B5EF4-FFF2-40B4-BE49-F238E27FC236}">
                <a16:creationId xmlns:a16="http://schemas.microsoft.com/office/drawing/2014/main" id="{9C2C7A02-630F-4C9B-A1E9-D589FE16C2AE}"/>
              </a:ext>
            </a:extLst>
          </p:cNvPr>
          <p:cNvSpPr txBox="1">
            <a:spLocks/>
          </p:cNvSpPr>
          <p:nvPr/>
        </p:nvSpPr>
        <p:spPr bwMode="auto">
          <a:xfrm>
            <a:off x="328909" y="1047718"/>
            <a:ext cx="8754637" cy="4344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r>
              <a:rPr lang="en-US" dirty="0">
                <a:solidFill>
                  <a:srgbClr val="0E0EFF"/>
                </a:solidFill>
              </a:rPr>
              <a:t>3) </a:t>
            </a:r>
            <a:r>
              <a:rPr lang="en-US" cap="none" dirty="0">
                <a:solidFill>
                  <a:srgbClr val="0E0EFF"/>
                </a:solidFill>
                <a:latin typeface="Arial"/>
                <a:cs typeface="Arial"/>
                <a:sym typeface="Arial"/>
              </a:rPr>
              <a:t>Real-time generation of nonrepeating notched FM waveforms</a:t>
            </a:r>
          </a:p>
        </p:txBody>
      </p:sp>
      <p:cxnSp>
        <p:nvCxnSpPr>
          <p:cNvPr id="19" name="Straight Arrow Connector 18">
            <a:extLst>
              <a:ext uri="{FF2B5EF4-FFF2-40B4-BE49-F238E27FC236}">
                <a16:creationId xmlns:a16="http://schemas.microsoft.com/office/drawing/2014/main" id="{6E903753-6B57-437E-BB02-155DF1169705}"/>
              </a:ext>
            </a:extLst>
          </p:cNvPr>
          <p:cNvCxnSpPr>
            <a:cxnSpLocks/>
          </p:cNvCxnSpPr>
          <p:nvPr/>
        </p:nvCxnSpPr>
        <p:spPr>
          <a:xfrm flipV="1">
            <a:off x="6268228" y="4608095"/>
            <a:ext cx="2189972" cy="336250"/>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2" name="Audio 51">
            <a:hlinkClick r:id="" action="ppaction://media"/>
            <a:extLst>
              <a:ext uri="{FF2B5EF4-FFF2-40B4-BE49-F238E27FC236}">
                <a16:creationId xmlns:a16="http://schemas.microsoft.com/office/drawing/2014/main" id="{9CD89BEA-2F0D-4189-B814-967C062951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95489853"/>
      </p:ext>
    </p:extLst>
  </p:cSld>
  <p:clrMapOvr>
    <a:masterClrMapping/>
  </p:clrMapOvr>
  <mc:AlternateContent xmlns:mc="http://schemas.openxmlformats.org/markup-compatibility/2006" xmlns:p14="http://schemas.microsoft.com/office/powerpoint/2010/main">
    <mc:Choice Requires="p14">
      <p:transition spd="slow" p14:dur="2000" advTm="42730"/>
    </mc:Choice>
    <mc:Fallback xmlns="">
      <p:transition spd="slow" advTm="4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45897B-FD25-4848-92D0-94FDBCBEDE88}"/>
              </a:ext>
            </a:extLst>
          </p:cNvPr>
          <p:cNvSpPr>
            <a:spLocks noGrp="1"/>
          </p:cNvSpPr>
          <p:nvPr>
            <p:ph type="title"/>
          </p:nvPr>
        </p:nvSpPr>
        <p:spPr/>
        <p:txBody>
          <a:bodyPr/>
          <a:lstStyle/>
          <a:p>
            <a:r>
              <a:rPr lang="en-US" dirty="0"/>
              <a:t>ZOROW</a:t>
            </a:r>
          </a:p>
        </p:txBody>
      </p:sp>
      <p:pic>
        <p:nvPicPr>
          <p:cNvPr id="7" name="Picture 6">
            <a:extLst>
              <a:ext uri="{FF2B5EF4-FFF2-40B4-BE49-F238E27FC236}">
                <a16:creationId xmlns:a16="http://schemas.microsoft.com/office/drawing/2014/main" id="{A67D87B8-D4C1-49F7-95EC-7E9F06748FBE}"/>
              </a:ext>
            </a:extLst>
          </p:cNvPr>
          <p:cNvPicPr>
            <a:picLocks noChangeAspect="1"/>
          </p:cNvPicPr>
          <p:nvPr/>
        </p:nvPicPr>
        <p:blipFill>
          <a:blip r:embed="rId5"/>
          <a:stretch>
            <a:fillRect/>
          </a:stretch>
        </p:blipFill>
        <p:spPr>
          <a:xfrm>
            <a:off x="1863069" y="2530935"/>
            <a:ext cx="4344523" cy="3257697"/>
          </a:xfrm>
          <a:prstGeom prst="rect">
            <a:avLst/>
          </a:prstGeom>
        </p:spPr>
      </p:pic>
      <p:sp>
        <p:nvSpPr>
          <p:cNvPr id="8" name="TextBox 7">
            <a:extLst>
              <a:ext uri="{FF2B5EF4-FFF2-40B4-BE49-F238E27FC236}">
                <a16:creationId xmlns:a16="http://schemas.microsoft.com/office/drawing/2014/main" id="{A45EE53A-9E57-432D-B119-3A8A54685305}"/>
              </a:ext>
            </a:extLst>
          </p:cNvPr>
          <p:cNvSpPr txBox="1"/>
          <p:nvPr/>
        </p:nvSpPr>
        <p:spPr>
          <a:xfrm>
            <a:off x="6151145" y="2927353"/>
            <a:ext cx="5505145" cy="1785104"/>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dirty="0">
                <a:latin typeface="+mj-lt"/>
              </a:rPr>
              <a:t>The zero-order-hold DAC produces a sinc roll-off for spectral images</a:t>
            </a:r>
          </a:p>
          <a:p>
            <a:pPr marL="285750" indent="-285750">
              <a:spcAft>
                <a:spcPts val="2400"/>
              </a:spcAft>
              <a:buFont typeface="Arial" panose="020B0604020202020204" pitchFamily="34" charset="0"/>
              <a:buChar char="•"/>
            </a:pPr>
            <a:r>
              <a:rPr lang="en-US" dirty="0">
                <a:latin typeface="+mj-lt"/>
              </a:rPr>
              <a:t>The DAC interpolates the digital data to push these images higher in frequency, which are then suppressed by the analog reconstruction filter.</a:t>
            </a:r>
          </a:p>
        </p:txBody>
      </p:sp>
      <p:cxnSp>
        <p:nvCxnSpPr>
          <p:cNvPr id="9" name="Straight Arrow Connector 8">
            <a:extLst>
              <a:ext uri="{FF2B5EF4-FFF2-40B4-BE49-F238E27FC236}">
                <a16:creationId xmlns:a16="http://schemas.microsoft.com/office/drawing/2014/main" id="{FE0E6F79-60E3-44C4-B5CC-F6CC1D944545}"/>
              </a:ext>
            </a:extLst>
          </p:cNvPr>
          <p:cNvCxnSpPr>
            <a:cxnSpLocks/>
          </p:cNvCxnSpPr>
          <p:nvPr/>
        </p:nvCxnSpPr>
        <p:spPr>
          <a:xfrm flipH="1">
            <a:off x="4534626" y="2610066"/>
            <a:ext cx="230817" cy="52324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2120834-D271-4233-A2D0-05A6381325C3}"/>
              </a:ext>
            </a:extLst>
          </p:cNvPr>
          <p:cNvSpPr/>
          <p:nvPr/>
        </p:nvSpPr>
        <p:spPr>
          <a:xfrm>
            <a:off x="4650034" y="2204749"/>
            <a:ext cx="2392001" cy="400110"/>
          </a:xfrm>
          <a:prstGeom prst="rect">
            <a:avLst/>
          </a:prstGeom>
        </p:spPr>
        <p:txBody>
          <a:bodyPr wrap="none">
            <a:spAutoFit/>
          </a:bodyPr>
          <a:lstStyle/>
          <a:p>
            <a:r>
              <a:rPr lang="en-US" sz="2000" b="1" dirty="0" err="1">
                <a:solidFill>
                  <a:srgbClr val="FF0000"/>
                </a:solidFill>
                <a:latin typeface="Palatino Linotype" panose="02040502050505030304" pitchFamily="18" charset="0"/>
              </a:rPr>
              <a:t>sinc</a:t>
            </a:r>
            <a:r>
              <a:rPr lang="en-US" sz="2000" b="1" dirty="0">
                <a:solidFill>
                  <a:srgbClr val="FF0000"/>
                </a:solidFill>
                <a:latin typeface="Palatino Linotype" panose="02040502050505030304" pitchFamily="18" charset="0"/>
              </a:rPr>
              <a:t> spectral mask</a:t>
            </a:r>
            <a:endParaRPr lang="en-US" sz="2000" b="1" dirty="0">
              <a:solidFill>
                <a:srgbClr val="FF0000"/>
              </a:solidFill>
            </a:endParaRPr>
          </a:p>
        </p:txBody>
      </p:sp>
      <p:cxnSp>
        <p:nvCxnSpPr>
          <p:cNvPr id="11" name="Straight Arrow Connector 10">
            <a:extLst>
              <a:ext uri="{FF2B5EF4-FFF2-40B4-BE49-F238E27FC236}">
                <a16:creationId xmlns:a16="http://schemas.microsoft.com/office/drawing/2014/main" id="{E5F5DE52-A38F-4E36-933B-EBA7E758634A}"/>
              </a:ext>
            </a:extLst>
          </p:cNvPr>
          <p:cNvCxnSpPr>
            <a:cxnSpLocks/>
          </p:cNvCxnSpPr>
          <p:nvPr/>
        </p:nvCxnSpPr>
        <p:spPr>
          <a:xfrm>
            <a:off x="3522569" y="2610065"/>
            <a:ext cx="244746" cy="803221"/>
          </a:xfrm>
          <a:prstGeom prst="straightConnector1">
            <a:avLst/>
          </a:prstGeom>
          <a:ln w="25400">
            <a:solidFill>
              <a:srgbClr val="1864B3"/>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61417A8-976A-4D5F-9274-B77A2D295335}"/>
              </a:ext>
            </a:extLst>
          </p:cNvPr>
          <p:cNvSpPr/>
          <p:nvPr/>
        </p:nvSpPr>
        <p:spPr>
          <a:xfrm>
            <a:off x="564672" y="2219403"/>
            <a:ext cx="3470658" cy="400110"/>
          </a:xfrm>
          <a:prstGeom prst="rect">
            <a:avLst/>
          </a:prstGeom>
        </p:spPr>
        <p:txBody>
          <a:bodyPr wrap="square">
            <a:spAutoFit/>
          </a:bodyPr>
          <a:lstStyle/>
          <a:p>
            <a:r>
              <a:rPr lang="en-US" sz="2000" b="1" dirty="0">
                <a:solidFill>
                  <a:srgbClr val="1864B3"/>
                </a:solidFill>
                <a:latin typeface="Palatino Linotype" panose="02040502050505030304" pitchFamily="18" charset="0"/>
              </a:rPr>
              <a:t>radar waveform spectrum</a:t>
            </a:r>
            <a:endParaRPr lang="en-US" sz="2000" b="1" dirty="0">
              <a:solidFill>
                <a:srgbClr val="1864B3"/>
              </a:solidFill>
            </a:endParaRPr>
          </a:p>
        </p:txBody>
      </p:sp>
      <p:sp>
        <p:nvSpPr>
          <p:cNvPr id="14" name="TextBox 32">
            <a:extLst>
              <a:ext uri="{FF2B5EF4-FFF2-40B4-BE49-F238E27FC236}">
                <a16:creationId xmlns:a16="http://schemas.microsoft.com/office/drawing/2014/main" id="{BB22BCA5-488A-4E0B-B4D2-E93B7F403280}"/>
              </a:ext>
            </a:extLst>
          </p:cNvPr>
          <p:cNvSpPr txBox="1">
            <a:spLocks noChangeArrowheads="1"/>
          </p:cNvSpPr>
          <p:nvPr/>
        </p:nvSpPr>
        <p:spPr bwMode="auto">
          <a:xfrm>
            <a:off x="618378" y="5922430"/>
            <a:ext cx="10587386" cy="646331"/>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200" b="1" dirty="0">
                <a:solidFill>
                  <a:srgbClr val="339933"/>
                </a:solidFill>
              </a:rPr>
              <a:t>[11] 	</a:t>
            </a:r>
            <a:r>
              <a:rPr lang="en-US" sz="1200" b="1" dirty="0">
                <a:solidFill>
                  <a:srgbClr val="339933"/>
                </a:solidFill>
              </a:rPr>
              <a:t>C. Mohr, J.W. Owen, S.D. Blunt, “Zero-order reconstruction optimization of waveforms (ZOROW) for modest DAC-rate systems,” </a:t>
            </a:r>
            <a:r>
              <a:rPr lang="en-US" sz="1200" b="1" i="1" dirty="0">
                <a:solidFill>
                  <a:srgbClr val="339933"/>
                </a:solidFill>
              </a:rPr>
              <a:t>IEEE Intl. Radar Conf</a:t>
            </a:r>
            <a:r>
              <a:rPr lang="en-US" sz="1200" b="1" dirty="0">
                <a:solidFill>
                  <a:srgbClr val="339933"/>
                </a:solidFill>
              </a:rPr>
              <a:t>., Washington, DC, Apr. 2020.</a:t>
            </a:r>
          </a:p>
          <a:p>
            <a:pPr lvl="0"/>
            <a:endParaRPr lang="en-US" sz="1200" b="1" dirty="0">
              <a:solidFill>
                <a:srgbClr val="339933"/>
              </a:solidFill>
            </a:endParaRPr>
          </a:p>
        </p:txBody>
      </p:sp>
      <p:sp>
        <p:nvSpPr>
          <p:cNvPr id="15" name="Content Placeholder 5">
            <a:extLst>
              <a:ext uri="{FF2B5EF4-FFF2-40B4-BE49-F238E27FC236}">
                <a16:creationId xmlns:a16="http://schemas.microsoft.com/office/drawing/2014/main" id="{70F309C1-776E-4178-BEB5-FDED95859444}"/>
              </a:ext>
            </a:extLst>
          </p:cNvPr>
          <p:cNvSpPr txBox="1">
            <a:spLocks/>
          </p:cNvSpPr>
          <p:nvPr/>
        </p:nvSpPr>
        <p:spPr>
          <a:xfrm>
            <a:off x="944196" y="1101629"/>
            <a:ext cx="10303608" cy="101912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US" sz="1600" dirty="0">
                <a:solidFill>
                  <a:schemeClr val="tx1"/>
                </a:solidFill>
              </a:rPr>
              <a:t>Zero-order reconstruction optimization of waveforms (ZOROW) </a:t>
            </a:r>
            <a:r>
              <a:rPr lang="en-US" sz="1600" dirty="0">
                <a:solidFill>
                  <a:srgbClr val="FF0000"/>
                </a:solidFill>
              </a:rPr>
              <a:t>deepens waveform spectral notches </a:t>
            </a:r>
            <a:r>
              <a:rPr lang="en-US" sz="1600" dirty="0">
                <a:solidFill>
                  <a:schemeClr val="tx1"/>
                </a:solidFill>
              </a:rPr>
              <a:t>by using an analytical Fourier representation that </a:t>
            </a:r>
            <a:r>
              <a:rPr lang="en-US" sz="1600" u="sng" dirty="0">
                <a:solidFill>
                  <a:srgbClr val="FF0000"/>
                </a:solidFill>
              </a:rPr>
              <a:t>accounts for the zero-order hold model of the digital-to-analog converter (DAC) on the SDR</a:t>
            </a:r>
            <a:r>
              <a:rPr lang="en-US" sz="1600" dirty="0">
                <a:solidFill>
                  <a:srgbClr val="FF0000"/>
                </a:solidFill>
              </a:rPr>
              <a:t> </a:t>
            </a:r>
            <a:r>
              <a:rPr lang="en-US" sz="1650" b="1" dirty="0">
                <a:solidFill>
                  <a:srgbClr val="339933"/>
                </a:solidFill>
                <a:latin typeface="Arial" panose="020B0604020202020204" pitchFamily="34" charset="0"/>
                <a:ea typeface="+mn-ea"/>
                <a:cs typeface="Arial" panose="020B0604020202020204" pitchFamily="34" charset="0"/>
              </a:rPr>
              <a:t>[11]</a:t>
            </a:r>
            <a:endParaRPr lang="en-US" sz="1600" dirty="0">
              <a:solidFill>
                <a:schemeClr val="tx1"/>
              </a:solidFill>
            </a:endParaRPr>
          </a:p>
        </p:txBody>
      </p:sp>
      <p:sp>
        <p:nvSpPr>
          <p:cNvPr id="30" name="Slide Number Placeholder 3">
            <a:extLst>
              <a:ext uri="{FF2B5EF4-FFF2-40B4-BE49-F238E27FC236}">
                <a16:creationId xmlns:a16="http://schemas.microsoft.com/office/drawing/2014/main" id="{6061C1B7-261F-4244-9F47-0BC767348E40}"/>
              </a:ext>
            </a:extLst>
          </p:cNvPr>
          <p:cNvSpPr txBox="1">
            <a:spLocks/>
          </p:cNvSpPr>
          <p:nvPr/>
        </p:nvSpPr>
        <p:spPr>
          <a:xfrm>
            <a:off x="9275483" y="6521899"/>
            <a:ext cx="28448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rgbClr val="002D56"/>
                </a:solidFill>
                <a:latin typeface="Times New Roman" panose="02020603050405020304" pitchFamily="18" charset="0"/>
                <a:ea typeface="Cambria Math" panose="02040503050406030204" pitchFamily="18" charset="0"/>
                <a:cs typeface="Times New Roman" panose="02020603050405020304" pitchFamily="18"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507E69A5-5A93-4449-AFE6-B69EB296619B}" type="slidenum">
              <a:rPr lang="en-US" smtClean="0"/>
              <a:pPr>
                <a:defRPr/>
              </a:pPr>
              <a:t>19</a:t>
            </a:fld>
            <a:endParaRPr lang="en-US"/>
          </a:p>
        </p:txBody>
      </p:sp>
      <p:pic>
        <p:nvPicPr>
          <p:cNvPr id="28" name="Audio 27">
            <a:hlinkClick r:id="" action="ppaction://media"/>
            <a:extLst>
              <a:ext uri="{FF2B5EF4-FFF2-40B4-BE49-F238E27FC236}">
                <a16:creationId xmlns:a16="http://schemas.microsoft.com/office/drawing/2014/main" id="{3057CA12-F452-4375-98ED-362A44C51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61456146"/>
      </p:ext>
    </p:extLst>
  </p:cSld>
  <p:clrMapOvr>
    <a:masterClrMapping/>
  </p:clrMapOvr>
  <mc:AlternateContent xmlns:mc="http://schemas.openxmlformats.org/markup-compatibility/2006" xmlns:p14="http://schemas.microsoft.com/office/powerpoint/2010/main">
    <mc:Choice Requires="p14">
      <p:transition spd="slow" p14:dur="2000" advTm="24629"/>
    </mc:Choice>
    <mc:Fallback xmlns="">
      <p:transition spd="slow" advTm="2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a:xfrm>
            <a:off x="307091" y="1032623"/>
            <a:ext cx="11577817" cy="4549098"/>
          </a:xfrm>
        </p:spPr>
        <p:txBody>
          <a:bodyPr>
            <a:noAutofit/>
          </a:bodyPr>
          <a:lstStyle/>
          <a:p>
            <a:pPr>
              <a:spcAft>
                <a:spcPts val="600"/>
              </a:spcAft>
            </a:pPr>
            <a:r>
              <a:rPr lang="en-US" sz="2400" dirty="0">
                <a:solidFill>
                  <a:srgbClr val="0000FF"/>
                </a:solidFill>
              </a:rPr>
              <a:t>The RF spectrum is becoming increasingly congested due to repeated spectrum auctions and subsequent 4G/5G roll-out</a:t>
            </a:r>
          </a:p>
          <a:p>
            <a:pPr marL="338138" indent="0">
              <a:spcAft>
                <a:spcPts val="600"/>
              </a:spcAft>
              <a:buNone/>
            </a:pPr>
            <a:br>
              <a:rPr lang="en-US" sz="500" dirty="0">
                <a:solidFill>
                  <a:srgbClr val="0000FF"/>
                </a:solidFill>
              </a:rPr>
            </a:br>
            <a:r>
              <a:rPr lang="en-US" sz="2400" dirty="0">
                <a:solidFill>
                  <a:srgbClr val="0000FF"/>
                </a:solidFill>
                <a:sym typeface="Wingdings" panose="05000000000000000000" pitchFamily="2" charset="2"/>
              </a:rPr>
              <a:t> </a:t>
            </a:r>
            <a:r>
              <a:rPr lang="en-US" sz="2400" dirty="0">
                <a:solidFill>
                  <a:srgbClr val="0000FF"/>
                </a:solidFill>
              </a:rPr>
              <a:t>Radar must become more agile to contend with this dynamic environment</a:t>
            </a:r>
            <a:endParaRPr lang="en-US" sz="2000" dirty="0">
              <a:solidFill>
                <a:schemeClr val="tx1"/>
              </a:solidFill>
            </a:endParaRPr>
          </a:p>
          <a:p>
            <a:pPr marL="914400" lvl="1" indent="-457200">
              <a:buFont typeface="+mj-lt"/>
              <a:buAutoNum type="arabicParenR"/>
            </a:pPr>
            <a:r>
              <a:rPr lang="en-US" sz="2000" dirty="0">
                <a:solidFill>
                  <a:schemeClr val="tx1"/>
                </a:solidFill>
              </a:rPr>
              <a:t>In </a:t>
            </a:r>
            <a:r>
              <a:rPr lang="en-US" sz="2000" b="1" dirty="0">
                <a:solidFill>
                  <a:srgbClr val="339933"/>
                </a:solidFill>
                <a:cs typeface="Arial" panose="020B0604020202020204" pitchFamily="34" charset="0"/>
              </a:rPr>
              <a:t>[1]</a:t>
            </a:r>
            <a:r>
              <a:rPr lang="en-US" sz="2000" b="1" dirty="0">
                <a:solidFill>
                  <a:schemeClr val="tx1"/>
                </a:solidFill>
                <a:cs typeface="Arial" panose="020B0604020202020204" pitchFamily="34" charset="0"/>
              </a:rPr>
              <a:t>,</a:t>
            </a:r>
            <a:r>
              <a:rPr lang="en-US" sz="2000" b="1" dirty="0">
                <a:solidFill>
                  <a:srgbClr val="339933"/>
                </a:solidFill>
                <a:cs typeface="Arial" panose="020B0604020202020204" pitchFamily="34" charset="0"/>
              </a:rPr>
              <a:t> </a:t>
            </a:r>
            <a:r>
              <a:rPr lang="en-US" sz="2000" dirty="0">
                <a:solidFill>
                  <a:schemeClr val="tx1"/>
                </a:solidFill>
                <a:cs typeface="Arial" panose="020B0604020202020204" pitchFamily="34" charset="0"/>
              </a:rPr>
              <a:t>spectrally-notched </a:t>
            </a:r>
            <a:r>
              <a:rPr lang="en-US" sz="2000" dirty="0">
                <a:solidFill>
                  <a:schemeClr val="tx1"/>
                </a:solidFill>
              </a:rPr>
              <a:t>random FM (RFM) waveforms shown to </a:t>
            </a:r>
            <a:r>
              <a:rPr lang="en-US" sz="2000" b="1" u="sng" dirty="0">
                <a:solidFill>
                  <a:schemeClr val="tx1"/>
                </a:solidFill>
              </a:rPr>
              <a:t>maximize bandwidth utilization</a:t>
            </a:r>
            <a:r>
              <a:rPr lang="en-US" sz="2000" b="1" dirty="0">
                <a:solidFill>
                  <a:schemeClr val="tx1"/>
                </a:solidFill>
              </a:rPr>
              <a:t> </a:t>
            </a:r>
            <a:r>
              <a:rPr lang="en-US" altLang="en-US" sz="2000" dirty="0">
                <a:solidFill>
                  <a:schemeClr val="tx1"/>
                </a:solidFill>
              </a:rPr>
              <a:t>for open-air MTI </a:t>
            </a:r>
            <a:r>
              <a:rPr lang="en-US" sz="2000" dirty="0">
                <a:solidFill>
                  <a:schemeClr val="tx1"/>
                </a:solidFill>
              </a:rPr>
              <a:t>in the presence of frequency-hopping RF interference (RFI), though notched waveform generation </a:t>
            </a:r>
            <a:r>
              <a:rPr lang="en-US" sz="2000" b="1" u="sng" dirty="0">
                <a:solidFill>
                  <a:srgbClr val="FF0000"/>
                </a:solidFill>
              </a:rPr>
              <a:t>was not yet real-time</a:t>
            </a:r>
            <a:r>
              <a:rPr lang="en-US" sz="2000" dirty="0">
                <a:solidFill>
                  <a:schemeClr val="tx1"/>
                </a:solidFill>
              </a:rPr>
              <a:t>.</a:t>
            </a:r>
            <a:endParaRPr lang="en-US" sz="2000" dirty="0">
              <a:solidFill>
                <a:srgbClr val="339933"/>
              </a:solidFill>
              <a:cs typeface="Arial" panose="020B0604020202020204" pitchFamily="34" charset="0"/>
            </a:endParaRPr>
          </a:p>
          <a:p>
            <a:pPr marL="914400" lvl="1" indent="-457200">
              <a:buFont typeface="+mj-lt"/>
              <a:buAutoNum type="arabicParenR"/>
            </a:pPr>
            <a:r>
              <a:rPr lang="en-US" sz="2000" dirty="0">
                <a:solidFill>
                  <a:schemeClr val="tx1"/>
                </a:solidFill>
              </a:rPr>
              <a:t>In </a:t>
            </a:r>
            <a:r>
              <a:rPr lang="en-US" sz="2000" b="1" dirty="0">
                <a:solidFill>
                  <a:srgbClr val="339933"/>
                </a:solidFill>
                <a:cs typeface="Arial" panose="020B0604020202020204" pitchFamily="34" charset="0"/>
              </a:rPr>
              <a:t>[2]</a:t>
            </a:r>
            <a:r>
              <a:rPr lang="en-US" sz="2000" b="1" dirty="0">
                <a:solidFill>
                  <a:schemeClr val="tx1"/>
                </a:solidFill>
                <a:cs typeface="Arial" panose="020B0604020202020204" pitchFamily="34" charset="0"/>
              </a:rPr>
              <a:t>,</a:t>
            </a:r>
            <a:r>
              <a:rPr lang="en-US" sz="2000" b="1" dirty="0">
                <a:solidFill>
                  <a:srgbClr val="339933"/>
                </a:solidFill>
                <a:cs typeface="Arial" panose="020B0604020202020204" pitchFamily="34" charset="0"/>
              </a:rPr>
              <a:t> </a:t>
            </a:r>
            <a:r>
              <a:rPr lang="en-US" sz="2000" b="1" u="sng" dirty="0">
                <a:solidFill>
                  <a:schemeClr val="tx1"/>
                </a:solidFill>
              </a:rPr>
              <a:t>real-time sense-and-notch radar</a:t>
            </a:r>
            <a:r>
              <a:rPr lang="en-US" sz="2000" dirty="0">
                <a:solidFill>
                  <a:schemeClr val="tx1"/>
                </a:solidFill>
              </a:rPr>
              <a:t> was implemented on low-cost software-defined radio (SDR), </a:t>
            </a:r>
            <a:r>
              <a:rPr lang="en-US" sz="2000" b="1" u="sng" dirty="0">
                <a:solidFill>
                  <a:srgbClr val="FF0000"/>
                </a:solidFill>
              </a:rPr>
              <a:t>though not yet for open-air operation</a:t>
            </a:r>
            <a:r>
              <a:rPr lang="en-US" sz="2000" dirty="0">
                <a:solidFill>
                  <a:schemeClr val="tx1"/>
                </a:solidFill>
              </a:rPr>
              <a:t>.</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2</a:t>
            </a:fld>
            <a:endParaRPr lang="en-US"/>
          </a:p>
        </p:txBody>
      </p:sp>
      <p:sp>
        <p:nvSpPr>
          <p:cNvPr id="6" name="TextBox 32">
            <a:extLst>
              <a:ext uri="{FF2B5EF4-FFF2-40B4-BE49-F238E27FC236}">
                <a16:creationId xmlns:a16="http://schemas.microsoft.com/office/drawing/2014/main" id="{64954442-C2C4-42DA-8711-7EE6A94F9D24}"/>
              </a:ext>
            </a:extLst>
          </p:cNvPr>
          <p:cNvSpPr txBox="1">
            <a:spLocks noChangeArrowheads="1"/>
          </p:cNvSpPr>
          <p:nvPr/>
        </p:nvSpPr>
        <p:spPr bwMode="auto">
          <a:xfrm>
            <a:off x="609599" y="5149631"/>
            <a:ext cx="10972800" cy="1169551"/>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7472" marR="0" lvl="0" indent="-347472" algn="just">
              <a:spcBef>
                <a:spcPts val="0"/>
              </a:spcBef>
              <a:spcAft>
                <a:spcPts val="0"/>
              </a:spcAft>
              <a:buSzPts val="800"/>
              <a:tabLst>
                <a:tab pos="274320" algn="l"/>
              </a:tabLst>
            </a:pPr>
            <a:r>
              <a:rPr lang="en-US" sz="1400" b="1" dirty="0">
                <a:solidFill>
                  <a:srgbClr val="339933"/>
                </a:solidFill>
              </a:rPr>
              <a:t>[1]	 B. Ravenscroft, J.W. Owen, J. </a:t>
            </a:r>
            <a:r>
              <a:rPr lang="en-US" sz="1400" b="1" dirty="0" err="1">
                <a:solidFill>
                  <a:srgbClr val="339933"/>
                </a:solidFill>
              </a:rPr>
              <a:t>Jakabosky</a:t>
            </a:r>
            <a:r>
              <a:rPr lang="en-US" sz="1400" b="1" dirty="0">
                <a:solidFill>
                  <a:srgbClr val="339933"/>
                </a:solidFill>
              </a:rPr>
              <a:t>, S.D. Blunt, A.F. Martone, K.D. Sherbondy, “Experimental demonstration and analysis of cognitive spectrum sensing and notching for radar,” </a:t>
            </a:r>
            <a:r>
              <a:rPr lang="en-US" sz="1400" b="1" i="1" dirty="0">
                <a:solidFill>
                  <a:srgbClr val="339933"/>
                </a:solidFill>
              </a:rPr>
              <a:t>IET Radar, Sonar &amp; Navigation</a:t>
            </a:r>
            <a:r>
              <a:rPr lang="en-US" sz="1400" b="1" dirty="0">
                <a:solidFill>
                  <a:srgbClr val="339933"/>
                </a:solidFill>
              </a:rPr>
              <a:t>, vol. 12, no. 12, pp. 1466-1475, Dec. 2018. </a:t>
            </a:r>
          </a:p>
          <a:p>
            <a:pPr marL="347472" indent="-347472" algn="just">
              <a:spcBef>
                <a:spcPts val="0"/>
              </a:spcBef>
              <a:spcAft>
                <a:spcPts val="0"/>
              </a:spcAft>
              <a:buSzPts val="800"/>
              <a:tabLst>
                <a:tab pos="274320" algn="l"/>
              </a:tabLst>
            </a:pPr>
            <a:r>
              <a:rPr lang="en-US" altLang="en-US" sz="1400" b="1" dirty="0">
                <a:solidFill>
                  <a:srgbClr val="339933"/>
                </a:solidFill>
              </a:rPr>
              <a:t>[2] 	</a:t>
            </a:r>
            <a:r>
              <a:rPr lang="en-US" sz="1400" b="1" dirty="0">
                <a:solidFill>
                  <a:srgbClr val="339933"/>
                </a:solidFill>
              </a:rPr>
              <a:t>J.W. Owen, C.A. Mohr, B.H. Kirk, S.D. Blunt, A.F. Martone, K.D. Sherbondy, “Demonstration of real-time cognitive radar using spectrally-notched random FM waveforms,” </a:t>
            </a:r>
            <a:r>
              <a:rPr lang="en-US" sz="1400" b="1" i="1" dirty="0">
                <a:solidFill>
                  <a:srgbClr val="339933"/>
                </a:solidFill>
              </a:rPr>
              <a:t>IEEE Intl. Radar Conf</a:t>
            </a:r>
            <a:r>
              <a:rPr lang="en-US" sz="1400" b="1" dirty="0">
                <a:solidFill>
                  <a:srgbClr val="339933"/>
                </a:solidFill>
              </a:rPr>
              <a:t>., Washington, DC, Apr. 2020.</a:t>
            </a:r>
          </a:p>
        </p:txBody>
      </p:sp>
      <p:pic>
        <p:nvPicPr>
          <p:cNvPr id="53" name="Audio 52">
            <a:hlinkClick r:id="" action="ppaction://media"/>
            <a:extLst>
              <a:ext uri="{FF2B5EF4-FFF2-40B4-BE49-F238E27FC236}">
                <a16:creationId xmlns:a16="http://schemas.microsoft.com/office/drawing/2014/main" id="{27E1345D-ABC3-4CB3-9F4B-42540C61AC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90510570"/>
      </p:ext>
    </p:extLst>
  </p:cSld>
  <p:clrMapOvr>
    <a:masterClrMapping/>
  </p:clrMapOvr>
  <mc:AlternateContent xmlns:mc="http://schemas.openxmlformats.org/markup-compatibility/2006" xmlns:p14="http://schemas.microsoft.com/office/powerpoint/2010/main">
    <mc:Choice Requires="p14">
      <p:transition spd="slow" p14:dur="2000" advTm="101571"/>
    </mc:Choice>
    <mc:Fallback xmlns="">
      <p:transition spd="slow" advTm="10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20</a:t>
            </a:fld>
            <a:endParaRPr lang="en-US"/>
          </a:p>
        </p:txBody>
      </p:sp>
      <p:sp>
        <p:nvSpPr>
          <p:cNvPr id="5" name="Title 4">
            <a:extLst>
              <a:ext uri="{FF2B5EF4-FFF2-40B4-BE49-F238E27FC236}">
                <a16:creationId xmlns:a16="http://schemas.microsoft.com/office/drawing/2014/main" id="{0A45897B-FD25-4848-92D0-94FDBCBEDE88}"/>
              </a:ext>
            </a:extLst>
          </p:cNvPr>
          <p:cNvSpPr>
            <a:spLocks noGrp="1"/>
          </p:cNvSpPr>
          <p:nvPr>
            <p:ph type="title"/>
          </p:nvPr>
        </p:nvSpPr>
        <p:spPr>
          <a:xfrm>
            <a:off x="609600" y="1"/>
            <a:ext cx="10972800" cy="879936"/>
          </a:xfrm>
        </p:spPr>
        <p:txBody>
          <a:bodyPr/>
          <a:lstStyle/>
          <a:p>
            <a:r>
              <a:rPr lang="en-US" dirty="0"/>
              <a:t>ZOROW</a:t>
            </a:r>
          </a:p>
        </p:txBody>
      </p:sp>
      <p:sp>
        <p:nvSpPr>
          <p:cNvPr id="15" name="Rectangle 14">
            <a:extLst>
              <a:ext uri="{FF2B5EF4-FFF2-40B4-BE49-F238E27FC236}">
                <a16:creationId xmlns:a16="http://schemas.microsoft.com/office/drawing/2014/main" id="{BF760753-9FF7-41B2-8286-BA85498AD4A3}"/>
              </a:ext>
            </a:extLst>
          </p:cNvPr>
          <p:cNvSpPr/>
          <p:nvPr/>
        </p:nvSpPr>
        <p:spPr>
          <a:xfrm>
            <a:off x="7967460" y="3432653"/>
            <a:ext cx="3614939" cy="923330"/>
          </a:xfrm>
          <a:prstGeom prst="rect">
            <a:avLst/>
          </a:prstGeom>
        </p:spPr>
        <p:txBody>
          <a:bodyPr wrap="square">
            <a:spAutoFit/>
          </a:bodyPr>
          <a:lstStyle/>
          <a:p>
            <a:pPr algn="ctr"/>
            <a:r>
              <a:rPr lang="en-US" b="1" u="sng" dirty="0">
                <a:solidFill>
                  <a:srgbClr val="FF0000"/>
                </a:solidFill>
                <a:latin typeface="Palatino Linotype" panose="02040502050505030304" pitchFamily="18" charset="0"/>
              </a:rPr>
              <a:t>At least </a:t>
            </a:r>
            <a:r>
              <a:rPr lang="en-US" b="1" u="sng" dirty="0">
                <a:solidFill>
                  <a:srgbClr val="FF0000"/>
                </a:solidFill>
                <a:latin typeface="Palatino Linotype" panose="02040502050505030304" pitchFamily="18" charset="0"/>
                <a:sym typeface="Symbol" panose="05050102010706020507" pitchFamily="18" charset="2"/>
              </a:rPr>
              <a:t></a:t>
            </a:r>
            <a:r>
              <a:rPr lang="en-US" b="1" u="sng" dirty="0">
                <a:solidFill>
                  <a:srgbClr val="FF0000"/>
                </a:solidFill>
                <a:latin typeface="Palatino Linotype" panose="02040502050505030304" pitchFamily="18" charset="0"/>
              </a:rPr>
              <a:t>57 dB notches</a:t>
            </a:r>
            <a:r>
              <a:rPr lang="en-US" b="1" dirty="0">
                <a:solidFill>
                  <a:srgbClr val="FF0000"/>
                </a:solidFill>
                <a:latin typeface="Palatino Linotype" panose="02040502050505030304" pitchFamily="18" charset="0"/>
              </a:rPr>
              <a:t> are achievable!</a:t>
            </a:r>
          </a:p>
          <a:p>
            <a:pPr algn="ctr"/>
            <a:r>
              <a:rPr lang="en-US" b="1" dirty="0">
                <a:latin typeface="Palatino Linotype" panose="02040502050505030304" pitchFamily="18" charset="0"/>
              </a:rPr>
              <a:t>(given sufficient time to iterate)</a:t>
            </a:r>
            <a:endParaRPr lang="en-US" b="1" dirty="0"/>
          </a:p>
        </p:txBody>
      </p:sp>
      <p:sp>
        <p:nvSpPr>
          <p:cNvPr id="17" name="Rectangle 16">
            <a:extLst>
              <a:ext uri="{FF2B5EF4-FFF2-40B4-BE49-F238E27FC236}">
                <a16:creationId xmlns:a16="http://schemas.microsoft.com/office/drawing/2014/main" id="{7BB12845-20AA-416B-8BAA-1B51C491FAB7}"/>
              </a:ext>
            </a:extLst>
          </p:cNvPr>
          <p:cNvSpPr/>
          <p:nvPr/>
        </p:nvSpPr>
        <p:spPr>
          <a:xfrm>
            <a:off x="2818941" y="2102578"/>
            <a:ext cx="6694431" cy="369332"/>
          </a:xfrm>
          <a:prstGeom prst="rect">
            <a:avLst/>
          </a:prstGeom>
        </p:spPr>
        <p:txBody>
          <a:bodyPr wrap="square">
            <a:spAutoFit/>
          </a:bodyPr>
          <a:lstStyle/>
          <a:p>
            <a:pPr algn="ctr"/>
            <a:r>
              <a:rPr lang="en-US" b="1" dirty="0">
                <a:latin typeface="+mj-lt"/>
              </a:rPr>
              <a:t>“Transmitted” by SDR (in loopback), </a:t>
            </a:r>
            <a:r>
              <a:rPr lang="en-US" b="1" dirty="0">
                <a:solidFill>
                  <a:srgbClr val="1864B3"/>
                </a:solidFill>
                <a:latin typeface="+mj-lt"/>
              </a:rPr>
              <a:t>received on spectrum analyzer</a:t>
            </a:r>
          </a:p>
        </p:txBody>
      </p:sp>
      <p:pic>
        <p:nvPicPr>
          <p:cNvPr id="18" name="Picture 17">
            <a:extLst>
              <a:ext uri="{FF2B5EF4-FFF2-40B4-BE49-F238E27FC236}">
                <a16:creationId xmlns:a16="http://schemas.microsoft.com/office/drawing/2014/main" id="{AE181423-3EFC-4EFD-A408-4D6AD349E284}"/>
              </a:ext>
            </a:extLst>
          </p:cNvPr>
          <p:cNvPicPr>
            <a:picLocks noChangeAspect="1"/>
          </p:cNvPicPr>
          <p:nvPr/>
        </p:nvPicPr>
        <p:blipFill>
          <a:blip r:embed="rId5"/>
          <a:stretch>
            <a:fillRect/>
          </a:stretch>
        </p:blipFill>
        <p:spPr>
          <a:xfrm>
            <a:off x="3500168" y="2402247"/>
            <a:ext cx="5011532" cy="3121904"/>
          </a:xfrm>
          <a:prstGeom prst="rect">
            <a:avLst/>
          </a:prstGeom>
        </p:spPr>
      </p:pic>
      <p:pic>
        <p:nvPicPr>
          <p:cNvPr id="19" name="Picture 18">
            <a:extLst>
              <a:ext uri="{FF2B5EF4-FFF2-40B4-BE49-F238E27FC236}">
                <a16:creationId xmlns:a16="http://schemas.microsoft.com/office/drawing/2014/main" id="{8CBA5C07-1BD0-489B-9753-EC9CE3360B82}"/>
              </a:ext>
            </a:extLst>
          </p:cNvPr>
          <p:cNvPicPr>
            <a:picLocks noChangeAspect="1"/>
          </p:cNvPicPr>
          <p:nvPr/>
        </p:nvPicPr>
        <p:blipFill>
          <a:blip r:embed="rId6"/>
          <a:stretch>
            <a:fillRect/>
          </a:stretch>
        </p:blipFill>
        <p:spPr>
          <a:xfrm>
            <a:off x="1635232" y="3345610"/>
            <a:ext cx="1980378" cy="876714"/>
          </a:xfrm>
          <a:prstGeom prst="rect">
            <a:avLst/>
          </a:prstGeom>
        </p:spPr>
      </p:pic>
      <p:sp>
        <p:nvSpPr>
          <p:cNvPr id="12" name="TextBox 32">
            <a:extLst>
              <a:ext uri="{FF2B5EF4-FFF2-40B4-BE49-F238E27FC236}">
                <a16:creationId xmlns:a16="http://schemas.microsoft.com/office/drawing/2014/main" id="{9FDB7050-C8C5-4C16-BC80-2AA576296313}"/>
              </a:ext>
            </a:extLst>
          </p:cNvPr>
          <p:cNvSpPr txBox="1">
            <a:spLocks noChangeArrowheads="1"/>
          </p:cNvSpPr>
          <p:nvPr/>
        </p:nvSpPr>
        <p:spPr bwMode="auto">
          <a:xfrm>
            <a:off x="944196" y="5868445"/>
            <a:ext cx="10587386" cy="738664"/>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dirty="0">
                <a:solidFill>
                  <a:srgbClr val="339933"/>
                </a:solidFill>
              </a:rPr>
              <a:t>[11] </a:t>
            </a:r>
            <a:r>
              <a:rPr lang="en-US" sz="1400" b="1" dirty="0">
                <a:solidFill>
                  <a:srgbClr val="339933"/>
                </a:solidFill>
              </a:rPr>
              <a:t>C. Mohr, J.W. Owen, S.D. Blunt, “Zero-order reconstruction optimization of waveforms (ZOROW) for modest DAC-rate systems,” </a:t>
            </a:r>
            <a:r>
              <a:rPr lang="en-US" sz="1400" b="1" i="1" dirty="0">
                <a:solidFill>
                  <a:srgbClr val="339933"/>
                </a:solidFill>
              </a:rPr>
              <a:t>IEEE Intl. Radar Conf</a:t>
            </a:r>
            <a:r>
              <a:rPr lang="en-US" sz="1400" b="1" dirty="0">
                <a:solidFill>
                  <a:srgbClr val="339933"/>
                </a:solidFill>
              </a:rPr>
              <a:t>., Washington, DC, Apr. 2020.</a:t>
            </a:r>
          </a:p>
          <a:p>
            <a:pPr lvl="0"/>
            <a:endParaRPr lang="en-US" sz="1400" b="1" dirty="0">
              <a:solidFill>
                <a:srgbClr val="339933"/>
              </a:solidFill>
            </a:endParaRPr>
          </a:p>
        </p:txBody>
      </p:sp>
      <p:sp>
        <p:nvSpPr>
          <p:cNvPr id="13" name="Content Placeholder 5">
            <a:extLst>
              <a:ext uri="{FF2B5EF4-FFF2-40B4-BE49-F238E27FC236}">
                <a16:creationId xmlns:a16="http://schemas.microsoft.com/office/drawing/2014/main" id="{C4896602-DED9-4406-869A-447E032B8E69}"/>
              </a:ext>
            </a:extLst>
          </p:cNvPr>
          <p:cNvSpPr txBox="1">
            <a:spLocks/>
          </p:cNvSpPr>
          <p:nvPr/>
        </p:nvSpPr>
        <p:spPr>
          <a:xfrm>
            <a:off x="944196" y="1101629"/>
            <a:ext cx="10303608" cy="101912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US" sz="1600" dirty="0">
                <a:solidFill>
                  <a:schemeClr val="tx1"/>
                </a:solidFill>
              </a:rPr>
              <a:t>Zero-order reconstruction optimization of waveforms (ZOROW) </a:t>
            </a:r>
            <a:r>
              <a:rPr lang="en-US" sz="1600" dirty="0">
                <a:solidFill>
                  <a:srgbClr val="FF0000"/>
                </a:solidFill>
              </a:rPr>
              <a:t>deepens waveform spectral notches </a:t>
            </a:r>
            <a:r>
              <a:rPr lang="en-US" sz="1600" dirty="0">
                <a:solidFill>
                  <a:schemeClr val="tx1"/>
                </a:solidFill>
              </a:rPr>
              <a:t>by using an analytical Fourier representation that </a:t>
            </a:r>
            <a:r>
              <a:rPr lang="en-US" sz="1600" u="sng" dirty="0">
                <a:solidFill>
                  <a:srgbClr val="FF0000"/>
                </a:solidFill>
              </a:rPr>
              <a:t>accounts for the zero-order hold model of the digital-to-analog converter (DAC) on the SDR</a:t>
            </a:r>
            <a:r>
              <a:rPr lang="en-US" sz="1600" dirty="0">
                <a:solidFill>
                  <a:srgbClr val="FF0000"/>
                </a:solidFill>
              </a:rPr>
              <a:t> </a:t>
            </a:r>
            <a:r>
              <a:rPr lang="en-US" sz="1650" b="1" dirty="0">
                <a:solidFill>
                  <a:srgbClr val="339933"/>
                </a:solidFill>
                <a:latin typeface="Arial" panose="020B0604020202020204" pitchFamily="34" charset="0"/>
                <a:ea typeface="+mn-ea"/>
                <a:cs typeface="Arial" panose="020B0604020202020204" pitchFamily="34" charset="0"/>
              </a:rPr>
              <a:t>[11]</a:t>
            </a:r>
            <a:endParaRPr lang="en-US" sz="1600" dirty="0">
              <a:solidFill>
                <a:schemeClr val="tx1"/>
              </a:solidFill>
            </a:endParaRPr>
          </a:p>
        </p:txBody>
      </p:sp>
      <p:pic>
        <p:nvPicPr>
          <p:cNvPr id="10" name="Audio 9">
            <a:hlinkClick r:id="" action="ppaction://media"/>
            <a:extLst>
              <a:ext uri="{FF2B5EF4-FFF2-40B4-BE49-F238E27FC236}">
                <a16:creationId xmlns:a16="http://schemas.microsoft.com/office/drawing/2014/main" id="{078DA72F-7D7A-4650-B1BD-DCA58AC962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32286870"/>
      </p:ext>
    </p:extLst>
  </p:cSld>
  <p:clrMapOvr>
    <a:masterClrMapping/>
  </p:clrMapOvr>
  <mc:AlternateContent xmlns:mc="http://schemas.openxmlformats.org/markup-compatibility/2006" xmlns:p14="http://schemas.microsoft.com/office/powerpoint/2010/main">
    <mc:Choice Requires="p14">
      <p:transition spd="slow" p14:dur="2000" advTm="14591"/>
    </mc:Choice>
    <mc:Fallback xmlns="">
      <p:transition spd="slow" advTm="1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2">
            <a:extLst>
              <a:ext uri="{FF2B5EF4-FFF2-40B4-BE49-F238E27FC236}">
                <a16:creationId xmlns:a16="http://schemas.microsoft.com/office/drawing/2014/main" id="{2E1D30FF-BFDF-477C-B9A5-A454939ADEF2}"/>
              </a:ext>
            </a:extLst>
          </p:cNvPr>
          <p:cNvSpPr>
            <a:spLocks noGrp="1"/>
          </p:cNvSpPr>
          <p:nvPr>
            <p:ph idx="1"/>
          </p:nvPr>
        </p:nvSpPr>
        <p:spPr>
          <a:xfrm>
            <a:off x="14913" y="1045149"/>
            <a:ext cx="11094521" cy="5565443"/>
          </a:xfrm>
        </p:spPr>
        <p:txBody>
          <a:bodyPr>
            <a:noAutofit/>
          </a:bodyPr>
          <a:lstStyle/>
          <a:p>
            <a:pPr marL="285750" indent="0">
              <a:spcAft>
                <a:spcPts val="450"/>
              </a:spcAft>
              <a:buNone/>
            </a:pPr>
            <a:r>
              <a:rPr lang="en-US" altLang="en-US" sz="2000" dirty="0">
                <a:solidFill>
                  <a:srgbClr val="0000FF"/>
                </a:solidFill>
              </a:rPr>
              <a:t>ZOROW uses the cost function                                         where                               for</a:t>
            </a:r>
          </a:p>
          <a:p>
            <a:pPr marL="285750" indent="0">
              <a:spcAft>
                <a:spcPts val="450"/>
              </a:spcAft>
              <a:buNone/>
            </a:pPr>
            <a:endParaRPr lang="en-US" altLang="en-US" sz="2000" dirty="0">
              <a:solidFill>
                <a:srgbClr val="0000FF"/>
              </a:solidFill>
            </a:endParaRPr>
          </a:p>
          <a:p>
            <a:pPr marL="285750" indent="0">
              <a:spcAft>
                <a:spcPts val="450"/>
              </a:spcAft>
              <a:buNone/>
            </a:pPr>
            <a:r>
              <a:rPr lang="en-US" altLang="en-US" sz="2000" dirty="0">
                <a:solidFill>
                  <a:srgbClr val="0000FF"/>
                </a:solidFill>
              </a:rPr>
              <a:t>                                          and </a:t>
            </a:r>
          </a:p>
          <a:p>
            <a:pPr marL="0" indent="0">
              <a:spcAft>
                <a:spcPts val="450"/>
              </a:spcAft>
              <a:buNone/>
            </a:pPr>
            <a:endParaRPr lang="en-US" sz="2000" dirty="0">
              <a:solidFill>
                <a:srgbClr val="0000FF"/>
              </a:solidFill>
            </a:endParaRPr>
          </a:p>
          <a:p>
            <a:pPr marL="274320" indent="0">
              <a:spcAft>
                <a:spcPts val="450"/>
              </a:spcAft>
              <a:buNone/>
            </a:pPr>
            <a:r>
              <a:rPr lang="en-US" sz="2000" dirty="0">
                <a:solidFill>
                  <a:srgbClr val="0000FF"/>
                </a:solidFill>
              </a:rPr>
              <a:t>that is summed over frequency interval(s) where notching is required. Gradient-descent optimization of </a:t>
            </a:r>
            <a:r>
              <a:rPr lang="en-US" sz="2000" b="1" dirty="0">
                <a:solidFill>
                  <a:schemeClr val="tx1"/>
                </a:solidFill>
                <a:sym typeface="Symbol" panose="05050102010706020507" pitchFamily="18" charset="2"/>
              </a:rPr>
              <a:t></a:t>
            </a:r>
            <a:r>
              <a:rPr lang="en-US" sz="2400" i="1" baseline="-25000" dirty="0">
                <a:solidFill>
                  <a:schemeClr val="tx1"/>
                </a:solidFill>
              </a:rPr>
              <a:t>q</a:t>
            </a:r>
            <a:r>
              <a:rPr lang="en-US" sz="2000" dirty="0">
                <a:solidFill>
                  <a:schemeClr val="tx1"/>
                </a:solidFill>
              </a:rPr>
              <a:t> </a:t>
            </a:r>
            <a:r>
              <a:rPr lang="en-US" sz="2000" dirty="0">
                <a:solidFill>
                  <a:srgbClr val="0000FF"/>
                </a:solidFill>
              </a:rPr>
              <a:t>is performed per </a:t>
            </a:r>
            <a:r>
              <a:rPr lang="en-US" sz="2000" b="1" dirty="0">
                <a:solidFill>
                  <a:srgbClr val="339933"/>
                </a:solidFill>
                <a:cs typeface="Arial" panose="020B0604020202020204" pitchFamily="34" charset="0"/>
              </a:rPr>
              <a:t>[11]</a:t>
            </a:r>
            <a:r>
              <a:rPr lang="en-US" sz="2000" dirty="0">
                <a:solidFill>
                  <a:srgbClr val="0000FF"/>
                </a:solidFill>
              </a:rPr>
              <a:t> according to the gradient</a:t>
            </a:r>
            <a:endParaRPr lang="en-US" altLang="en-US" sz="2000" dirty="0">
              <a:solidFill>
                <a:srgbClr val="0000FF"/>
              </a:solidFill>
            </a:endParaRPr>
          </a:p>
          <a:p>
            <a:pPr marL="274320" indent="0">
              <a:spcAft>
                <a:spcPts val="450"/>
              </a:spcAft>
              <a:buNone/>
            </a:pPr>
            <a:endParaRPr lang="en-US" altLang="en-US" sz="1650" dirty="0">
              <a:solidFill>
                <a:srgbClr val="0000FF"/>
              </a:solidFill>
            </a:endParaRPr>
          </a:p>
        </p:txBody>
      </p:sp>
      <p:sp>
        <p:nvSpPr>
          <p:cNvPr id="2" name="Title 1"/>
          <p:cNvSpPr>
            <a:spLocks noGrp="1"/>
          </p:cNvSpPr>
          <p:nvPr>
            <p:ph type="title"/>
          </p:nvPr>
        </p:nvSpPr>
        <p:spPr>
          <a:xfrm>
            <a:off x="609600" y="1"/>
            <a:ext cx="10972800" cy="879936"/>
          </a:xfrm>
        </p:spPr>
        <p:txBody>
          <a:bodyPr/>
          <a:lstStyle/>
          <a:p>
            <a:r>
              <a:rPr lang="en-US" dirty="0"/>
              <a:t>ZOROW</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21</a:t>
            </a:fld>
            <a:endParaRPr lang="en-US" dirty="0"/>
          </a:p>
        </p:txBody>
      </p:sp>
      <p:graphicFrame>
        <p:nvGraphicFramePr>
          <p:cNvPr id="35" name="Object 34">
            <a:extLst>
              <a:ext uri="{FF2B5EF4-FFF2-40B4-BE49-F238E27FC236}">
                <a16:creationId xmlns:a16="http://schemas.microsoft.com/office/drawing/2014/main" id="{BCF688FB-5C62-4814-BE1B-26E115BC38E2}"/>
              </a:ext>
            </a:extLst>
          </p:cNvPr>
          <p:cNvGraphicFramePr>
            <a:graphicFrameLocks noChangeAspect="1"/>
          </p:cNvGraphicFramePr>
          <p:nvPr>
            <p:extLst>
              <p:ext uri="{D42A27DB-BD31-4B8C-83A1-F6EECF244321}">
                <p14:modId xmlns:p14="http://schemas.microsoft.com/office/powerpoint/2010/main" val="3596508218"/>
              </p:ext>
            </p:extLst>
          </p:nvPr>
        </p:nvGraphicFramePr>
        <p:xfrm>
          <a:off x="3956728" y="1021896"/>
          <a:ext cx="2445792" cy="679583"/>
        </p:xfrm>
        <a:graphic>
          <a:graphicData uri="http://schemas.openxmlformats.org/presentationml/2006/ole">
            <mc:AlternateContent xmlns:mc="http://schemas.openxmlformats.org/markup-compatibility/2006">
              <mc:Choice xmlns:v="urn:schemas-microsoft-com:vml" Requires="v">
                <p:oleObj spid="_x0000_s12690" r:id="rId6" imgW="1091726" imgH="317362" progId="Equation.DSMT4">
                  <p:embed/>
                </p:oleObj>
              </mc:Choice>
              <mc:Fallback>
                <p:oleObj r:id="rId6" imgW="1091726" imgH="317362"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728" y="1021896"/>
                        <a:ext cx="2445792" cy="679583"/>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id="{2C18B432-F883-46F1-AF92-0219CA0EEE51}"/>
              </a:ext>
            </a:extLst>
          </p:cNvPr>
          <p:cNvGraphicFramePr>
            <a:graphicFrameLocks noChangeAspect="1"/>
          </p:cNvGraphicFramePr>
          <p:nvPr>
            <p:extLst>
              <p:ext uri="{D42A27DB-BD31-4B8C-83A1-F6EECF244321}">
                <p14:modId xmlns:p14="http://schemas.microsoft.com/office/powerpoint/2010/main" val="3928454732"/>
              </p:ext>
            </p:extLst>
          </p:nvPr>
        </p:nvGraphicFramePr>
        <p:xfrm>
          <a:off x="7274311" y="1045149"/>
          <a:ext cx="1754307" cy="461660"/>
        </p:xfrm>
        <a:graphic>
          <a:graphicData uri="http://schemas.openxmlformats.org/presentationml/2006/ole">
            <mc:AlternateContent xmlns:mc="http://schemas.openxmlformats.org/markup-compatibility/2006">
              <mc:Choice xmlns:v="urn:schemas-microsoft-com:vml" Requires="v">
                <p:oleObj spid="_x0000_s12691" r:id="rId8" imgW="748975" imgH="203112" progId="Equation.DSMT4">
                  <p:embed/>
                </p:oleObj>
              </mc:Choice>
              <mc:Fallback>
                <p:oleObj r:id="rId8" imgW="748975" imgH="203112"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4311" y="1045149"/>
                        <a:ext cx="1754307" cy="46166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688D8437-5FE4-4161-A90D-A8C2BB97981E}"/>
              </a:ext>
            </a:extLst>
          </p:cNvPr>
          <p:cNvGraphicFramePr>
            <a:graphicFrameLocks noChangeAspect="1"/>
          </p:cNvGraphicFramePr>
          <p:nvPr>
            <p:extLst>
              <p:ext uri="{D42A27DB-BD31-4B8C-83A1-F6EECF244321}">
                <p14:modId xmlns:p14="http://schemas.microsoft.com/office/powerpoint/2010/main" val="3482963746"/>
              </p:ext>
            </p:extLst>
          </p:nvPr>
        </p:nvGraphicFramePr>
        <p:xfrm>
          <a:off x="9538246" y="1036139"/>
          <a:ext cx="2616430" cy="479679"/>
        </p:xfrm>
        <a:graphic>
          <a:graphicData uri="http://schemas.openxmlformats.org/presentationml/2006/ole">
            <mc:AlternateContent xmlns:mc="http://schemas.openxmlformats.org/markup-compatibility/2006">
              <mc:Choice xmlns:v="urn:schemas-microsoft-com:vml" Requires="v">
                <p:oleObj spid="_x0000_s12692" r:id="rId10" imgW="1346200" imgH="241300" progId="Equation.DSMT4">
                  <p:embed/>
                </p:oleObj>
              </mc:Choice>
              <mc:Fallback>
                <p:oleObj r:id="rId10" imgW="1346200" imgH="2413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8246" y="1036139"/>
                        <a:ext cx="2616430" cy="47967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B3F8DB-F306-4DF9-95C8-AA1E8CDEB0B6}"/>
                  </a:ext>
                </a:extLst>
              </p:cNvPr>
              <p:cNvSpPr txBox="1"/>
              <p:nvPr/>
            </p:nvSpPr>
            <p:spPr>
              <a:xfrm>
                <a:off x="2065741" y="3775833"/>
                <a:ext cx="3781974" cy="46063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1" i="0" smtClean="0">
                              <a:latin typeface="Cambria Math" panose="02040503050406030204" pitchFamily="18" charset="0"/>
                            </a:rPr>
                            <m:t>𝐠</m:t>
                          </m:r>
                        </m:e>
                        <m:sub>
                          <m:r>
                            <a:rPr lang="en-US" sz="2000" b="0" i="1" smtClean="0">
                              <a:latin typeface="Cambria Math" panose="02040503050406030204" pitchFamily="18" charset="0"/>
                            </a:rPr>
                            <m:t>𝑞</m:t>
                          </m:r>
                        </m:sub>
                        <m:sup>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ℓ</m:t>
                          </m:r>
                          <m:r>
                            <a:rPr lang="en-US" sz="2000" b="0" i="1" smtClean="0">
                              <a:latin typeface="Cambria Math" panose="02040503050406030204" pitchFamily="18" charset="0"/>
                            </a:rPr>
                            <m:t>)</m:t>
                          </m:r>
                        </m:sup>
                      </m:sSubSup>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ℑ</m:t>
                      </m:r>
                      <m:d>
                        <m:dPr>
                          <m:begChr m:val="{"/>
                          <m:endChr m:val="}"/>
                          <m:ctrlPr>
                            <a:rPr lang="en-US" sz="2000" b="0" i="1" smtClean="0">
                              <a:latin typeface="Cambria Math" panose="02040503050406030204" pitchFamily="18" charset="0"/>
                              <a:ea typeface="Cambria Math" panose="02040503050406030204" pitchFamily="18" charset="0"/>
                            </a:rPr>
                          </m:ctrlPr>
                        </m:dPr>
                        <m:e>
                          <m:sSup>
                            <m:sSupPr>
                              <m:ctrlPr>
                                <a:rPr lang="en-US" sz="2000" b="0" i="1" smtClean="0">
                                  <a:latin typeface="Cambria Math" panose="02040503050406030204" pitchFamily="18" charset="0"/>
                                  <a:ea typeface="Cambria Math" panose="02040503050406030204" pitchFamily="18" charset="0"/>
                                </a:rPr>
                              </m:ctrlPr>
                            </m:sSupPr>
                            <m:e>
                              <m:acc>
                                <m:accPr>
                                  <m:chr m:val="̃"/>
                                  <m:ctrlPr>
                                    <a:rPr lang="en-US" sz="2000" b="0" i="1" smtClean="0">
                                      <a:latin typeface="Cambria Math" panose="02040503050406030204" pitchFamily="18" charset="0"/>
                                      <a:ea typeface="Cambria Math" panose="02040503050406030204" pitchFamily="18" charset="0"/>
                                    </a:rPr>
                                  </m:ctrlPr>
                                </m:accPr>
                                <m:e>
                                  <m:r>
                                    <a:rPr lang="en-US" sz="2000" b="1" i="0" smtClean="0">
                                      <a:latin typeface="Cambria Math" panose="02040503050406030204" pitchFamily="18" charset="0"/>
                                      <a:ea typeface="Cambria Math" panose="02040503050406030204" pitchFamily="18" charset="0"/>
                                    </a:rPr>
                                    <m:t>𝐀</m:t>
                                  </m:r>
                                </m:e>
                              </m:acc>
                            </m:e>
                            <m:sup>
                              <m:r>
                                <a:rPr lang="en-US" sz="2000" b="0" i="1" smtClean="0">
                                  <a:latin typeface="Cambria Math" panose="02040503050406030204" pitchFamily="18" charset="0"/>
                                </a:rPr>
                                <m:t>𝐻</m:t>
                              </m:r>
                            </m:sup>
                          </m:sSup>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acc>
                                    <m:accPr>
                                      <m:chr m:val="̃"/>
                                      <m:ctrlPr>
                                        <a:rPr lang="en-US" sz="2000" b="0" i="1" smtClean="0">
                                          <a:latin typeface="Cambria Math" panose="02040503050406030204" pitchFamily="18" charset="0"/>
                                        </a:rPr>
                                      </m:ctrlPr>
                                    </m:accPr>
                                    <m:e>
                                      <m:r>
                                        <a:rPr lang="en-US" sz="2000" b="1" i="0" smtClean="0">
                                          <a:latin typeface="Cambria Math" panose="02040503050406030204" pitchFamily="18" charset="0"/>
                                        </a:rPr>
                                        <m:t>𝐬</m:t>
                                      </m:r>
                                    </m:e>
                                  </m:acc>
                                </m:e>
                                <m:sub>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𝑞</m:t>
                                  </m:r>
                                </m:sub>
                                <m:sup>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ℓ</m:t>
                                  </m:r>
                                  <m:r>
                                    <a:rPr lang="en-US" sz="2000" i="1">
                                      <a:latin typeface="Cambria Math" panose="02040503050406030204" pitchFamily="18" charset="0"/>
                                    </a:rPr>
                                    <m:t>)</m:t>
                                  </m:r>
                                </m:sup>
                              </m:sSubSup>
                              <m:r>
                                <a:rPr lang="en-US" sz="2000" b="0" i="1" smtClean="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a:rPr lang="en-US" sz="2000" b="1" i="0" smtClean="0">
                                      <a:latin typeface="Cambria Math" panose="02040503050406030204" pitchFamily="18" charset="0"/>
                                      <a:ea typeface="Cambria Math" panose="02040503050406030204" pitchFamily="18" charset="0"/>
                                    </a:rPr>
                                    <m:t>𝐰</m:t>
                                  </m:r>
                                </m:e>
                              </m:acc>
                            </m:e>
                          </m:d>
                          <m:r>
                            <a:rPr lang="en-US" sz="2000" b="0" i="1"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a:rPr lang="en-US" sz="2000" b="1" i="0" smtClean="0">
                                  <a:latin typeface="Cambria Math" panose="02040503050406030204" pitchFamily="18" charset="0"/>
                                  <a:ea typeface="Cambria Math" panose="02040503050406030204" pitchFamily="18" charset="0"/>
                                </a:rPr>
                                <m:t>𝐬</m:t>
                              </m:r>
                            </m:e>
                            <m:sub>
                              <m:r>
                                <a:rPr lang="en-US" sz="2000" b="0" i="1" smtClean="0">
                                  <a:latin typeface="Cambria Math" panose="02040503050406030204" pitchFamily="18" charset="0"/>
                                  <a:ea typeface="Cambria Math" panose="02040503050406030204" pitchFamily="18" charset="0"/>
                                </a:rPr>
                                <m:t>𝑞</m:t>
                              </m:r>
                            </m:sub>
                            <m:sup>
                              <m:r>
                                <a:rPr lang="en-US" sz="2000" b="1" i="0"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ℓ</m:t>
                              </m:r>
                              <m:r>
                                <a:rPr lang="en-US" sz="2000" i="1">
                                  <a:latin typeface="Cambria Math" panose="02040503050406030204" pitchFamily="18" charset="0"/>
                                </a:rPr>
                                <m:t>)</m:t>
                              </m:r>
                            </m:sup>
                          </m:sSubSup>
                        </m:e>
                      </m:d>
                    </m:oMath>
                  </m:oMathPara>
                </a14:m>
                <a:endParaRPr lang="en-US" sz="2000" b="1" dirty="0"/>
              </a:p>
            </p:txBody>
          </p:sp>
        </mc:Choice>
        <mc:Fallback xmlns="">
          <p:sp>
            <p:nvSpPr>
              <p:cNvPr id="24" name="TextBox 23">
                <a:extLst>
                  <a:ext uri="{FF2B5EF4-FFF2-40B4-BE49-F238E27FC236}">
                    <a16:creationId xmlns:a16="http://schemas.microsoft.com/office/drawing/2014/main" id="{46B3F8DB-F306-4DF9-95C8-AA1E8CDEB0B6}"/>
                  </a:ext>
                </a:extLst>
              </p:cNvPr>
              <p:cNvSpPr txBox="1">
                <a:spLocks noRot="1" noChangeAspect="1" noMove="1" noResize="1" noEditPoints="1" noAdjustHandles="1" noChangeArrowheads="1" noChangeShapeType="1" noTextEdit="1"/>
              </p:cNvSpPr>
              <p:nvPr/>
            </p:nvSpPr>
            <p:spPr>
              <a:xfrm>
                <a:off x="2065741" y="3775833"/>
                <a:ext cx="3781974" cy="460639"/>
              </a:xfrm>
              <a:prstGeom prst="rect">
                <a:avLst/>
              </a:prstGeom>
              <a:blipFill>
                <a:blip r:embed="rId12"/>
                <a:stretch>
                  <a:fillRect/>
                </a:stretch>
              </a:blipFill>
            </p:spPr>
            <p:txBody>
              <a:bodyPr/>
              <a:lstStyle/>
              <a:p>
                <a:r>
                  <a:rPr lang="en-US">
                    <a:noFill/>
                  </a:rPr>
                  <a:t> </a:t>
                </a:r>
              </a:p>
            </p:txBody>
          </p:sp>
        </mc:Fallback>
      </mc:AlternateContent>
      <p:graphicFrame>
        <p:nvGraphicFramePr>
          <p:cNvPr id="6" name="Object 5">
            <a:extLst>
              <a:ext uri="{FF2B5EF4-FFF2-40B4-BE49-F238E27FC236}">
                <a16:creationId xmlns:a16="http://schemas.microsoft.com/office/drawing/2014/main" id="{BE074264-4710-4797-A5D0-5E146AE22BCD}"/>
              </a:ext>
            </a:extLst>
          </p:cNvPr>
          <p:cNvGraphicFramePr>
            <a:graphicFrameLocks noChangeAspect="1"/>
          </p:cNvGraphicFramePr>
          <p:nvPr>
            <p:extLst>
              <p:ext uri="{D42A27DB-BD31-4B8C-83A1-F6EECF244321}">
                <p14:modId xmlns:p14="http://schemas.microsoft.com/office/powerpoint/2010/main" val="2604211213"/>
              </p:ext>
            </p:extLst>
          </p:nvPr>
        </p:nvGraphicFramePr>
        <p:xfrm>
          <a:off x="3528219" y="1805710"/>
          <a:ext cx="5135562" cy="650875"/>
        </p:xfrm>
        <a:graphic>
          <a:graphicData uri="http://schemas.openxmlformats.org/presentationml/2006/ole">
            <mc:AlternateContent xmlns:mc="http://schemas.openxmlformats.org/markup-compatibility/2006">
              <mc:Choice xmlns:v="urn:schemas-microsoft-com:vml" Requires="v">
                <p:oleObj spid="_x0000_s12693" name="Equation" r:id="rId13" imgW="3136680" imgH="393480" progId="Equation.DSMT4">
                  <p:embed/>
                </p:oleObj>
              </mc:Choice>
              <mc:Fallback>
                <p:oleObj name="Equation" r:id="rId13" imgW="3136680" imgH="393480" progId="Equation.DSMT4">
                  <p:embed/>
                  <p:pic>
                    <p:nvPicPr>
                      <p:cNvPr id="0" name="Object 1104"/>
                      <p:cNvPicPr>
                        <a:picLocks noChangeAspect="1" noChangeArrowheads="1"/>
                      </p:cNvPicPr>
                      <p:nvPr/>
                    </p:nvPicPr>
                    <p:blipFill>
                      <a:blip r:embed="rId14"/>
                      <a:srcRect/>
                      <a:stretch>
                        <a:fillRect/>
                      </a:stretch>
                    </p:blipFill>
                    <p:spPr bwMode="auto">
                      <a:xfrm>
                        <a:off x="3528219" y="1805710"/>
                        <a:ext cx="5135562" cy="650875"/>
                      </a:xfrm>
                      <a:prstGeom prst="rect">
                        <a:avLst/>
                      </a:prstGeom>
                      <a:noFill/>
                    </p:spPr>
                  </p:pic>
                </p:oleObj>
              </mc:Fallback>
            </mc:AlternateContent>
          </a:graphicData>
        </a:graphic>
      </p:graphicFrame>
      <p:pic>
        <p:nvPicPr>
          <p:cNvPr id="36" name="Picture 35">
            <a:extLst>
              <a:ext uri="{FF2B5EF4-FFF2-40B4-BE49-F238E27FC236}">
                <a16:creationId xmlns:a16="http://schemas.microsoft.com/office/drawing/2014/main" id="{00822AC8-E990-45A3-8F72-3B178A0EA51D}"/>
              </a:ext>
            </a:extLst>
          </p:cNvPr>
          <p:cNvPicPr/>
          <p:nvPr/>
        </p:nvPicPr>
        <p:blipFill rotWithShape="1">
          <a:blip r:embed="rId15">
            <a:extLst>
              <a:ext uri="{28A0092B-C50C-407E-A947-70E740481C1C}">
                <a14:useLocalDpi xmlns:a14="http://schemas.microsoft.com/office/drawing/2010/main" val="0"/>
              </a:ext>
            </a:extLst>
          </a:blip>
          <a:srcRect l="2915" t="6432" r="5953" b="702"/>
          <a:stretch/>
        </p:blipFill>
        <p:spPr bwMode="auto">
          <a:xfrm>
            <a:off x="8376936" y="3235379"/>
            <a:ext cx="3498646" cy="2709536"/>
          </a:xfrm>
          <a:prstGeom prst="rect">
            <a:avLst/>
          </a:prstGeom>
          <a:noFill/>
          <a:ln>
            <a:noFill/>
          </a:ln>
          <a:extLst>
            <a:ext uri="{53640926-AAD7-44D8-BBD7-CCE9431645EC}">
              <a14:shadowObscured xmlns:a14="http://schemas.microsoft.com/office/drawing/2010/main"/>
            </a:ext>
          </a:extLst>
        </p:spPr>
      </p:pic>
      <p:sp>
        <p:nvSpPr>
          <p:cNvPr id="15" name="TextBox 32">
            <a:extLst>
              <a:ext uri="{FF2B5EF4-FFF2-40B4-BE49-F238E27FC236}">
                <a16:creationId xmlns:a16="http://schemas.microsoft.com/office/drawing/2014/main" id="{5F67C970-99B5-41AC-9561-A8C44674D5C3}"/>
              </a:ext>
            </a:extLst>
          </p:cNvPr>
          <p:cNvSpPr txBox="1">
            <a:spLocks noChangeArrowheads="1"/>
          </p:cNvSpPr>
          <p:nvPr/>
        </p:nvSpPr>
        <p:spPr bwMode="auto">
          <a:xfrm>
            <a:off x="944196" y="5868445"/>
            <a:ext cx="10587386" cy="738664"/>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dirty="0">
                <a:solidFill>
                  <a:srgbClr val="339933"/>
                </a:solidFill>
              </a:rPr>
              <a:t>[11] </a:t>
            </a:r>
            <a:r>
              <a:rPr lang="en-US" sz="1400" b="1" dirty="0">
                <a:solidFill>
                  <a:srgbClr val="339933"/>
                </a:solidFill>
              </a:rPr>
              <a:t>C. Mohr, J.W. Owen, S.D. Blunt, “Zero-order reconstruction optimization of waveforms (ZOROW) for modest DAC-rate systems,” </a:t>
            </a:r>
            <a:r>
              <a:rPr lang="en-US" sz="1400" b="1" i="1" dirty="0">
                <a:solidFill>
                  <a:srgbClr val="339933"/>
                </a:solidFill>
              </a:rPr>
              <a:t>IEEE Intl. Radar Conf</a:t>
            </a:r>
            <a:r>
              <a:rPr lang="en-US" sz="1400" b="1" dirty="0">
                <a:solidFill>
                  <a:srgbClr val="339933"/>
                </a:solidFill>
              </a:rPr>
              <a:t>., Washington, DC, Apr. 2020.</a:t>
            </a:r>
          </a:p>
          <a:p>
            <a:pPr lvl="0"/>
            <a:endParaRPr lang="en-US" sz="1400" b="1" dirty="0">
              <a:solidFill>
                <a:srgbClr val="339933"/>
              </a:solidFill>
            </a:endParaRPr>
          </a:p>
        </p:txBody>
      </p:sp>
      <p:pic>
        <p:nvPicPr>
          <p:cNvPr id="21" name="Audio 20">
            <a:hlinkClick r:id="" action="ppaction://media"/>
            <a:extLst>
              <a:ext uri="{FF2B5EF4-FFF2-40B4-BE49-F238E27FC236}">
                <a16:creationId xmlns:a16="http://schemas.microsoft.com/office/drawing/2014/main" id="{C730F714-E70D-4851-B14A-6272A86F4BF7}"/>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6950807"/>
      </p:ext>
    </p:extLst>
  </p:cSld>
  <p:clrMapOvr>
    <a:masterClrMapping/>
  </p:clrMapOvr>
  <mc:AlternateContent xmlns:mc="http://schemas.openxmlformats.org/markup-compatibility/2006" xmlns:p14="http://schemas.microsoft.com/office/powerpoint/2010/main">
    <mc:Choice Requires="p14">
      <p:transition spd="slow" p14:dur="2000" advTm="10555"/>
    </mc:Choice>
    <mc:Fallback xmlns="">
      <p:transition spd="slow" advTm="1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2">
            <a:extLst>
              <a:ext uri="{FF2B5EF4-FFF2-40B4-BE49-F238E27FC236}">
                <a16:creationId xmlns:a16="http://schemas.microsoft.com/office/drawing/2014/main" id="{2E1D30FF-BFDF-477C-B9A5-A454939ADEF2}"/>
              </a:ext>
            </a:extLst>
          </p:cNvPr>
          <p:cNvSpPr>
            <a:spLocks noGrp="1"/>
          </p:cNvSpPr>
          <p:nvPr>
            <p:ph idx="1"/>
          </p:nvPr>
        </p:nvSpPr>
        <p:spPr>
          <a:xfrm>
            <a:off x="14913" y="1045149"/>
            <a:ext cx="11094521" cy="5565443"/>
          </a:xfrm>
        </p:spPr>
        <p:txBody>
          <a:bodyPr>
            <a:noAutofit/>
          </a:bodyPr>
          <a:lstStyle/>
          <a:p>
            <a:pPr marL="285750" indent="0">
              <a:spcAft>
                <a:spcPts val="450"/>
              </a:spcAft>
              <a:buNone/>
            </a:pPr>
            <a:r>
              <a:rPr lang="en-US" altLang="en-US" sz="2000" dirty="0">
                <a:solidFill>
                  <a:srgbClr val="0000FF"/>
                </a:solidFill>
              </a:rPr>
              <a:t>ZOROW uses the cost function                                         where                               for</a:t>
            </a:r>
          </a:p>
          <a:p>
            <a:pPr marL="285750" indent="0">
              <a:spcAft>
                <a:spcPts val="450"/>
              </a:spcAft>
              <a:buNone/>
            </a:pPr>
            <a:endParaRPr lang="en-US" altLang="en-US" sz="2000" dirty="0">
              <a:solidFill>
                <a:srgbClr val="0000FF"/>
              </a:solidFill>
            </a:endParaRPr>
          </a:p>
          <a:p>
            <a:pPr marL="285750" indent="0">
              <a:spcAft>
                <a:spcPts val="450"/>
              </a:spcAft>
              <a:buNone/>
            </a:pPr>
            <a:r>
              <a:rPr lang="en-US" altLang="en-US" sz="2000" dirty="0">
                <a:solidFill>
                  <a:srgbClr val="0000FF"/>
                </a:solidFill>
              </a:rPr>
              <a:t>                                          and </a:t>
            </a:r>
          </a:p>
          <a:p>
            <a:pPr marL="0" indent="0">
              <a:spcAft>
                <a:spcPts val="450"/>
              </a:spcAft>
              <a:buNone/>
            </a:pPr>
            <a:endParaRPr lang="en-US" sz="2000" dirty="0">
              <a:solidFill>
                <a:srgbClr val="0000FF"/>
              </a:solidFill>
            </a:endParaRPr>
          </a:p>
          <a:p>
            <a:pPr marL="274320" indent="0">
              <a:spcAft>
                <a:spcPts val="450"/>
              </a:spcAft>
              <a:buNone/>
            </a:pPr>
            <a:r>
              <a:rPr lang="en-US" sz="2000" dirty="0">
                <a:solidFill>
                  <a:srgbClr val="0000FF"/>
                </a:solidFill>
              </a:rPr>
              <a:t>that is summed over frequency interval(s) where notching is required. Gradient-descent optimization of </a:t>
            </a:r>
            <a:r>
              <a:rPr lang="en-US" sz="2000" b="1" dirty="0">
                <a:solidFill>
                  <a:schemeClr val="tx1"/>
                </a:solidFill>
                <a:sym typeface="Symbol" panose="05050102010706020507" pitchFamily="18" charset="2"/>
              </a:rPr>
              <a:t></a:t>
            </a:r>
            <a:r>
              <a:rPr lang="en-US" sz="2400" i="1" baseline="-25000" dirty="0">
                <a:solidFill>
                  <a:schemeClr val="tx1"/>
                </a:solidFill>
              </a:rPr>
              <a:t>q</a:t>
            </a:r>
            <a:r>
              <a:rPr lang="en-US" sz="2000" dirty="0">
                <a:solidFill>
                  <a:schemeClr val="tx1"/>
                </a:solidFill>
              </a:rPr>
              <a:t> </a:t>
            </a:r>
            <a:r>
              <a:rPr lang="en-US" sz="2000" dirty="0">
                <a:solidFill>
                  <a:srgbClr val="0000FF"/>
                </a:solidFill>
              </a:rPr>
              <a:t>is performed per </a:t>
            </a:r>
            <a:r>
              <a:rPr lang="en-US" sz="2000" b="1" dirty="0">
                <a:solidFill>
                  <a:srgbClr val="339933"/>
                </a:solidFill>
                <a:cs typeface="Arial" panose="020B0604020202020204" pitchFamily="34" charset="0"/>
              </a:rPr>
              <a:t>[11]</a:t>
            </a:r>
            <a:r>
              <a:rPr lang="en-US" sz="2000" dirty="0">
                <a:solidFill>
                  <a:srgbClr val="0000FF"/>
                </a:solidFill>
              </a:rPr>
              <a:t> according to the gradient</a:t>
            </a:r>
            <a:endParaRPr lang="en-US" altLang="en-US" sz="2000" dirty="0">
              <a:solidFill>
                <a:srgbClr val="0000FF"/>
              </a:solidFill>
            </a:endParaRPr>
          </a:p>
          <a:p>
            <a:pPr marL="274320" indent="0">
              <a:spcAft>
                <a:spcPts val="450"/>
              </a:spcAft>
              <a:buNone/>
            </a:pPr>
            <a:endParaRPr lang="en-US" altLang="en-US" sz="1650" dirty="0">
              <a:solidFill>
                <a:srgbClr val="0000FF"/>
              </a:solidFill>
            </a:endParaRPr>
          </a:p>
        </p:txBody>
      </p:sp>
      <p:sp>
        <p:nvSpPr>
          <p:cNvPr id="2" name="Title 1"/>
          <p:cNvSpPr>
            <a:spLocks noGrp="1"/>
          </p:cNvSpPr>
          <p:nvPr>
            <p:ph type="title"/>
          </p:nvPr>
        </p:nvSpPr>
        <p:spPr>
          <a:xfrm>
            <a:off x="609600" y="1"/>
            <a:ext cx="10972800" cy="879936"/>
          </a:xfrm>
        </p:spPr>
        <p:txBody>
          <a:bodyPr/>
          <a:lstStyle/>
          <a:p>
            <a:r>
              <a:rPr lang="en-US" dirty="0"/>
              <a:t>ZOROW</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22</a:t>
            </a:fld>
            <a:endParaRPr lang="en-US" dirty="0"/>
          </a:p>
        </p:txBody>
      </p:sp>
      <p:graphicFrame>
        <p:nvGraphicFramePr>
          <p:cNvPr id="35" name="Object 34">
            <a:extLst>
              <a:ext uri="{FF2B5EF4-FFF2-40B4-BE49-F238E27FC236}">
                <a16:creationId xmlns:a16="http://schemas.microsoft.com/office/drawing/2014/main" id="{BCF688FB-5C62-4814-BE1B-26E115BC38E2}"/>
              </a:ext>
            </a:extLst>
          </p:cNvPr>
          <p:cNvGraphicFramePr>
            <a:graphicFrameLocks noChangeAspect="1"/>
          </p:cNvGraphicFramePr>
          <p:nvPr/>
        </p:nvGraphicFramePr>
        <p:xfrm>
          <a:off x="3956728" y="1021896"/>
          <a:ext cx="2445792" cy="679583"/>
        </p:xfrm>
        <a:graphic>
          <a:graphicData uri="http://schemas.openxmlformats.org/presentationml/2006/ole">
            <mc:AlternateContent xmlns:mc="http://schemas.openxmlformats.org/markup-compatibility/2006">
              <mc:Choice xmlns:v="urn:schemas-microsoft-com:vml" Requires="v">
                <p:oleObj spid="_x0000_s14414" r:id="rId6" imgW="1091726" imgH="317362" progId="Equation.DSMT4">
                  <p:embed/>
                </p:oleObj>
              </mc:Choice>
              <mc:Fallback>
                <p:oleObj r:id="rId6" imgW="1091726" imgH="317362" progId="Equation.DSMT4">
                  <p:embed/>
                  <p:pic>
                    <p:nvPicPr>
                      <p:cNvPr id="35" name="Object 34">
                        <a:extLst>
                          <a:ext uri="{FF2B5EF4-FFF2-40B4-BE49-F238E27FC236}">
                            <a16:creationId xmlns:a16="http://schemas.microsoft.com/office/drawing/2014/main" id="{BCF688FB-5C62-4814-BE1B-26E115BC38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728" y="1021896"/>
                        <a:ext cx="2445792" cy="679583"/>
                      </a:xfrm>
                      <a:prstGeom prst="rect">
                        <a:avLst/>
                      </a:prstGeom>
                      <a:noFill/>
                    </p:spPr>
                  </p:pic>
                </p:oleObj>
              </mc:Fallback>
            </mc:AlternateContent>
          </a:graphicData>
        </a:graphic>
      </p:graphicFrame>
      <p:sp>
        <p:nvSpPr>
          <p:cNvPr id="22" name="TextBox 32">
            <a:extLst>
              <a:ext uri="{FF2B5EF4-FFF2-40B4-BE49-F238E27FC236}">
                <a16:creationId xmlns:a16="http://schemas.microsoft.com/office/drawing/2014/main" id="{C58A6D54-9F7F-49A8-B6FA-348E065FF435}"/>
              </a:ext>
            </a:extLst>
          </p:cNvPr>
          <p:cNvSpPr txBox="1">
            <a:spLocks noChangeArrowheads="1"/>
          </p:cNvSpPr>
          <p:nvPr/>
        </p:nvSpPr>
        <p:spPr bwMode="auto">
          <a:xfrm>
            <a:off x="619434" y="4852403"/>
            <a:ext cx="7248716" cy="400110"/>
          </a:xfrm>
          <a:prstGeom prst="rect">
            <a:avLst/>
          </a:prstGeom>
          <a:solidFill>
            <a:srgbClr val="FFFF00"/>
          </a:solid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lvl="0" indent="0"/>
            <a:r>
              <a:rPr lang="en-US" altLang="en-US" sz="2000" b="1" dirty="0"/>
              <a:t>Gradient can be computed efficiently with FFTs &amp; IFFTs !!!</a:t>
            </a:r>
            <a:endParaRPr lang="en-US" sz="2000" b="1" dirty="0"/>
          </a:p>
        </p:txBody>
      </p:sp>
      <p:graphicFrame>
        <p:nvGraphicFramePr>
          <p:cNvPr id="5" name="Object 4">
            <a:extLst>
              <a:ext uri="{FF2B5EF4-FFF2-40B4-BE49-F238E27FC236}">
                <a16:creationId xmlns:a16="http://schemas.microsoft.com/office/drawing/2014/main" id="{2C18B432-F883-46F1-AF92-0219CA0EEE51}"/>
              </a:ext>
            </a:extLst>
          </p:cNvPr>
          <p:cNvGraphicFramePr>
            <a:graphicFrameLocks noChangeAspect="1"/>
          </p:cNvGraphicFramePr>
          <p:nvPr/>
        </p:nvGraphicFramePr>
        <p:xfrm>
          <a:off x="7274311" y="1045149"/>
          <a:ext cx="1754307" cy="461660"/>
        </p:xfrm>
        <a:graphic>
          <a:graphicData uri="http://schemas.openxmlformats.org/presentationml/2006/ole">
            <mc:AlternateContent xmlns:mc="http://schemas.openxmlformats.org/markup-compatibility/2006">
              <mc:Choice xmlns:v="urn:schemas-microsoft-com:vml" Requires="v">
                <p:oleObj spid="_x0000_s14415" r:id="rId8" imgW="748975" imgH="203112" progId="Equation.DSMT4">
                  <p:embed/>
                </p:oleObj>
              </mc:Choice>
              <mc:Fallback>
                <p:oleObj r:id="rId8" imgW="748975" imgH="203112" progId="Equation.DSMT4">
                  <p:embed/>
                  <p:pic>
                    <p:nvPicPr>
                      <p:cNvPr id="5" name="Object 4">
                        <a:extLst>
                          <a:ext uri="{FF2B5EF4-FFF2-40B4-BE49-F238E27FC236}">
                            <a16:creationId xmlns:a16="http://schemas.microsoft.com/office/drawing/2014/main" id="{2C18B432-F883-46F1-AF92-0219CA0EEE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4311" y="1045149"/>
                        <a:ext cx="1754307" cy="46166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688D8437-5FE4-4161-A90D-A8C2BB97981E}"/>
              </a:ext>
            </a:extLst>
          </p:cNvPr>
          <p:cNvGraphicFramePr>
            <a:graphicFrameLocks noChangeAspect="1"/>
          </p:cNvGraphicFramePr>
          <p:nvPr/>
        </p:nvGraphicFramePr>
        <p:xfrm>
          <a:off x="9538246" y="1036139"/>
          <a:ext cx="2616430" cy="479679"/>
        </p:xfrm>
        <a:graphic>
          <a:graphicData uri="http://schemas.openxmlformats.org/presentationml/2006/ole">
            <mc:AlternateContent xmlns:mc="http://schemas.openxmlformats.org/markup-compatibility/2006">
              <mc:Choice xmlns:v="urn:schemas-microsoft-com:vml" Requires="v">
                <p:oleObj spid="_x0000_s14416" r:id="rId10" imgW="1346200" imgH="241300" progId="Equation.DSMT4">
                  <p:embed/>
                </p:oleObj>
              </mc:Choice>
              <mc:Fallback>
                <p:oleObj r:id="rId10" imgW="1346200" imgH="241300" progId="Equation.DSMT4">
                  <p:embed/>
                  <p:pic>
                    <p:nvPicPr>
                      <p:cNvPr id="7" name="Object 6">
                        <a:extLst>
                          <a:ext uri="{FF2B5EF4-FFF2-40B4-BE49-F238E27FC236}">
                            <a16:creationId xmlns:a16="http://schemas.microsoft.com/office/drawing/2014/main" id="{688D8437-5FE4-4161-A90D-A8C2BB9798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38246" y="1036139"/>
                        <a:ext cx="2616430" cy="479679"/>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B3F8DB-F306-4DF9-95C8-AA1E8CDEB0B6}"/>
                  </a:ext>
                </a:extLst>
              </p:cNvPr>
              <p:cNvSpPr txBox="1"/>
              <p:nvPr/>
            </p:nvSpPr>
            <p:spPr>
              <a:xfrm>
                <a:off x="2065741" y="3775833"/>
                <a:ext cx="3781974" cy="46063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1" i="0" smtClean="0">
                              <a:latin typeface="Cambria Math" panose="02040503050406030204" pitchFamily="18" charset="0"/>
                            </a:rPr>
                            <m:t>𝐠</m:t>
                          </m:r>
                        </m:e>
                        <m:sub>
                          <m:r>
                            <a:rPr lang="en-US" sz="2000" b="0" i="1" smtClean="0">
                              <a:latin typeface="Cambria Math" panose="02040503050406030204" pitchFamily="18" charset="0"/>
                            </a:rPr>
                            <m:t>𝑞</m:t>
                          </m:r>
                        </m:sub>
                        <m:sup>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ℓ</m:t>
                          </m:r>
                          <m:r>
                            <a:rPr lang="en-US" sz="2000" b="0" i="1" smtClean="0">
                              <a:latin typeface="Cambria Math" panose="02040503050406030204" pitchFamily="18" charset="0"/>
                            </a:rPr>
                            <m:t>)</m:t>
                          </m:r>
                        </m:sup>
                      </m:sSubSup>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ℑ</m:t>
                      </m:r>
                      <m:d>
                        <m:dPr>
                          <m:begChr m:val="{"/>
                          <m:endChr m:val="}"/>
                          <m:ctrlPr>
                            <a:rPr lang="en-US" sz="2000" b="0" i="1" smtClean="0">
                              <a:latin typeface="Cambria Math" panose="02040503050406030204" pitchFamily="18" charset="0"/>
                              <a:ea typeface="Cambria Math" panose="02040503050406030204" pitchFamily="18" charset="0"/>
                            </a:rPr>
                          </m:ctrlPr>
                        </m:dPr>
                        <m:e>
                          <m:sSup>
                            <m:sSupPr>
                              <m:ctrlPr>
                                <a:rPr lang="en-US" sz="2000" b="0" i="1" smtClean="0">
                                  <a:latin typeface="Cambria Math" panose="02040503050406030204" pitchFamily="18" charset="0"/>
                                  <a:ea typeface="Cambria Math" panose="02040503050406030204" pitchFamily="18" charset="0"/>
                                </a:rPr>
                              </m:ctrlPr>
                            </m:sSupPr>
                            <m:e>
                              <m:acc>
                                <m:accPr>
                                  <m:chr m:val="̃"/>
                                  <m:ctrlPr>
                                    <a:rPr lang="en-US" sz="2000" b="0" i="1" smtClean="0">
                                      <a:latin typeface="Cambria Math" panose="02040503050406030204" pitchFamily="18" charset="0"/>
                                      <a:ea typeface="Cambria Math" panose="02040503050406030204" pitchFamily="18" charset="0"/>
                                    </a:rPr>
                                  </m:ctrlPr>
                                </m:accPr>
                                <m:e>
                                  <m:r>
                                    <a:rPr lang="en-US" sz="2000" b="1" i="0" smtClean="0">
                                      <a:latin typeface="Cambria Math" panose="02040503050406030204" pitchFamily="18" charset="0"/>
                                      <a:ea typeface="Cambria Math" panose="02040503050406030204" pitchFamily="18" charset="0"/>
                                    </a:rPr>
                                    <m:t>𝐀</m:t>
                                  </m:r>
                                </m:e>
                              </m:acc>
                            </m:e>
                            <m:sup>
                              <m:r>
                                <a:rPr lang="en-US" sz="2000" b="0" i="1" smtClean="0">
                                  <a:latin typeface="Cambria Math" panose="02040503050406030204" pitchFamily="18" charset="0"/>
                                </a:rPr>
                                <m:t>𝐻</m:t>
                              </m:r>
                            </m:sup>
                          </m:sSup>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acc>
                                    <m:accPr>
                                      <m:chr m:val="̃"/>
                                      <m:ctrlPr>
                                        <a:rPr lang="en-US" sz="2000" b="0" i="1" smtClean="0">
                                          <a:latin typeface="Cambria Math" panose="02040503050406030204" pitchFamily="18" charset="0"/>
                                        </a:rPr>
                                      </m:ctrlPr>
                                    </m:accPr>
                                    <m:e>
                                      <m:r>
                                        <a:rPr lang="en-US" sz="2000" b="1" i="0" smtClean="0">
                                          <a:latin typeface="Cambria Math" panose="02040503050406030204" pitchFamily="18" charset="0"/>
                                        </a:rPr>
                                        <m:t>𝐬</m:t>
                                      </m:r>
                                    </m:e>
                                  </m:acc>
                                </m:e>
                                <m:sub>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𝑞</m:t>
                                  </m:r>
                                </m:sub>
                                <m:sup>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ℓ</m:t>
                                  </m:r>
                                  <m:r>
                                    <a:rPr lang="en-US" sz="2000" i="1">
                                      <a:latin typeface="Cambria Math" panose="02040503050406030204" pitchFamily="18" charset="0"/>
                                    </a:rPr>
                                    <m:t>)</m:t>
                                  </m:r>
                                </m:sup>
                              </m:sSubSup>
                              <m:r>
                                <a:rPr lang="en-US" sz="2000" b="0" i="1" smtClean="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a:rPr lang="en-US" sz="2000" b="1" i="0" smtClean="0">
                                      <a:latin typeface="Cambria Math" panose="02040503050406030204" pitchFamily="18" charset="0"/>
                                      <a:ea typeface="Cambria Math" panose="02040503050406030204" pitchFamily="18" charset="0"/>
                                    </a:rPr>
                                    <m:t>𝐰</m:t>
                                  </m:r>
                                </m:e>
                              </m:acc>
                            </m:e>
                          </m:d>
                          <m:r>
                            <a:rPr lang="en-US" sz="2000" b="0" i="1" smtClean="0">
                              <a:latin typeface="Cambria Math" panose="02040503050406030204" pitchFamily="18" charset="0"/>
                              <a:ea typeface="Cambria Math" panose="02040503050406030204" pitchFamily="18" charset="0"/>
                            </a:rPr>
                            <m:t>⊙</m:t>
                          </m:r>
                          <m:sSubSup>
                            <m:sSubSupPr>
                              <m:ctrlPr>
                                <a:rPr lang="en-US" sz="2000" b="0" i="1" smtClean="0">
                                  <a:latin typeface="Cambria Math" panose="02040503050406030204" pitchFamily="18" charset="0"/>
                                  <a:ea typeface="Cambria Math" panose="02040503050406030204" pitchFamily="18" charset="0"/>
                                </a:rPr>
                              </m:ctrlPr>
                            </m:sSubSupPr>
                            <m:e>
                              <m:r>
                                <a:rPr lang="en-US" sz="2000" b="1" i="0" smtClean="0">
                                  <a:latin typeface="Cambria Math" panose="02040503050406030204" pitchFamily="18" charset="0"/>
                                  <a:ea typeface="Cambria Math" panose="02040503050406030204" pitchFamily="18" charset="0"/>
                                </a:rPr>
                                <m:t>𝐬</m:t>
                              </m:r>
                            </m:e>
                            <m:sub>
                              <m:r>
                                <a:rPr lang="en-US" sz="2000" b="0" i="1" smtClean="0">
                                  <a:latin typeface="Cambria Math" panose="02040503050406030204" pitchFamily="18" charset="0"/>
                                  <a:ea typeface="Cambria Math" panose="02040503050406030204" pitchFamily="18" charset="0"/>
                                </a:rPr>
                                <m:t>𝑞</m:t>
                              </m:r>
                            </m:sub>
                            <m:sup>
                              <m:r>
                                <a:rPr lang="en-US" sz="2000" b="1" i="0"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ℓ</m:t>
                              </m:r>
                              <m:r>
                                <a:rPr lang="en-US" sz="2000" i="1">
                                  <a:latin typeface="Cambria Math" panose="02040503050406030204" pitchFamily="18" charset="0"/>
                                </a:rPr>
                                <m:t>)</m:t>
                              </m:r>
                            </m:sup>
                          </m:sSubSup>
                        </m:e>
                      </m:d>
                    </m:oMath>
                  </m:oMathPara>
                </a14:m>
                <a:endParaRPr lang="en-US" sz="2000" b="1" dirty="0"/>
              </a:p>
            </p:txBody>
          </p:sp>
        </mc:Choice>
        <mc:Fallback xmlns="">
          <p:sp>
            <p:nvSpPr>
              <p:cNvPr id="24" name="TextBox 23">
                <a:extLst>
                  <a:ext uri="{FF2B5EF4-FFF2-40B4-BE49-F238E27FC236}">
                    <a16:creationId xmlns:a16="http://schemas.microsoft.com/office/drawing/2014/main" id="{46B3F8DB-F306-4DF9-95C8-AA1E8CDEB0B6}"/>
                  </a:ext>
                </a:extLst>
              </p:cNvPr>
              <p:cNvSpPr txBox="1">
                <a:spLocks noRot="1" noChangeAspect="1" noMove="1" noResize="1" noEditPoints="1" noAdjustHandles="1" noChangeArrowheads="1" noChangeShapeType="1" noTextEdit="1"/>
              </p:cNvSpPr>
              <p:nvPr/>
            </p:nvSpPr>
            <p:spPr>
              <a:xfrm>
                <a:off x="2065741" y="3775833"/>
                <a:ext cx="3781974" cy="460639"/>
              </a:xfrm>
              <a:prstGeom prst="rect">
                <a:avLst/>
              </a:prstGeom>
              <a:blipFill>
                <a:blip r:embed="rId12"/>
                <a:stretch>
                  <a:fillRect/>
                </a:stretch>
              </a:blipFill>
            </p:spPr>
            <p:txBody>
              <a:bodyPr/>
              <a:lstStyle/>
              <a:p>
                <a:r>
                  <a:rPr lang="en-US">
                    <a:noFill/>
                  </a:rPr>
                  <a:t> </a:t>
                </a:r>
              </a:p>
            </p:txBody>
          </p:sp>
        </mc:Fallback>
      </mc:AlternateContent>
      <p:graphicFrame>
        <p:nvGraphicFramePr>
          <p:cNvPr id="6" name="Object 5">
            <a:extLst>
              <a:ext uri="{FF2B5EF4-FFF2-40B4-BE49-F238E27FC236}">
                <a16:creationId xmlns:a16="http://schemas.microsoft.com/office/drawing/2014/main" id="{BE074264-4710-4797-A5D0-5E146AE22BCD}"/>
              </a:ext>
            </a:extLst>
          </p:cNvPr>
          <p:cNvGraphicFramePr>
            <a:graphicFrameLocks noChangeAspect="1"/>
          </p:cNvGraphicFramePr>
          <p:nvPr/>
        </p:nvGraphicFramePr>
        <p:xfrm>
          <a:off x="3528219" y="1805710"/>
          <a:ext cx="5135562" cy="650875"/>
        </p:xfrm>
        <a:graphic>
          <a:graphicData uri="http://schemas.openxmlformats.org/presentationml/2006/ole">
            <mc:AlternateContent xmlns:mc="http://schemas.openxmlformats.org/markup-compatibility/2006">
              <mc:Choice xmlns:v="urn:schemas-microsoft-com:vml" Requires="v">
                <p:oleObj spid="_x0000_s14417" name="Equation" r:id="rId13" imgW="3136680" imgH="393480" progId="Equation.DSMT4">
                  <p:embed/>
                </p:oleObj>
              </mc:Choice>
              <mc:Fallback>
                <p:oleObj name="Equation" r:id="rId13" imgW="3136680" imgH="393480" progId="Equation.DSMT4">
                  <p:embed/>
                  <p:pic>
                    <p:nvPicPr>
                      <p:cNvPr id="6" name="Object 5">
                        <a:extLst>
                          <a:ext uri="{FF2B5EF4-FFF2-40B4-BE49-F238E27FC236}">
                            <a16:creationId xmlns:a16="http://schemas.microsoft.com/office/drawing/2014/main" id="{BE074264-4710-4797-A5D0-5E146AE22BCD}"/>
                          </a:ext>
                        </a:extLst>
                      </p:cNvPr>
                      <p:cNvPicPr>
                        <a:picLocks noChangeAspect="1" noChangeArrowheads="1"/>
                      </p:cNvPicPr>
                      <p:nvPr/>
                    </p:nvPicPr>
                    <p:blipFill>
                      <a:blip r:embed="rId14"/>
                      <a:srcRect/>
                      <a:stretch>
                        <a:fillRect/>
                      </a:stretch>
                    </p:blipFill>
                    <p:spPr bwMode="auto">
                      <a:xfrm>
                        <a:off x="3528219" y="1805710"/>
                        <a:ext cx="5135562" cy="650875"/>
                      </a:xfrm>
                      <a:prstGeom prst="rect">
                        <a:avLst/>
                      </a:prstGeom>
                      <a:noFill/>
                    </p:spPr>
                  </p:pic>
                </p:oleObj>
              </mc:Fallback>
            </mc:AlternateContent>
          </a:graphicData>
        </a:graphic>
      </p:graphicFrame>
      <p:pic>
        <p:nvPicPr>
          <p:cNvPr id="36" name="Picture 35">
            <a:extLst>
              <a:ext uri="{FF2B5EF4-FFF2-40B4-BE49-F238E27FC236}">
                <a16:creationId xmlns:a16="http://schemas.microsoft.com/office/drawing/2014/main" id="{00822AC8-E990-45A3-8F72-3B178A0EA51D}"/>
              </a:ext>
            </a:extLst>
          </p:cNvPr>
          <p:cNvPicPr/>
          <p:nvPr/>
        </p:nvPicPr>
        <p:blipFill rotWithShape="1">
          <a:blip r:embed="rId15">
            <a:extLst>
              <a:ext uri="{28A0092B-C50C-407E-A947-70E740481C1C}">
                <a14:useLocalDpi xmlns:a14="http://schemas.microsoft.com/office/drawing/2010/main" val="0"/>
              </a:ext>
            </a:extLst>
          </a:blip>
          <a:srcRect l="2915" t="6432" r="5953" b="702"/>
          <a:stretch/>
        </p:blipFill>
        <p:spPr bwMode="auto">
          <a:xfrm>
            <a:off x="8376936" y="3235379"/>
            <a:ext cx="3498646" cy="2709536"/>
          </a:xfrm>
          <a:prstGeom prst="rect">
            <a:avLst/>
          </a:prstGeom>
          <a:noFill/>
          <a:ln>
            <a:noFill/>
          </a:ln>
          <a:extLst>
            <a:ext uri="{53640926-AAD7-44D8-BBD7-CCE9431645EC}">
              <a14:shadowObscured xmlns:a14="http://schemas.microsoft.com/office/drawing/2010/main"/>
            </a:ext>
          </a:extLst>
        </p:spPr>
      </p:pic>
      <p:sp>
        <p:nvSpPr>
          <p:cNvPr id="15" name="TextBox 32">
            <a:extLst>
              <a:ext uri="{FF2B5EF4-FFF2-40B4-BE49-F238E27FC236}">
                <a16:creationId xmlns:a16="http://schemas.microsoft.com/office/drawing/2014/main" id="{5F67C970-99B5-41AC-9561-A8C44674D5C3}"/>
              </a:ext>
            </a:extLst>
          </p:cNvPr>
          <p:cNvSpPr txBox="1">
            <a:spLocks noChangeArrowheads="1"/>
          </p:cNvSpPr>
          <p:nvPr/>
        </p:nvSpPr>
        <p:spPr bwMode="auto">
          <a:xfrm>
            <a:off x="944196" y="5868445"/>
            <a:ext cx="10587386" cy="738664"/>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dirty="0">
                <a:solidFill>
                  <a:srgbClr val="339933"/>
                </a:solidFill>
              </a:rPr>
              <a:t>[11] </a:t>
            </a:r>
            <a:r>
              <a:rPr lang="en-US" sz="1400" b="1" dirty="0">
                <a:solidFill>
                  <a:srgbClr val="339933"/>
                </a:solidFill>
              </a:rPr>
              <a:t>C. Mohr, J.W. Owen, S.D. Blunt, “Zero-order reconstruction optimization of waveforms (ZOROW) for modest DAC-rate systems,” </a:t>
            </a:r>
            <a:r>
              <a:rPr lang="en-US" sz="1400" b="1" i="1" dirty="0">
                <a:solidFill>
                  <a:srgbClr val="339933"/>
                </a:solidFill>
              </a:rPr>
              <a:t>IEEE Intl. Radar Conf</a:t>
            </a:r>
            <a:r>
              <a:rPr lang="en-US" sz="1400" b="1" dirty="0">
                <a:solidFill>
                  <a:srgbClr val="339933"/>
                </a:solidFill>
              </a:rPr>
              <a:t>., Washington, DC, Apr. 2020.</a:t>
            </a:r>
          </a:p>
          <a:p>
            <a:pPr lvl="0"/>
            <a:endParaRPr lang="en-US" sz="1400" b="1" dirty="0">
              <a:solidFill>
                <a:srgbClr val="339933"/>
              </a:solidFill>
            </a:endParaRPr>
          </a:p>
        </p:txBody>
      </p:sp>
      <p:pic>
        <p:nvPicPr>
          <p:cNvPr id="8" name="Audio 7">
            <a:hlinkClick r:id="" action="ppaction://media"/>
            <a:extLst>
              <a:ext uri="{FF2B5EF4-FFF2-40B4-BE49-F238E27FC236}">
                <a16:creationId xmlns:a16="http://schemas.microsoft.com/office/drawing/2014/main" id="{424273D0-D33D-4A08-B12E-2D5E608C46F5}"/>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0957044"/>
      </p:ext>
    </p:extLst>
  </p:cSld>
  <p:clrMapOvr>
    <a:masterClrMapping/>
  </p:clrMapOvr>
  <mc:AlternateContent xmlns:mc="http://schemas.openxmlformats.org/markup-compatibility/2006" xmlns:p14="http://schemas.microsoft.com/office/powerpoint/2010/main">
    <mc:Choice Requires="p14">
      <p:transition spd="slow" p14:dur="2000" advTm="12617"/>
    </mc:Choice>
    <mc:Fallback xmlns="">
      <p:transition spd="slow" advTm="12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F562C7-B987-4C6D-9790-9F9F423C8630}"/>
              </a:ext>
            </a:extLst>
          </p:cNvPr>
          <p:cNvPicPr>
            <a:picLocks noChangeAspect="1"/>
          </p:cNvPicPr>
          <p:nvPr/>
        </p:nvPicPr>
        <p:blipFill>
          <a:blip r:embed="rId5"/>
          <a:stretch>
            <a:fillRect/>
          </a:stretch>
        </p:blipFill>
        <p:spPr>
          <a:xfrm>
            <a:off x="1614068" y="2248075"/>
            <a:ext cx="3596877" cy="1548655"/>
          </a:xfrm>
          <a:prstGeom prst="rect">
            <a:avLst/>
          </a:prstGeom>
        </p:spPr>
      </p:pic>
      <p:sp>
        <p:nvSpPr>
          <p:cNvPr id="2" name="Title 1"/>
          <p:cNvSpPr>
            <a:spLocks noGrp="1"/>
          </p:cNvSpPr>
          <p:nvPr>
            <p:ph type="title"/>
          </p:nvPr>
        </p:nvSpPr>
        <p:spPr>
          <a:xfrm>
            <a:off x="618837" y="119952"/>
            <a:ext cx="10954326" cy="1648777"/>
          </a:xfrm>
        </p:spPr>
        <p:txBody>
          <a:bodyPr>
            <a:normAutofit/>
          </a:bodyPr>
          <a:lstStyle/>
          <a:p>
            <a:pPr algn="ctr"/>
            <a:r>
              <a:rPr lang="en-US" dirty="0"/>
              <a:t>Implementation onto the SDR’s FPGA</a:t>
            </a:r>
            <a:br>
              <a:rPr lang="en-US" dirty="0"/>
            </a:br>
            <a:r>
              <a:rPr lang="en-US" sz="2700" dirty="0">
                <a:solidFill>
                  <a:srgbClr val="0000FF"/>
                </a:solidFill>
              </a:rPr>
              <a:t>(i.e. mapping expensive/high-fidelity to low-cost/modest-fidelity)</a:t>
            </a:r>
          </a:p>
        </p:txBody>
      </p:sp>
      <p:pic>
        <p:nvPicPr>
          <p:cNvPr id="5" name="Picture 4">
            <a:extLst>
              <a:ext uri="{FF2B5EF4-FFF2-40B4-BE49-F238E27FC236}">
                <a16:creationId xmlns:a16="http://schemas.microsoft.com/office/drawing/2014/main" id="{B6FC09CA-F6DD-48EB-82B8-4E86F20D66E5}"/>
              </a:ext>
            </a:extLst>
          </p:cNvPr>
          <p:cNvPicPr>
            <a:picLocks noChangeAspect="1"/>
          </p:cNvPicPr>
          <p:nvPr/>
        </p:nvPicPr>
        <p:blipFill>
          <a:blip r:embed="rId6"/>
          <a:stretch>
            <a:fillRect/>
          </a:stretch>
        </p:blipFill>
        <p:spPr>
          <a:xfrm>
            <a:off x="8147465" y="3586073"/>
            <a:ext cx="3037066" cy="1344510"/>
          </a:xfrm>
          <a:prstGeom prst="rect">
            <a:avLst/>
          </a:prstGeom>
        </p:spPr>
      </p:pic>
      <p:pic>
        <p:nvPicPr>
          <p:cNvPr id="6" name="Picture 5">
            <a:extLst>
              <a:ext uri="{FF2B5EF4-FFF2-40B4-BE49-F238E27FC236}">
                <a16:creationId xmlns:a16="http://schemas.microsoft.com/office/drawing/2014/main" id="{68B6119D-5A1D-4494-8B01-9F1D6596EBE8}"/>
              </a:ext>
            </a:extLst>
          </p:cNvPr>
          <p:cNvPicPr>
            <a:picLocks noChangeAspect="1"/>
          </p:cNvPicPr>
          <p:nvPr/>
        </p:nvPicPr>
        <p:blipFill>
          <a:blip r:embed="rId7"/>
          <a:stretch>
            <a:fillRect/>
          </a:stretch>
        </p:blipFill>
        <p:spPr>
          <a:xfrm>
            <a:off x="1188418" y="3720525"/>
            <a:ext cx="4448176" cy="2462213"/>
          </a:xfrm>
          <a:prstGeom prst="rect">
            <a:avLst/>
          </a:prstGeom>
        </p:spPr>
      </p:pic>
      <p:sp>
        <p:nvSpPr>
          <p:cNvPr id="7" name="Arrow: Right 6">
            <a:extLst>
              <a:ext uri="{FF2B5EF4-FFF2-40B4-BE49-F238E27FC236}">
                <a16:creationId xmlns:a16="http://schemas.microsoft.com/office/drawing/2014/main" id="{5392F3F1-F1BA-4657-BE3C-06D0FEDFCC9F}"/>
              </a:ext>
            </a:extLst>
          </p:cNvPr>
          <p:cNvSpPr/>
          <p:nvPr/>
        </p:nvSpPr>
        <p:spPr>
          <a:xfrm>
            <a:off x="5708074" y="3329342"/>
            <a:ext cx="2318326" cy="1857972"/>
          </a:xfrm>
          <a:prstGeom prst="rightArrow">
            <a:avLst/>
          </a:prstGeom>
          <a:solidFill>
            <a:srgbClr val="1246AE"/>
          </a:solidFill>
          <a:ln>
            <a:solidFill>
              <a:srgbClr val="124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2C624125-9641-41C3-8626-574EA13755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70616897"/>
      </p:ext>
    </p:extLst>
  </p:cSld>
  <p:clrMapOvr>
    <a:masterClrMapping/>
  </p:clrMapOvr>
  <mc:AlternateContent xmlns:mc="http://schemas.openxmlformats.org/markup-compatibility/2006" xmlns:p14="http://schemas.microsoft.com/office/powerpoint/2010/main">
    <mc:Choice Requires="p14">
      <p:transition spd="slow" p14:dur="2000" advTm="9120"/>
    </mc:Choice>
    <mc:Fallback xmlns="">
      <p:transition spd="slow" advTm="9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Real-Time Sense-and-Notch Random FM</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24</a:t>
            </a:fld>
            <a:endParaRPr lang="en-US"/>
          </a:p>
        </p:txBody>
      </p:sp>
      <p:sp>
        <p:nvSpPr>
          <p:cNvPr id="12" name="Rectangle 11">
            <a:extLst>
              <a:ext uri="{FF2B5EF4-FFF2-40B4-BE49-F238E27FC236}">
                <a16:creationId xmlns:a16="http://schemas.microsoft.com/office/drawing/2014/main" id="{349726CD-FEF5-4D79-972F-08F9D7004C42}"/>
              </a:ext>
            </a:extLst>
          </p:cNvPr>
          <p:cNvSpPr/>
          <p:nvPr/>
        </p:nvSpPr>
        <p:spPr>
          <a:xfrm>
            <a:off x="345233" y="1111773"/>
            <a:ext cx="11584008" cy="3708708"/>
          </a:xfrm>
          <a:prstGeom prst="rect">
            <a:avLst/>
          </a:prstGeom>
        </p:spPr>
        <p:txBody>
          <a:bodyPr wrap="square">
            <a:spAutoFit/>
          </a:bodyPr>
          <a:lstStyle/>
          <a:p>
            <a:pPr marR="0" algn="just">
              <a:spcBef>
                <a:spcPts val="0"/>
              </a:spcBef>
              <a:spcAft>
                <a:spcPts val="1200"/>
              </a:spcAft>
            </a:pPr>
            <a:r>
              <a:rPr lang="en-US" dirty="0">
                <a:latin typeface="Arial" panose="020B0604020202020204" pitchFamily="34" charset="0"/>
                <a:ea typeface="SimSun" panose="02010600030101010101" pitchFamily="2" charset="-122"/>
                <a:cs typeface="Arial" panose="020B0604020202020204" pitchFamily="34" charset="0"/>
              </a:rPr>
              <a:t>Three key stages define the sense-and-notch reactivity loop and the adaptation delay </a:t>
            </a:r>
            <a:r>
              <a:rPr lang="en-US" sz="2000" i="1" dirty="0" err="1">
                <a:effectLst/>
                <a:latin typeface="Times New Roman" panose="02020603050405020304" pitchFamily="18" charset="0"/>
                <a:ea typeface="SimSun" panose="02010600030101010101" pitchFamily="2" charset="-122"/>
              </a:rPr>
              <a:t>T</a:t>
            </a:r>
            <a:r>
              <a:rPr lang="en-US" sz="2000" baseline="-25000" dirty="0" err="1">
                <a:effectLst/>
                <a:latin typeface="Times New Roman" panose="02020603050405020304" pitchFamily="18" charset="0"/>
                <a:ea typeface="SimSun" panose="02010600030101010101" pitchFamily="2" charset="-122"/>
              </a:rPr>
              <a:t>adapt</a:t>
            </a:r>
            <a:endParaRPr lang="en-US" dirty="0">
              <a:latin typeface="Arial" panose="020B0604020202020204" pitchFamily="34" charset="0"/>
              <a:ea typeface="SimSun" panose="02010600030101010101" pitchFamily="2" charset="-122"/>
              <a:cs typeface="Arial" panose="020B0604020202020204" pitchFamily="34" charset="0"/>
            </a:endParaRPr>
          </a:p>
          <a:p>
            <a:pPr marL="342900" marR="0" indent="-342900" algn="just">
              <a:spcBef>
                <a:spcPts val="0"/>
              </a:spcBef>
              <a:spcAft>
                <a:spcPts val="600"/>
              </a:spcAft>
              <a:buFont typeface="+mj-lt"/>
              <a:buAutoNum type="arabicParenR"/>
            </a:pPr>
            <a:r>
              <a:rPr lang="en-US" sz="1650" dirty="0">
                <a:solidFill>
                  <a:srgbClr val="0E0EFF"/>
                </a:solidFill>
                <a:latin typeface="Arial" panose="020B0604020202020204" pitchFamily="34" charset="0"/>
                <a:ea typeface="SimSun" panose="02010600030101010101" pitchFamily="2" charset="-122"/>
                <a:cs typeface="Arial" panose="020B0604020202020204" pitchFamily="34" charset="0"/>
              </a:rPr>
              <a:t>Received I/Q samples of RF spectrum are streamed to Fast Spectral Sensing (FSS) algorithm </a:t>
            </a:r>
          </a:p>
          <a:p>
            <a:pPr marL="342900" indent="-342900" algn="just">
              <a:spcBef>
                <a:spcPts val="0"/>
              </a:spcBef>
              <a:spcAft>
                <a:spcPts val="600"/>
              </a:spcAft>
              <a:buFont typeface="+mj-lt"/>
              <a:buAutoNum type="arabicParenR"/>
            </a:pPr>
            <a:r>
              <a:rPr lang="en-US" sz="1650" dirty="0">
                <a:solidFill>
                  <a:srgbClr val="0E0EFF"/>
                </a:solidFill>
                <a:latin typeface="Arial" panose="020B0604020202020204" pitchFamily="34" charset="0"/>
                <a:ea typeface="SimSun" panose="02010600030101010101" pitchFamily="2" charset="-122"/>
                <a:cs typeface="Arial" panose="020B0604020202020204" pitchFamily="34" charset="0"/>
              </a:rPr>
              <a:t>FSS (now implemented on the FPGA) is applied to identify spectral locations of RFI </a:t>
            </a:r>
          </a:p>
          <a:p>
            <a:pPr marL="342900" marR="0" indent="-342900" algn="just">
              <a:spcBef>
                <a:spcPts val="0"/>
              </a:spcBef>
              <a:spcAft>
                <a:spcPts val="600"/>
              </a:spcAft>
              <a:buFont typeface="+mj-lt"/>
              <a:buAutoNum type="arabicParenR"/>
            </a:pPr>
            <a:r>
              <a:rPr lang="en-US" sz="1650" dirty="0">
                <a:solidFill>
                  <a:srgbClr val="0E0EFF"/>
                </a:solidFill>
                <a:latin typeface="Arial" panose="020B0604020202020204" pitchFamily="34" charset="0"/>
                <a:ea typeface="SimSun" panose="02010600030101010101" pitchFamily="2" charset="-122"/>
                <a:cs typeface="Arial" panose="020B0604020202020204" pitchFamily="34" charset="0"/>
              </a:rPr>
              <a:t>RFI spectral locations used in </a:t>
            </a:r>
            <a:r>
              <a:rPr lang="en-US" sz="1650" dirty="0">
                <a:solidFill>
                  <a:srgbClr val="FF0000"/>
                </a:solidFill>
                <a:latin typeface="Arial" panose="020B0604020202020204" pitchFamily="34" charset="0"/>
                <a:ea typeface="SimSun" panose="02010600030101010101" pitchFamily="2" charset="-122"/>
                <a:cs typeface="Arial" panose="020B0604020202020204" pitchFamily="34" charset="0"/>
              </a:rPr>
              <a:t>PRO-FM &amp; ZOROW notched waveform generator</a:t>
            </a:r>
          </a:p>
          <a:p>
            <a:pPr marR="0" algn="just">
              <a:spcBef>
                <a:spcPts val="0"/>
              </a:spcBef>
              <a:spcAft>
                <a:spcPts val="600"/>
              </a:spcAft>
            </a:pPr>
            <a:endParaRPr lang="en-US" sz="1650" dirty="0">
              <a:latin typeface="Arial" panose="020B0604020202020204" pitchFamily="34" charset="0"/>
              <a:ea typeface="SimSun" panose="02010600030101010101" pitchFamily="2" charset="-122"/>
              <a:cs typeface="Arial" panose="020B0604020202020204" pitchFamily="34" charset="0"/>
            </a:endParaRPr>
          </a:p>
          <a:p>
            <a:pPr marL="342900" marR="0" indent="-342900" algn="just">
              <a:spcBef>
                <a:spcPts val="0"/>
              </a:spcBef>
              <a:spcAft>
                <a:spcPts val="600"/>
              </a:spcAft>
              <a:buFont typeface="Arial" panose="020B0604020202020204" pitchFamily="34" charset="0"/>
              <a:buChar char="•"/>
            </a:pPr>
            <a:endParaRPr lang="en-US" sz="1650" dirty="0">
              <a:latin typeface="Arial" panose="020B0604020202020204" pitchFamily="34" charset="0"/>
              <a:ea typeface="SimSun" panose="02010600030101010101" pitchFamily="2" charset="-122"/>
              <a:cs typeface="Arial" panose="020B0604020202020204" pitchFamily="34" charset="0"/>
            </a:endParaRPr>
          </a:p>
          <a:p>
            <a:pPr marL="342900" marR="0" indent="-342900" algn="just">
              <a:spcBef>
                <a:spcPts val="0"/>
              </a:spcBef>
              <a:spcAft>
                <a:spcPts val="600"/>
              </a:spcAft>
              <a:buFont typeface="Arial" panose="020B0604020202020204" pitchFamily="34" charset="0"/>
              <a:buChar char="•"/>
            </a:pPr>
            <a:endParaRPr lang="en-US" sz="1650" dirty="0">
              <a:latin typeface="Arial" panose="020B0604020202020204" pitchFamily="34" charset="0"/>
              <a:ea typeface="SimSun" panose="02010600030101010101" pitchFamily="2" charset="-122"/>
              <a:cs typeface="Arial" panose="020B0604020202020204" pitchFamily="34" charset="0"/>
            </a:endParaRPr>
          </a:p>
          <a:p>
            <a:pPr marL="285750" marR="0" indent="-285750" algn="just">
              <a:spcBef>
                <a:spcPts val="0"/>
              </a:spcBef>
              <a:spcAft>
                <a:spcPts val="600"/>
              </a:spcAft>
              <a:buFont typeface="Arial" panose="020B0604020202020204" pitchFamily="34" charset="0"/>
              <a:buChar char="•"/>
            </a:pPr>
            <a:r>
              <a:rPr lang="en-US" sz="1650" dirty="0">
                <a:latin typeface="Arial" panose="020B0604020202020204" pitchFamily="34" charset="0"/>
                <a:ea typeface="SimSun" panose="02010600030101010101" pitchFamily="2" charset="-122"/>
                <a:cs typeface="Arial" panose="020B0604020202020204" pitchFamily="34" charset="0"/>
              </a:rPr>
              <a:t>While a </a:t>
            </a:r>
            <a:r>
              <a:rPr lang="en-US" sz="1650" dirty="0">
                <a:solidFill>
                  <a:srgbClr val="FF0000"/>
                </a:solidFill>
                <a:latin typeface="Arial" panose="020B0604020202020204" pitchFamily="34" charset="0"/>
                <a:ea typeface="SimSun" panose="02010600030101010101" pitchFamily="2" charset="-122"/>
                <a:cs typeface="Arial" panose="020B0604020202020204" pitchFamily="34" charset="0"/>
              </a:rPr>
              <a:t>new waveform is generated on a per-PRI basis, </a:t>
            </a:r>
            <a:r>
              <a:rPr lang="en-US" sz="1650" dirty="0">
                <a:latin typeface="Arial" panose="020B0604020202020204" pitchFamily="34" charset="0"/>
                <a:ea typeface="SimSun" panose="02010600030101010101" pitchFamily="2" charset="-122"/>
                <a:cs typeface="Arial" panose="020B0604020202020204" pitchFamily="34" charset="0"/>
              </a:rPr>
              <a:t>the notch locations for each waveform are </a:t>
            </a:r>
            <a:r>
              <a:rPr lang="en-US" sz="1650" dirty="0">
                <a:solidFill>
                  <a:srgbClr val="FF0000"/>
                </a:solidFill>
                <a:latin typeface="Arial" panose="020B0604020202020204" pitchFamily="34" charset="0"/>
                <a:ea typeface="SimSun" panose="02010600030101010101" pitchFamily="2" charset="-122"/>
                <a:cs typeface="Arial" panose="020B0604020202020204" pitchFamily="34" charset="0"/>
              </a:rPr>
              <a:t>updated by FSS with at most a delay of 1 PRI </a:t>
            </a:r>
            <a:r>
              <a:rPr lang="en-US" sz="1650" dirty="0">
                <a:latin typeface="Arial" panose="020B0604020202020204" pitchFamily="34" charset="0"/>
                <a:ea typeface="SimSun" panose="02010600030101010101" pitchFamily="2" charset="-122"/>
                <a:cs typeface="Arial" panose="020B0604020202020204" pitchFamily="34" charset="0"/>
              </a:rPr>
              <a:t>(but potentially within the same PRI, depending on duration)</a:t>
            </a:r>
            <a:endParaRPr lang="en-US" sz="1650"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marL="283464" indent="-283464" algn="just">
              <a:spcBef>
                <a:spcPts val="0"/>
              </a:spcBef>
              <a:spcAft>
                <a:spcPts val="600"/>
              </a:spcAft>
              <a:buFont typeface="Arial" panose="020B0604020202020204" pitchFamily="34" charset="0"/>
              <a:buChar char="•"/>
            </a:pPr>
            <a:r>
              <a:rPr lang="en-US" sz="1650" dirty="0">
                <a:latin typeface="Arial" panose="020B0604020202020204" pitchFamily="34" charset="0"/>
                <a:ea typeface="SimSun" panose="02010600030101010101" pitchFamily="2" charset="-122"/>
                <a:cs typeface="Arial" panose="020B0604020202020204" pitchFamily="34" charset="0"/>
              </a:rPr>
              <a:t>Waveforms with sufficient notch depths </a:t>
            </a:r>
            <a:r>
              <a:rPr lang="en-US" sz="1650" dirty="0">
                <a:solidFill>
                  <a:srgbClr val="FF0000"/>
                </a:solidFill>
                <a:latin typeface="Arial" panose="020B0604020202020204" pitchFamily="34" charset="0"/>
                <a:ea typeface="SimSun" panose="02010600030101010101" pitchFamily="2" charset="-122"/>
                <a:cs typeface="Arial" panose="020B0604020202020204" pitchFamily="34" charset="0"/>
              </a:rPr>
              <a:t>(~25 dB in this demo)</a:t>
            </a:r>
            <a:r>
              <a:rPr lang="en-US" sz="1650" dirty="0">
                <a:latin typeface="Arial" panose="020B0604020202020204" pitchFamily="34" charset="0"/>
                <a:ea typeface="SimSun" panose="02010600030101010101" pitchFamily="2" charset="-122"/>
                <a:cs typeface="Arial" panose="020B0604020202020204" pitchFamily="34" charset="0"/>
              </a:rPr>
              <a:t> are generated in </a:t>
            </a:r>
            <a:r>
              <a:rPr lang="en-US" sz="1650" dirty="0">
                <a:solidFill>
                  <a:srgbClr val="FF0000"/>
                </a:solidFill>
                <a:latin typeface="Arial" panose="020B0604020202020204" pitchFamily="34" charset="0"/>
                <a:ea typeface="SimSun" panose="02010600030101010101" pitchFamily="2" charset="-122"/>
                <a:cs typeface="Arial" panose="020B0604020202020204" pitchFamily="34" charset="0"/>
              </a:rPr>
              <a:t>~0.25 </a:t>
            </a:r>
            <a:r>
              <a:rPr lang="en-US" sz="1650" dirty="0" err="1">
                <a:solidFill>
                  <a:srgbClr val="FF0000"/>
                </a:solidFill>
                <a:latin typeface="Arial" panose="020B0604020202020204" pitchFamily="34" charset="0"/>
                <a:ea typeface="SimSun" panose="02010600030101010101" pitchFamily="2" charset="-122"/>
                <a:cs typeface="Arial" panose="020B0604020202020204" pitchFamily="34" charset="0"/>
              </a:rPr>
              <a:t>ms</a:t>
            </a:r>
            <a:endParaRPr lang="en-US" sz="1650"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marL="342900" marR="0" indent="-342900" algn="just">
              <a:spcBef>
                <a:spcPts val="0"/>
              </a:spcBef>
              <a:spcAft>
                <a:spcPts val="600"/>
              </a:spcAft>
              <a:buFont typeface="Arial" panose="020B0604020202020204" pitchFamily="34" charset="0"/>
              <a:buChar char="•"/>
            </a:pPr>
            <a:endParaRPr lang="en-US" sz="1650" dirty="0">
              <a:solidFill>
                <a:srgbClr val="FF0000"/>
              </a:solidFill>
              <a:latin typeface="Arial" panose="020B0604020202020204" pitchFamily="34" charset="0"/>
              <a:ea typeface="SimSun" panose="02010600030101010101" pitchFamily="2" charset="-122"/>
              <a:cs typeface="Arial" panose="020B0604020202020204" pitchFamily="34" charset="0"/>
            </a:endParaRPr>
          </a:p>
        </p:txBody>
      </p:sp>
      <p:sp>
        <p:nvSpPr>
          <p:cNvPr id="8" name="Rectangle 7">
            <a:extLst>
              <a:ext uri="{FF2B5EF4-FFF2-40B4-BE49-F238E27FC236}">
                <a16:creationId xmlns:a16="http://schemas.microsoft.com/office/drawing/2014/main" id="{B9F3F446-174D-4BE1-8F97-16A0B9ABD100}"/>
              </a:ext>
            </a:extLst>
          </p:cNvPr>
          <p:cNvSpPr/>
          <p:nvPr/>
        </p:nvSpPr>
        <p:spPr>
          <a:xfrm>
            <a:off x="609600" y="5017670"/>
            <a:ext cx="5190753" cy="707886"/>
          </a:xfrm>
          <a:prstGeom prst="rect">
            <a:avLst/>
          </a:prstGeom>
          <a:solidFill>
            <a:schemeClr val="tx1"/>
          </a:solidFill>
        </p:spPr>
        <p:txBody>
          <a:bodyPr wrap="square">
            <a:spAutoFit/>
          </a:bodyPr>
          <a:lstStyle/>
          <a:p>
            <a:pPr marL="0" lvl="1" algn="ctr">
              <a:spcAft>
                <a:spcPts val="1200"/>
              </a:spcAft>
            </a:pPr>
            <a:r>
              <a:rPr lang="en-US" sz="2000" b="1" u="sng" dirty="0">
                <a:solidFill>
                  <a:srgbClr val="FFFF00"/>
                </a:solidFill>
                <a:latin typeface="Times New Roman" panose="02020603050405020304" pitchFamily="18" charset="0"/>
                <a:ea typeface="SimSun" panose="02010600030101010101" pitchFamily="2" charset="-122"/>
              </a:rPr>
              <a:t>Greater notch depths could be achieved … but would alter the response time trade-space.</a:t>
            </a:r>
            <a:endParaRPr lang="en-US" sz="2000" b="1" u="sng" dirty="0">
              <a:solidFill>
                <a:srgbClr val="FFFF00"/>
              </a:solidFill>
            </a:endParaRPr>
          </a:p>
        </p:txBody>
      </p:sp>
      <p:pic>
        <p:nvPicPr>
          <p:cNvPr id="13" name="Picture 12">
            <a:extLst>
              <a:ext uri="{FF2B5EF4-FFF2-40B4-BE49-F238E27FC236}">
                <a16:creationId xmlns:a16="http://schemas.microsoft.com/office/drawing/2014/main" id="{0722754F-66CA-481F-8259-96E89778999D}"/>
              </a:ext>
            </a:extLst>
          </p:cNvPr>
          <p:cNvPicPr>
            <a:picLocks noChangeAspect="1"/>
          </p:cNvPicPr>
          <p:nvPr/>
        </p:nvPicPr>
        <p:blipFill rotWithShape="1">
          <a:blip r:embed="rId6"/>
          <a:srcRect r="50000"/>
          <a:stretch/>
        </p:blipFill>
        <p:spPr>
          <a:xfrm>
            <a:off x="6731838" y="4733181"/>
            <a:ext cx="4626866" cy="1566082"/>
          </a:xfrm>
          <a:prstGeom prst="rect">
            <a:avLst/>
          </a:prstGeom>
        </p:spPr>
      </p:pic>
      <p:graphicFrame>
        <p:nvGraphicFramePr>
          <p:cNvPr id="17" name="Object 16">
            <a:extLst>
              <a:ext uri="{FF2B5EF4-FFF2-40B4-BE49-F238E27FC236}">
                <a16:creationId xmlns:a16="http://schemas.microsoft.com/office/drawing/2014/main" id="{322FC6D8-583A-43E0-9347-8E7B32390677}"/>
              </a:ext>
            </a:extLst>
          </p:cNvPr>
          <p:cNvGraphicFramePr>
            <a:graphicFrameLocks noChangeAspect="1"/>
          </p:cNvGraphicFramePr>
          <p:nvPr>
            <p:extLst>
              <p:ext uri="{D42A27DB-BD31-4B8C-83A1-F6EECF244321}">
                <p14:modId xmlns:p14="http://schemas.microsoft.com/office/powerpoint/2010/main" val="1343477127"/>
              </p:ext>
            </p:extLst>
          </p:nvPr>
        </p:nvGraphicFramePr>
        <p:xfrm>
          <a:off x="3979181" y="2700443"/>
          <a:ext cx="2870823" cy="728557"/>
        </p:xfrm>
        <a:graphic>
          <a:graphicData uri="http://schemas.openxmlformats.org/presentationml/2006/ole">
            <mc:AlternateContent xmlns:mc="http://schemas.openxmlformats.org/markup-compatibility/2006">
              <mc:Choice xmlns:v="urn:schemas-microsoft-com:vml" Requires="v">
                <p:oleObj spid="_x0000_s13382" r:id="rId7" imgW="1459866" imgH="393529" progId="Equation.DSMT4">
                  <p:embed/>
                </p:oleObj>
              </mc:Choice>
              <mc:Fallback>
                <p:oleObj r:id="rId7" imgW="1459866" imgH="393529"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9181" y="2700443"/>
                        <a:ext cx="2870823" cy="728557"/>
                      </a:xfrm>
                      <a:prstGeom prst="rect">
                        <a:avLst/>
                      </a:prstGeom>
                      <a:noFill/>
                    </p:spPr>
                  </p:pic>
                </p:oleObj>
              </mc:Fallback>
            </mc:AlternateContent>
          </a:graphicData>
        </a:graphic>
      </p:graphicFrame>
      <p:pic>
        <p:nvPicPr>
          <p:cNvPr id="37" name="Audio 36">
            <a:hlinkClick r:id="" action="ppaction://media"/>
            <a:extLst>
              <a:ext uri="{FF2B5EF4-FFF2-40B4-BE49-F238E27FC236}">
                <a16:creationId xmlns:a16="http://schemas.microsoft.com/office/drawing/2014/main" id="{78635FCF-2171-4F74-A78E-294C692198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39374570"/>
      </p:ext>
    </p:extLst>
  </p:cSld>
  <p:clrMapOvr>
    <a:masterClrMapping/>
  </p:clrMapOvr>
  <mc:AlternateContent xmlns:mc="http://schemas.openxmlformats.org/markup-compatibility/2006" xmlns:p14="http://schemas.microsoft.com/office/powerpoint/2010/main">
    <mc:Choice Requires="p14">
      <p:transition spd="slow" p14:dur="2000" advTm="25162"/>
    </mc:Choice>
    <mc:Fallback xmlns="">
      <p:transition spd="slow" advTm="2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Conclusions</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25</a:t>
            </a:fld>
            <a:endParaRPr lang="en-US"/>
          </a:p>
        </p:txBody>
      </p:sp>
      <p:sp>
        <p:nvSpPr>
          <p:cNvPr id="6" name="Rectangle 3">
            <a:extLst>
              <a:ext uri="{FF2B5EF4-FFF2-40B4-BE49-F238E27FC236}">
                <a16:creationId xmlns:a16="http://schemas.microsoft.com/office/drawing/2014/main" id="{04E302C8-102E-403D-8C32-8D70972BD1F8}"/>
              </a:ext>
            </a:extLst>
          </p:cNvPr>
          <p:cNvSpPr txBox="1">
            <a:spLocks noChangeArrowheads="1"/>
          </p:cNvSpPr>
          <p:nvPr/>
        </p:nvSpPr>
        <p:spPr bwMode="auto">
          <a:xfrm>
            <a:off x="609600" y="1222570"/>
            <a:ext cx="10721132" cy="4689112"/>
          </a:xfrm>
          <a:prstGeom prst="rect">
            <a:avLst/>
          </a:prstGeom>
          <a:noFill/>
          <a:ln w="9525">
            <a:noFill/>
            <a:miter lim="800000"/>
            <a:headEnd/>
            <a:tailEnd/>
          </a:ln>
        </p:spPr>
        <p:txBody>
          <a:bodyPr>
            <a:normAutofit/>
          </a:bodyPr>
          <a:lstStyle>
            <a:lvl1pPr marL="230188" indent="-230188" algn="l" rtl="0" eaLnBrk="1" fontAlgn="base" hangingPunct="1">
              <a:spcBef>
                <a:spcPts val="0"/>
              </a:spcBef>
              <a:spcAft>
                <a:spcPct val="0"/>
              </a:spcAft>
              <a:buFont typeface="Arial" panose="020B0604020202020204" pitchFamily="34" charset="0"/>
              <a:buChar char="•"/>
              <a:defRPr sz="1800" b="1" kern="1200">
                <a:solidFill>
                  <a:schemeClr val="tx1"/>
                </a:solidFill>
                <a:latin typeface="Arial" pitchFamily="34" charset="0"/>
                <a:ea typeface="ＭＳ Ｐゴシック" charset="0"/>
                <a:cs typeface="Arial" pitchFamily="34" charset="0"/>
              </a:defRPr>
            </a:lvl1pPr>
            <a:lvl2pPr marL="461963" indent="-233363" algn="l" rtl="0" eaLnBrk="1" fontAlgn="base" hangingPunct="1">
              <a:spcBef>
                <a:spcPts val="0"/>
              </a:spcBef>
              <a:spcAft>
                <a:spcPct val="0"/>
              </a:spcAft>
              <a:buFont typeface="Arial" charset="0"/>
              <a:buChar char="–"/>
              <a:defRPr sz="1600" kern="1200">
                <a:solidFill>
                  <a:schemeClr val="tx1"/>
                </a:solidFill>
                <a:latin typeface="Arial" pitchFamily="34" charset="0"/>
                <a:ea typeface="Arial" charset="0"/>
                <a:cs typeface="Arial" pitchFamily="34" charset="0"/>
              </a:defRPr>
            </a:lvl2pPr>
            <a:lvl3pPr marL="684213" indent="-222250" algn="l" rtl="0" eaLnBrk="1" fontAlgn="base" hangingPunct="1">
              <a:spcBef>
                <a:spcPts val="0"/>
              </a:spcBef>
              <a:spcAft>
                <a:spcPts val="1800"/>
              </a:spcAft>
              <a:buFont typeface="Arial" charset="0"/>
              <a:buChar char="•"/>
              <a:defRPr sz="14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342900">
              <a:spcAft>
                <a:spcPts val="600"/>
              </a:spcAft>
            </a:pPr>
            <a:r>
              <a:rPr lang="en-US" sz="2000" b="0" dirty="0">
                <a:solidFill>
                  <a:srgbClr val="0000FF"/>
                </a:solidFill>
                <a:latin typeface="Arial"/>
                <a:cs typeface="Arial"/>
                <a:sym typeface="Arial"/>
              </a:rPr>
              <a:t>Spectrally-notched, random FM waveforms </a:t>
            </a:r>
            <a:r>
              <a:rPr lang="en-US" sz="2000" b="0" dirty="0">
                <a:solidFill>
                  <a:srgbClr val="0000FF"/>
                </a:solidFill>
                <a:latin typeface="Arial"/>
                <a:cs typeface="Arial"/>
              </a:rPr>
              <a:t>can be </a:t>
            </a:r>
            <a:r>
              <a:rPr lang="en-US" sz="2000" b="0" dirty="0">
                <a:solidFill>
                  <a:srgbClr val="FF0000"/>
                </a:solidFill>
              </a:rPr>
              <a:t>generated in real-time on COTS hardware</a:t>
            </a:r>
            <a:r>
              <a:rPr lang="en-US" sz="2000" b="0" dirty="0"/>
              <a:t> </a:t>
            </a:r>
            <a:r>
              <a:rPr lang="en-US" sz="2000" b="0" dirty="0">
                <a:solidFill>
                  <a:srgbClr val="0000FF"/>
                </a:solidFill>
                <a:latin typeface="Arial"/>
                <a:cs typeface="Arial"/>
              </a:rPr>
              <a:t>to adapt to dynamic RFI</a:t>
            </a:r>
          </a:p>
          <a:p>
            <a:pPr marL="914400" indent="-342900">
              <a:spcAft>
                <a:spcPts val="600"/>
              </a:spcAft>
              <a:buFont typeface="Wingdings" panose="05000000000000000000" pitchFamily="2" charset="2"/>
              <a:buChar char="ü"/>
            </a:pPr>
            <a:r>
              <a:rPr lang="en-US" sz="2000" dirty="0"/>
              <a:t>Enable radar spectrum sharing</a:t>
            </a:r>
          </a:p>
          <a:p>
            <a:pPr marL="914400" indent="-342900">
              <a:spcAft>
                <a:spcPts val="600"/>
              </a:spcAft>
              <a:buFont typeface="Wingdings" panose="05000000000000000000" pitchFamily="2" charset="2"/>
              <a:buChar char="ü"/>
            </a:pPr>
            <a:r>
              <a:rPr lang="en-US" sz="2000" dirty="0"/>
              <a:t>Implementation on COTS hardware enables future upgrades</a:t>
            </a:r>
          </a:p>
          <a:p>
            <a:pPr marL="914400" indent="-342900">
              <a:spcAft>
                <a:spcPts val="600"/>
              </a:spcAft>
              <a:buFont typeface="Wingdings" panose="05000000000000000000" pitchFamily="2" charset="2"/>
              <a:buChar char="ü"/>
            </a:pPr>
            <a:r>
              <a:rPr lang="en-US" sz="2000" dirty="0"/>
              <a:t>S</a:t>
            </a:r>
            <a:r>
              <a:rPr lang="x-none" sz="2000" dirty="0"/>
              <a:t>upports </a:t>
            </a:r>
            <a:r>
              <a:rPr lang="en-US" sz="2000" dirty="0"/>
              <a:t>PRFs</a:t>
            </a:r>
            <a:r>
              <a:rPr lang="x-none" sz="2000" dirty="0"/>
              <a:t> up to </a:t>
            </a:r>
            <a:r>
              <a:rPr lang="en-US" sz="2000" dirty="0"/>
              <a:t>4.4</a:t>
            </a:r>
            <a:r>
              <a:rPr lang="x-none" sz="2000" dirty="0"/>
              <a:t> kHz</a:t>
            </a:r>
            <a:endParaRPr lang="en-US" sz="2000" dirty="0"/>
          </a:p>
          <a:p>
            <a:pPr marL="914400" indent="-342900">
              <a:spcAft>
                <a:spcPts val="600"/>
              </a:spcAft>
              <a:buFont typeface="Wingdings" panose="05000000000000000000" pitchFamily="2" charset="2"/>
              <a:buChar char="ü"/>
            </a:pPr>
            <a:r>
              <a:rPr lang="en-US" sz="2000" dirty="0"/>
              <a:t>Can</a:t>
            </a:r>
            <a:r>
              <a:rPr lang="x-none" sz="2000" dirty="0"/>
              <a:t> incorporate multiple spectral notches per waveform</a:t>
            </a:r>
            <a:r>
              <a:rPr lang="en-US" sz="2000" dirty="0"/>
              <a:t> at low latency</a:t>
            </a:r>
          </a:p>
          <a:p>
            <a:pPr marL="914400" indent="-342900">
              <a:spcAft>
                <a:spcPts val="600"/>
              </a:spcAft>
              <a:buFont typeface="Wingdings" panose="05000000000000000000" pitchFamily="2" charset="2"/>
              <a:buChar char="ü"/>
            </a:pPr>
            <a:r>
              <a:rPr lang="en-US" sz="2000" dirty="0"/>
              <a:t>A</a:t>
            </a:r>
            <a:r>
              <a:rPr lang="x-none" sz="2000" dirty="0"/>
              <a:t>chieves notch depths of 2</a:t>
            </a:r>
            <a:r>
              <a:rPr lang="en-US" sz="2000" dirty="0"/>
              <a:t>5</a:t>
            </a:r>
            <a:r>
              <a:rPr lang="x-none" sz="2000" dirty="0"/>
              <a:t> dB relative to peak power</a:t>
            </a:r>
            <a:br>
              <a:rPr lang="en-US" sz="2000" dirty="0"/>
            </a:br>
            <a:r>
              <a:rPr lang="en-US" sz="2000" dirty="0"/>
              <a:t>(could be more given further computational resources or higher latency).</a:t>
            </a:r>
          </a:p>
          <a:p>
            <a:pPr marL="571500" indent="0">
              <a:spcAft>
                <a:spcPts val="600"/>
              </a:spcAft>
              <a:buNone/>
            </a:pPr>
            <a:endParaRPr lang="en-US" sz="1000" dirty="0"/>
          </a:p>
          <a:p>
            <a:pPr marL="576072" indent="-347472">
              <a:spcAft>
                <a:spcPts val="600"/>
              </a:spcAft>
            </a:pPr>
            <a:r>
              <a:rPr lang="en-US" sz="2000" b="0" dirty="0">
                <a:solidFill>
                  <a:srgbClr val="0000FF"/>
                </a:solidFill>
                <a:latin typeface="Arial"/>
                <a:cs typeface="Arial"/>
                <a:sym typeface="Arial"/>
              </a:rPr>
              <a:t>Open-air results from </a:t>
            </a:r>
            <a:r>
              <a:rPr lang="en-US" sz="2000" dirty="0">
                <a:solidFill>
                  <a:srgbClr val="339933"/>
                </a:solidFill>
                <a:latin typeface="Arial"/>
                <a:cs typeface="Arial"/>
                <a:sym typeface="Arial"/>
              </a:rPr>
              <a:t>[1] </a:t>
            </a:r>
            <a:r>
              <a:rPr lang="en-US" sz="2000" b="0" dirty="0">
                <a:solidFill>
                  <a:srgbClr val="0000FF"/>
                </a:solidFill>
                <a:latin typeface="Arial"/>
                <a:cs typeface="Arial"/>
                <a:sym typeface="Arial"/>
              </a:rPr>
              <a:t>have been confirmed, yielding real-time sense-and-notch operation.</a:t>
            </a:r>
            <a:endParaRPr lang="en-US" sz="2000" b="0" dirty="0">
              <a:solidFill>
                <a:srgbClr val="0000FF"/>
              </a:solidFill>
              <a:latin typeface="Arial"/>
              <a:cs typeface="Arial"/>
            </a:endParaRPr>
          </a:p>
        </p:txBody>
      </p:sp>
      <p:sp>
        <p:nvSpPr>
          <p:cNvPr id="7" name="TextBox 6">
            <a:extLst>
              <a:ext uri="{FF2B5EF4-FFF2-40B4-BE49-F238E27FC236}">
                <a16:creationId xmlns:a16="http://schemas.microsoft.com/office/drawing/2014/main" id="{5D0AAE4E-7970-45D9-99BB-4E4EC5FF18DD}"/>
              </a:ext>
            </a:extLst>
          </p:cNvPr>
          <p:cNvSpPr txBox="1"/>
          <p:nvPr/>
        </p:nvSpPr>
        <p:spPr>
          <a:xfrm>
            <a:off x="861268" y="5440602"/>
            <a:ext cx="10867696" cy="738664"/>
          </a:xfrm>
          <a:prstGeom prst="rect">
            <a:avLst/>
          </a:prstGeom>
          <a:noFill/>
        </p:spPr>
        <p:txBody>
          <a:bodyPr wrap="square">
            <a:spAutoFit/>
          </a:bodyPr>
          <a:lstStyle/>
          <a:p>
            <a:pPr marL="350838" indent="-350838"/>
            <a:r>
              <a:rPr lang="en-US" altLang="en-US" sz="1400" b="1" dirty="0">
                <a:solidFill>
                  <a:srgbClr val="339933"/>
                </a:solidFill>
              </a:rPr>
              <a:t>[1] 	</a:t>
            </a:r>
            <a:r>
              <a:rPr lang="en-US" sz="1400" b="1" dirty="0">
                <a:solidFill>
                  <a:srgbClr val="339933"/>
                </a:solidFill>
              </a:rPr>
              <a:t>B. Ravenscroft, J.W. Owen, J. </a:t>
            </a:r>
            <a:r>
              <a:rPr lang="en-US" sz="1400" b="1" dirty="0" err="1">
                <a:solidFill>
                  <a:srgbClr val="339933"/>
                </a:solidFill>
              </a:rPr>
              <a:t>Jakabosky</a:t>
            </a:r>
            <a:r>
              <a:rPr lang="en-US" sz="1400" b="1" dirty="0">
                <a:solidFill>
                  <a:srgbClr val="339933"/>
                </a:solidFill>
              </a:rPr>
              <a:t>, S.D. Blunt, A.F. Martone, K.D. Sherbondy, “Experimental demonstration and analysis of cognitive spectrum sensing and notching for radar,” IET Radar, Sonar &amp; Navigation, vol. 12, no. 12, pp. 1466-1475, Dec. 2018.</a:t>
            </a:r>
          </a:p>
        </p:txBody>
      </p:sp>
      <p:pic>
        <p:nvPicPr>
          <p:cNvPr id="25" name="Audio 24">
            <a:hlinkClick r:id="" action="ppaction://media"/>
            <a:extLst>
              <a:ext uri="{FF2B5EF4-FFF2-40B4-BE49-F238E27FC236}">
                <a16:creationId xmlns:a16="http://schemas.microsoft.com/office/drawing/2014/main" id="{920A68FB-8815-4227-B89B-A926CAC17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6427472"/>
      </p:ext>
    </p:extLst>
  </p:cSld>
  <p:clrMapOvr>
    <a:masterClrMapping/>
  </p:clrMapOvr>
  <mc:AlternateContent xmlns:mc="http://schemas.openxmlformats.org/markup-compatibility/2006" xmlns:p14="http://schemas.microsoft.com/office/powerpoint/2010/main">
    <mc:Choice Requires="p14">
      <p:transition spd="slow" p14:dur="2000" advTm="34006"/>
    </mc:Choice>
    <mc:Fallback xmlns="">
      <p:transition spd="slow" advTm="3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F44BAF-9676-4BB1-96C4-FB027DCB5376}"/>
              </a:ext>
            </a:extLst>
          </p:cNvPr>
          <p:cNvSpPr>
            <a:spLocks noGrp="1"/>
          </p:cNvSpPr>
          <p:nvPr>
            <p:ph idx="1"/>
          </p:nvPr>
        </p:nvSpPr>
        <p:spPr>
          <a:xfrm>
            <a:off x="693821" y="1166018"/>
            <a:ext cx="10972800" cy="4525963"/>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Thank You!</a:t>
            </a:r>
          </a:p>
        </p:txBody>
      </p:sp>
      <p:sp>
        <p:nvSpPr>
          <p:cNvPr id="4" name="Slide Number Placeholder 3">
            <a:extLst>
              <a:ext uri="{FF2B5EF4-FFF2-40B4-BE49-F238E27FC236}">
                <a16:creationId xmlns:a16="http://schemas.microsoft.com/office/drawing/2014/main" id="{DF65C563-E2A3-4B3C-AE3A-6109F596BF46}"/>
              </a:ext>
            </a:extLst>
          </p:cNvPr>
          <p:cNvSpPr>
            <a:spLocks noGrp="1"/>
          </p:cNvSpPr>
          <p:nvPr>
            <p:ph type="sldNum" sz="quarter" idx="12"/>
          </p:nvPr>
        </p:nvSpPr>
        <p:spPr/>
        <p:txBody>
          <a:bodyPr/>
          <a:lstStyle/>
          <a:p>
            <a:pPr>
              <a:defRPr/>
            </a:pPr>
            <a:fld id="{507E69A5-5A93-4449-AFE6-B69EB296619B}" type="slidenum">
              <a:rPr lang="en-US" smtClean="0"/>
              <a:pPr>
                <a:defRPr/>
              </a:pPr>
              <a:t>26</a:t>
            </a:fld>
            <a:endParaRPr lang="en-US"/>
          </a:p>
        </p:txBody>
      </p:sp>
    </p:spTree>
    <p:extLst>
      <p:ext uri="{BB962C8B-B14F-4D97-AF65-F5344CB8AC3E}">
        <p14:creationId xmlns:p14="http://schemas.microsoft.com/office/powerpoint/2010/main" val="201592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a:xfrm>
            <a:off x="307091" y="1032623"/>
            <a:ext cx="11577817" cy="4549098"/>
          </a:xfrm>
        </p:spPr>
        <p:txBody>
          <a:bodyPr>
            <a:noAutofit/>
          </a:bodyPr>
          <a:lstStyle/>
          <a:p>
            <a:pPr>
              <a:spcAft>
                <a:spcPts val="600"/>
              </a:spcAft>
            </a:pPr>
            <a:r>
              <a:rPr lang="en-US" sz="2400" dirty="0">
                <a:solidFill>
                  <a:srgbClr val="0000FF"/>
                </a:solidFill>
              </a:rPr>
              <a:t>The RF spectrum is becoming increasingly congested due to repeated spectrum auctions and subsequent 4G/5G roll-out</a:t>
            </a:r>
          </a:p>
          <a:p>
            <a:pPr marL="338138" indent="0">
              <a:spcAft>
                <a:spcPts val="600"/>
              </a:spcAft>
              <a:buNone/>
            </a:pPr>
            <a:br>
              <a:rPr lang="en-US" sz="500" dirty="0">
                <a:solidFill>
                  <a:srgbClr val="0000FF"/>
                </a:solidFill>
              </a:rPr>
            </a:br>
            <a:r>
              <a:rPr lang="en-US" sz="2400" dirty="0">
                <a:solidFill>
                  <a:srgbClr val="0000FF"/>
                </a:solidFill>
                <a:sym typeface="Wingdings" panose="05000000000000000000" pitchFamily="2" charset="2"/>
              </a:rPr>
              <a:t> </a:t>
            </a:r>
            <a:r>
              <a:rPr lang="en-US" sz="2400" dirty="0">
                <a:solidFill>
                  <a:srgbClr val="0000FF"/>
                </a:solidFill>
              </a:rPr>
              <a:t>Radar must become more agile to contend with this dynamic environment</a:t>
            </a:r>
            <a:endParaRPr lang="en-US" sz="2000" dirty="0">
              <a:solidFill>
                <a:schemeClr val="tx1"/>
              </a:solidFill>
            </a:endParaRPr>
          </a:p>
          <a:p>
            <a:pPr marL="914400" lvl="1" indent="-457200">
              <a:buFont typeface="+mj-lt"/>
              <a:buAutoNum type="arabicParenR"/>
            </a:pPr>
            <a:r>
              <a:rPr lang="en-US" sz="2000" dirty="0">
                <a:solidFill>
                  <a:schemeClr val="tx1"/>
                </a:solidFill>
              </a:rPr>
              <a:t>In </a:t>
            </a:r>
            <a:r>
              <a:rPr lang="en-US" sz="2000" b="1" dirty="0">
                <a:solidFill>
                  <a:srgbClr val="339933"/>
                </a:solidFill>
                <a:cs typeface="Arial" panose="020B0604020202020204" pitchFamily="34" charset="0"/>
              </a:rPr>
              <a:t>[1]</a:t>
            </a:r>
            <a:r>
              <a:rPr lang="en-US" sz="2000" b="1" dirty="0">
                <a:solidFill>
                  <a:schemeClr val="tx1"/>
                </a:solidFill>
                <a:cs typeface="Arial" panose="020B0604020202020204" pitchFamily="34" charset="0"/>
              </a:rPr>
              <a:t>,</a:t>
            </a:r>
            <a:r>
              <a:rPr lang="en-US" sz="2000" b="1" dirty="0">
                <a:solidFill>
                  <a:srgbClr val="339933"/>
                </a:solidFill>
                <a:cs typeface="Arial" panose="020B0604020202020204" pitchFamily="34" charset="0"/>
              </a:rPr>
              <a:t> </a:t>
            </a:r>
            <a:r>
              <a:rPr lang="en-US" sz="2000" dirty="0">
                <a:solidFill>
                  <a:schemeClr val="tx1"/>
                </a:solidFill>
                <a:cs typeface="Arial" panose="020B0604020202020204" pitchFamily="34" charset="0"/>
              </a:rPr>
              <a:t>spectrally-notched </a:t>
            </a:r>
            <a:r>
              <a:rPr lang="en-US" sz="2000" dirty="0">
                <a:solidFill>
                  <a:schemeClr val="tx1"/>
                </a:solidFill>
              </a:rPr>
              <a:t>random FM (RFM) waveforms shown to </a:t>
            </a:r>
            <a:r>
              <a:rPr lang="en-US" sz="2000" b="1" u="sng" dirty="0">
                <a:solidFill>
                  <a:schemeClr val="tx1"/>
                </a:solidFill>
              </a:rPr>
              <a:t>maximize bandwidth utilization</a:t>
            </a:r>
            <a:r>
              <a:rPr lang="en-US" sz="2000" b="1" dirty="0">
                <a:solidFill>
                  <a:schemeClr val="tx1"/>
                </a:solidFill>
              </a:rPr>
              <a:t> </a:t>
            </a:r>
            <a:r>
              <a:rPr lang="en-US" altLang="en-US" sz="2000" dirty="0">
                <a:solidFill>
                  <a:schemeClr val="tx1"/>
                </a:solidFill>
              </a:rPr>
              <a:t>for open-air MTI </a:t>
            </a:r>
            <a:r>
              <a:rPr lang="en-US" sz="2000" dirty="0">
                <a:solidFill>
                  <a:schemeClr val="tx1"/>
                </a:solidFill>
              </a:rPr>
              <a:t>in the presence of frequency-hopping RF interference (RFI), though notched waveform generation </a:t>
            </a:r>
            <a:r>
              <a:rPr lang="en-US" sz="2000" b="1" u="sng" dirty="0">
                <a:solidFill>
                  <a:srgbClr val="FF0000"/>
                </a:solidFill>
              </a:rPr>
              <a:t>was not yet real-time</a:t>
            </a:r>
            <a:r>
              <a:rPr lang="en-US" sz="2000" dirty="0">
                <a:solidFill>
                  <a:schemeClr val="tx1"/>
                </a:solidFill>
              </a:rPr>
              <a:t>.</a:t>
            </a:r>
            <a:endParaRPr lang="en-US" sz="2000" dirty="0">
              <a:solidFill>
                <a:srgbClr val="339933"/>
              </a:solidFill>
              <a:cs typeface="Arial" panose="020B0604020202020204" pitchFamily="34" charset="0"/>
            </a:endParaRPr>
          </a:p>
          <a:p>
            <a:pPr marL="914400" lvl="1" indent="-457200">
              <a:buFont typeface="+mj-lt"/>
              <a:buAutoNum type="arabicParenR"/>
            </a:pPr>
            <a:r>
              <a:rPr lang="en-US" sz="2000" dirty="0">
                <a:solidFill>
                  <a:schemeClr val="tx1"/>
                </a:solidFill>
              </a:rPr>
              <a:t>In </a:t>
            </a:r>
            <a:r>
              <a:rPr lang="en-US" sz="2000" b="1" dirty="0">
                <a:solidFill>
                  <a:srgbClr val="339933"/>
                </a:solidFill>
                <a:cs typeface="Arial" panose="020B0604020202020204" pitchFamily="34" charset="0"/>
              </a:rPr>
              <a:t>[2]</a:t>
            </a:r>
            <a:r>
              <a:rPr lang="en-US" sz="2000" b="1" dirty="0">
                <a:solidFill>
                  <a:schemeClr val="tx1"/>
                </a:solidFill>
                <a:cs typeface="Arial" panose="020B0604020202020204" pitchFamily="34" charset="0"/>
              </a:rPr>
              <a:t>,</a:t>
            </a:r>
            <a:r>
              <a:rPr lang="en-US" sz="2000" b="1" dirty="0">
                <a:solidFill>
                  <a:srgbClr val="339933"/>
                </a:solidFill>
                <a:cs typeface="Arial" panose="020B0604020202020204" pitchFamily="34" charset="0"/>
              </a:rPr>
              <a:t> </a:t>
            </a:r>
            <a:r>
              <a:rPr lang="en-US" sz="2000" b="1" u="sng" dirty="0">
                <a:solidFill>
                  <a:schemeClr val="tx1"/>
                </a:solidFill>
              </a:rPr>
              <a:t>real-time sense-and-notch radar</a:t>
            </a:r>
            <a:r>
              <a:rPr lang="en-US" sz="2000" dirty="0">
                <a:solidFill>
                  <a:schemeClr val="tx1"/>
                </a:solidFill>
              </a:rPr>
              <a:t> was implemented on low-cost software-defined radio (SDR), </a:t>
            </a:r>
            <a:r>
              <a:rPr lang="en-US" sz="2000" b="1" u="sng" dirty="0">
                <a:solidFill>
                  <a:srgbClr val="FF0000"/>
                </a:solidFill>
              </a:rPr>
              <a:t>though not yet for open-air operation</a:t>
            </a:r>
            <a:r>
              <a:rPr lang="en-US" sz="2000" dirty="0">
                <a:solidFill>
                  <a:schemeClr val="tx1"/>
                </a:solidFill>
              </a:rPr>
              <a:t>.</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3</a:t>
            </a:fld>
            <a:endParaRPr lang="en-US"/>
          </a:p>
        </p:txBody>
      </p:sp>
      <p:sp>
        <p:nvSpPr>
          <p:cNvPr id="6" name="TextBox 32">
            <a:extLst>
              <a:ext uri="{FF2B5EF4-FFF2-40B4-BE49-F238E27FC236}">
                <a16:creationId xmlns:a16="http://schemas.microsoft.com/office/drawing/2014/main" id="{64954442-C2C4-42DA-8711-7EE6A94F9D24}"/>
              </a:ext>
            </a:extLst>
          </p:cNvPr>
          <p:cNvSpPr txBox="1">
            <a:spLocks noChangeArrowheads="1"/>
          </p:cNvSpPr>
          <p:nvPr/>
        </p:nvSpPr>
        <p:spPr bwMode="auto">
          <a:xfrm>
            <a:off x="609599" y="5149631"/>
            <a:ext cx="10972800" cy="1169551"/>
          </a:xfrm>
          <a:prstGeom prst="rect">
            <a:avLst/>
          </a:prstGeom>
          <a:no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7472" marR="0" lvl="0" indent="-347472" algn="just">
              <a:spcBef>
                <a:spcPts val="0"/>
              </a:spcBef>
              <a:spcAft>
                <a:spcPts val="0"/>
              </a:spcAft>
              <a:buSzPts val="800"/>
              <a:tabLst>
                <a:tab pos="274320" algn="l"/>
              </a:tabLst>
            </a:pPr>
            <a:r>
              <a:rPr lang="en-US" sz="1400" b="1" dirty="0">
                <a:solidFill>
                  <a:srgbClr val="339933"/>
                </a:solidFill>
              </a:rPr>
              <a:t>[1]	 B. Ravenscroft, J.W. Owen, J. </a:t>
            </a:r>
            <a:r>
              <a:rPr lang="en-US" sz="1400" b="1" dirty="0" err="1">
                <a:solidFill>
                  <a:srgbClr val="339933"/>
                </a:solidFill>
              </a:rPr>
              <a:t>Jakabosky</a:t>
            </a:r>
            <a:r>
              <a:rPr lang="en-US" sz="1400" b="1" dirty="0">
                <a:solidFill>
                  <a:srgbClr val="339933"/>
                </a:solidFill>
              </a:rPr>
              <a:t>, S.D. Blunt, A.F. Martone, K.D. Sherbondy, “Experimental demonstration and analysis of cognitive spectrum sensing and notching for radar,” </a:t>
            </a:r>
            <a:r>
              <a:rPr lang="en-US" sz="1400" b="1" i="1" dirty="0">
                <a:solidFill>
                  <a:srgbClr val="339933"/>
                </a:solidFill>
              </a:rPr>
              <a:t>IET Radar, Sonar &amp; Navigation</a:t>
            </a:r>
            <a:r>
              <a:rPr lang="en-US" sz="1400" b="1" dirty="0">
                <a:solidFill>
                  <a:srgbClr val="339933"/>
                </a:solidFill>
              </a:rPr>
              <a:t>, vol. 12, no. 12, pp. 1466-1475, Dec. 2018. </a:t>
            </a:r>
          </a:p>
          <a:p>
            <a:pPr marL="347472" indent="-347472" algn="just">
              <a:spcBef>
                <a:spcPts val="0"/>
              </a:spcBef>
              <a:spcAft>
                <a:spcPts val="0"/>
              </a:spcAft>
              <a:buSzPts val="800"/>
              <a:tabLst>
                <a:tab pos="274320" algn="l"/>
              </a:tabLst>
            </a:pPr>
            <a:r>
              <a:rPr lang="en-US" altLang="en-US" sz="1400" b="1" dirty="0">
                <a:solidFill>
                  <a:srgbClr val="339933"/>
                </a:solidFill>
              </a:rPr>
              <a:t>[2] 	</a:t>
            </a:r>
            <a:r>
              <a:rPr lang="en-US" sz="1400" b="1" dirty="0">
                <a:solidFill>
                  <a:srgbClr val="339933"/>
                </a:solidFill>
              </a:rPr>
              <a:t>J.W. Owen, C.A. Mohr, B.H. Kirk, S.D. Blunt, A.F. Martone, K.D. Sherbondy, “Demonstration of real-time cognitive radar using spectrally-notched random FM waveforms,” </a:t>
            </a:r>
            <a:r>
              <a:rPr lang="en-US" sz="1400" b="1" i="1" dirty="0">
                <a:solidFill>
                  <a:srgbClr val="339933"/>
                </a:solidFill>
              </a:rPr>
              <a:t>IEEE Intl. Radar Conf</a:t>
            </a:r>
            <a:r>
              <a:rPr lang="en-US" sz="1400" b="1" dirty="0">
                <a:solidFill>
                  <a:srgbClr val="339933"/>
                </a:solidFill>
              </a:rPr>
              <a:t>., Washington, DC, Apr. 2020.</a:t>
            </a:r>
          </a:p>
        </p:txBody>
      </p:sp>
      <p:sp>
        <p:nvSpPr>
          <p:cNvPr id="7" name="TextBox 32">
            <a:extLst>
              <a:ext uri="{FF2B5EF4-FFF2-40B4-BE49-F238E27FC236}">
                <a16:creationId xmlns:a16="http://schemas.microsoft.com/office/drawing/2014/main" id="{6709D46E-45E5-4E39-9291-FF1F47A8A1D3}"/>
              </a:ext>
            </a:extLst>
          </p:cNvPr>
          <p:cNvSpPr txBox="1">
            <a:spLocks noChangeArrowheads="1"/>
          </p:cNvSpPr>
          <p:nvPr/>
        </p:nvSpPr>
        <p:spPr bwMode="auto">
          <a:xfrm>
            <a:off x="1918739" y="4277013"/>
            <a:ext cx="8354519" cy="707886"/>
          </a:xfrm>
          <a:prstGeom prst="rect">
            <a:avLst/>
          </a:prstGeom>
          <a:solidFill>
            <a:schemeClr val="tx1"/>
          </a:solidFill>
          <a:ln>
            <a:noFill/>
          </a:ln>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7472" indent="-347472" algn="ctr">
              <a:spcBef>
                <a:spcPts val="0"/>
              </a:spcBef>
              <a:spcAft>
                <a:spcPts val="0"/>
              </a:spcAft>
              <a:buSzPts val="800"/>
              <a:tabLst>
                <a:tab pos="274320" algn="l"/>
              </a:tabLst>
            </a:pPr>
            <a:r>
              <a:rPr lang="en-US" sz="2000" dirty="0">
                <a:solidFill>
                  <a:srgbClr val="FFFF00"/>
                </a:solidFill>
              </a:rPr>
              <a:t>Here these attributes are combined to demonstrate full sense-and-notch functionality </a:t>
            </a:r>
            <a:r>
              <a:rPr lang="en-US" sz="2000" b="1" u="sng" dirty="0">
                <a:solidFill>
                  <a:srgbClr val="FFFF00"/>
                </a:solidFill>
              </a:rPr>
              <a:t>in real-time for an open-air MTI application</a:t>
            </a:r>
            <a:r>
              <a:rPr lang="en-US" sz="2000" b="1" dirty="0">
                <a:solidFill>
                  <a:srgbClr val="FFFF00"/>
                </a:solidFill>
              </a:rPr>
              <a:t>.</a:t>
            </a:r>
          </a:p>
        </p:txBody>
      </p:sp>
      <p:pic>
        <p:nvPicPr>
          <p:cNvPr id="14" name="Audio 13">
            <a:hlinkClick r:id="" action="ppaction://media"/>
            <a:extLst>
              <a:ext uri="{FF2B5EF4-FFF2-40B4-BE49-F238E27FC236}">
                <a16:creationId xmlns:a16="http://schemas.microsoft.com/office/drawing/2014/main" id="{8AD1716D-030C-4058-BE38-BECCAFA8D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37178583"/>
      </p:ext>
    </p:extLst>
  </p:cSld>
  <p:clrMapOvr>
    <a:masterClrMapping/>
  </p:clrMapOvr>
  <mc:AlternateContent xmlns:mc="http://schemas.openxmlformats.org/markup-compatibility/2006" xmlns:p14="http://schemas.microsoft.com/office/powerpoint/2010/main">
    <mc:Choice Requires="p14">
      <p:transition spd="slow" p14:dur="2000" advTm="23979"/>
    </mc:Choice>
    <mc:Fallback xmlns="">
      <p:transition spd="slow" advTm="2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Cognitive Radar 101</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4</a:t>
            </a:fld>
            <a:endParaRPr lang="en-US"/>
          </a:p>
        </p:txBody>
      </p:sp>
      <p:pic>
        <p:nvPicPr>
          <p:cNvPr id="10" name="Picture 9">
            <a:extLst>
              <a:ext uri="{FF2B5EF4-FFF2-40B4-BE49-F238E27FC236}">
                <a16:creationId xmlns:a16="http://schemas.microsoft.com/office/drawing/2014/main" id="{4CE5156D-0ED9-47BF-851C-E1BD43D025F5}"/>
              </a:ext>
            </a:extLst>
          </p:cNvPr>
          <p:cNvPicPr>
            <a:picLocks noChangeAspect="1"/>
          </p:cNvPicPr>
          <p:nvPr/>
        </p:nvPicPr>
        <p:blipFill>
          <a:blip r:embed="rId5"/>
          <a:stretch>
            <a:fillRect/>
          </a:stretch>
        </p:blipFill>
        <p:spPr>
          <a:xfrm>
            <a:off x="8730836" y="3954217"/>
            <a:ext cx="2844795" cy="2128083"/>
          </a:xfrm>
          <a:prstGeom prst="rect">
            <a:avLst/>
          </a:prstGeom>
        </p:spPr>
      </p:pic>
      <p:pic>
        <p:nvPicPr>
          <p:cNvPr id="12" name="Picture 11">
            <a:extLst>
              <a:ext uri="{FF2B5EF4-FFF2-40B4-BE49-F238E27FC236}">
                <a16:creationId xmlns:a16="http://schemas.microsoft.com/office/drawing/2014/main" id="{0C53E610-9F44-4253-8995-5E2D2A0E40C5}"/>
              </a:ext>
            </a:extLst>
          </p:cNvPr>
          <p:cNvPicPr>
            <a:picLocks noChangeAspect="1"/>
          </p:cNvPicPr>
          <p:nvPr/>
        </p:nvPicPr>
        <p:blipFill>
          <a:blip r:embed="rId6"/>
          <a:stretch>
            <a:fillRect/>
          </a:stretch>
        </p:blipFill>
        <p:spPr>
          <a:xfrm>
            <a:off x="8736801" y="1623184"/>
            <a:ext cx="2845599" cy="2128684"/>
          </a:xfrm>
          <a:prstGeom prst="rect">
            <a:avLst/>
          </a:prstGeom>
        </p:spPr>
      </p:pic>
      <p:pic>
        <p:nvPicPr>
          <p:cNvPr id="13" name="Picture 12" descr="C:\Users\jowen\Desktop\RadarCon18\NPRO_FSS\PAC.emf">
            <a:extLst>
              <a:ext uri="{FF2B5EF4-FFF2-40B4-BE49-F238E27FC236}">
                <a16:creationId xmlns:a16="http://schemas.microsoft.com/office/drawing/2014/main" id="{E662743C-8470-4CD5-8949-F43E4E8E810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346" y="1800159"/>
            <a:ext cx="2590269" cy="2222030"/>
          </a:xfrm>
          <a:prstGeom prst="rect">
            <a:avLst/>
          </a:prstGeom>
          <a:noFill/>
          <a:ln>
            <a:noFill/>
          </a:ln>
        </p:spPr>
      </p:pic>
      <p:sp>
        <p:nvSpPr>
          <p:cNvPr id="14" name="TextBox 13">
            <a:extLst>
              <a:ext uri="{FF2B5EF4-FFF2-40B4-BE49-F238E27FC236}">
                <a16:creationId xmlns:a16="http://schemas.microsoft.com/office/drawing/2014/main" id="{B4A5E73C-84AA-4BA0-B470-6FEF3A68D438}"/>
              </a:ext>
            </a:extLst>
          </p:cNvPr>
          <p:cNvSpPr txBox="1"/>
          <p:nvPr/>
        </p:nvSpPr>
        <p:spPr>
          <a:xfrm>
            <a:off x="630237" y="4257622"/>
            <a:ext cx="4892486" cy="1631216"/>
          </a:xfrm>
          <a:prstGeom prst="rect">
            <a:avLst/>
          </a:prstGeom>
          <a:noFill/>
        </p:spPr>
        <p:txBody>
          <a:bodyPr wrap="square" rtlCol="0">
            <a:spAutoFit/>
          </a:bodyPr>
          <a:lstStyle/>
          <a:p>
            <a:pPr marL="342900" indent="-342900">
              <a:spcAft>
                <a:spcPts val="1200"/>
              </a:spcAft>
              <a:buFont typeface="+mj-lt"/>
              <a:buAutoNum type="arabicParenR"/>
            </a:pPr>
            <a:r>
              <a:rPr lang="en-US" sz="2000" dirty="0">
                <a:latin typeface="+mj-lt"/>
                <a:cs typeface="Times New Roman" panose="02020603050405020304" pitchFamily="18" charset="0"/>
              </a:rPr>
              <a:t>Sense the spectrum environment</a:t>
            </a:r>
          </a:p>
          <a:p>
            <a:pPr marL="342900" indent="-342900">
              <a:spcAft>
                <a:spcPts val="1200"/>
              </a:spcAft>
              <a:buFont typeface="+mj-lt"/>
              <a:buAutoNum type="arabicParenR"/>
            </a:pPr>
            <a:r>
              <a:rPr lang="en-US" sz="2000" dirty="0">
                <a:latin typeface="+mj-lt"/>
                <a:cs typeface="Times New Roman" panose="02020603050405020304" pitchFamily="18" charset="0"/>
              </a:rPr>
              <a:t>Ascertain where interference is located</a:t>
            </a:r>
          </a:p>
          <a:p>
            <a:pPr marL="342900" indent="-342900">
              <a:spcAft>
                <a:spcPts val="1200"/>
              </a:spcAft>
              <a:buFont typeface="+mj-lt"/>
              <a:buAutoNum type="arabicParenR"/>
            </a:pPr>
            <a:r>
              <a:rPr lang="en-US" sz="2000" dirty="0">
                <a:latin typeface="+mj-lt"/>
                <a:cs typeface="Times New Roman" panose="02020603050405020304" pitchFamily="18" charset="0"/>
              </a:rPr>
              <a:t>Generate physically realizable waveforms to mitigate mutual interference</a:t>
            </a:r>
          </a:p>
        </p:txBody>
      </p:sp>
      <p:sp>
        <p:nvSpPr>
          <p:cNvPr id="15" name="Rectangle 14">
            <a:extLst>
              <a:ext uri="{FF2B5EF4-FFF2-40B4-BE49-F238E27FC236}">
                <a16:creationId xmlns:a16="http://schemas.microsoft.com/office/drawing/2014/main" id="{2A574885-236F-4E23-B773-8244F3325370}"/>
              </a:ext>
            </a:extLst>
          </p:cNvPr>
          <p:cNvSpPr/>
          <p:nvPr/>
        </p:nvSpPr>
        <p:spPr>
          <a:xfrm>
            <a:off x="496896" y="969162"/>
            <a:ext cx="5159171" cy="830997"/>
          </a:xfrm>
          <a:prstGeom prst="rect">
            <a:avLst/>
          </a:prstGeom>
        </p:spPr>
        <p:txBody>
          <a:bodyPr wrap="square">
            <a:spAutoFit/>
          </a:bodyPr>
          <a:lstStyle/>
          <a:p>
            <a:r>
              <a:rPr lang="en-US" sz="1600" dirty="0"/>
              <a:t>While many forms of cognitive radar exist, here </a:t>
            </a:r>
            <a:r>
              <a:rPr lang="en-US" sz="1600" dirty="0">
                <a:solidFill>
                  <a:srgbClr val="FF0000"/>
                </a:solidFill>
              </a:rPr>
              <a:t>cognition is applied to the non-cooperative spectrum sharing problem</a:t>
            </a:r>
          </a:p>
        </p:txBody>
      </p:sp>
      <p:cxnSp>
        <p:nvCxnSpPr>
          <p:cNvPr id="16" name="Straight Connector 15">
            <a:extLst>
              <a:ext uri="{FF2B5EF4-FFF2-40B4-BE49-F238E27FC236}">
                <a16:creationId xmlns:a16="http://schemas.microsoft.com/office/drawing/2014/main" id="{DB4DBFE0-6E59-41F7-A3F3-5CBE94010D8A}"/>
              </a:ext>
            </a:extLst>
          </p:cNvPr>
          <p:cNvCxnSpPr>
            <a:cxnSpLocks/>
          </p:cNvCxnSpPr>
          <p:nvPr/>
        </p:nvCxnSpPr>
        <p:spPr>
          <a:xfrm flipV="1">
            <a:off x="5928503" y="1102183"/>
            <a:ext cx="0" cy="4796695"/>
          </a:xfrm>
          <a:prstGeom prst="line">
            <a:avLst/>
          </a:pr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561E7AD-2C59-4717-916F-D6060CC1650E}"/>
              </a:ext>
            </a:extLst>
          </p:cNvPr>
          <p:cNvSpPr/>
          <p:nvPr/>
        </p:nvSpPr>
        <p:spPr>
          <a:xfrm>
            <a:off x="6334284" y="4257622"/>
            <a:ext cx="1957606" cy="954107"/>
          </a:xfrm>
          <a:prstGeom prst="rect">
            <a:avLst/>
          </a:prstGeom>
        </p:spPr>
        <p:txBody>
          <a:bodyPr wrap="square">
            <a:spAutoFit/>
          </a:bodyPr>
          <a:lstStyle/>
          <a:p>
            <a:r>
              <a:rPr lang="en-US" sz="1400" b="1" dirty="0">
                <a:solidFill>
                  <a:srgbClr val="FF0000"/>
                </a:solidFill>
              </a:rPr>
              <a:t>“sense &amp; notch”</a:t>
            </a:r>
            <a:r>
              <a:rPr lang="en-US" sz="1400" dirty="0">
                <a:solidFill>
                  <a:srgbClr val="FF0000"/>
                </a:solidFill>
              </a:rPr>
              <a:t>: </a:t>
            </a:r>
            <a:r>
              <a:rPr lang="en-US" sz="1400" dirty="0">
                <a:solidFill>
                  <a:schemeClr val="tx1"/>
                </a:solidFill>
              </a:rPr>
              <a:t>places notches in the radar spectrum based on sensed RFI</a:t>
            </a:r>
          </a:p>
        </p:txBody>
      </p:sp>
      <p:sp>
        <p:nvSpPr>
          <p:cNvPr id="18" name="Rectangle 17">
            <a:extLst>
              <a:ext uri="{FF2B5EF4-FFF2-40B4-BE49-F238E27FC236}">
                <a16:creationId xmlns:a16="http://schemas.microsoft.com/office/drawing/2014/main" id="{AB9C7D33-6190-4152-9A1D-C8AF1A4C1E0E}"/>
              </a:ext>
            </a:extLst>
          </p:cNvPr>
          <p:cNvSpPr/>
          <p:nvPr/>
        </p:nvSpPr>
        <p:spPr>
          <a:xfrm>
            <a:off x="6334284" y="1102183"/>
            <a:ext cx="5582896" cy="400110"/>
          </a:xfrm>
          <a:prstGeom prst="rect">
            <a:avLst/>
          </a:prstGeom>
        </p:spPr>
        <p:txBody>
          <a:bodyPr wrap="square">
            <a:spAutoFit/>
          </a:bodyPr>
          <a:lstStyle/>
          <a:p>
            <a:r>
              <a:rPr lang="en-US" sz="2000" b="1" dirty="0"/>
              <a:t>Two spectrum sharing approaches include:</a:t>
            </a:r>
          </a:p>
        </p:txBody>
      </p:sp>
      <p:sp>
        <p:nvSpPr>
          <p:cNvPr id="19" name="Rectangle 18">
            <a:extLst>
              <a:ext uri="{FF2B5EF4-FFF2-40B4-BE49-F238E27FC236}">
                <a16:creationId xmlns:a16="http://schemas.microsoft.com/office/drawing/2014/main" id="{C35BC578-4CD3-41A6-9407-BA22FDF493D7}"/>
              </a:ext>
            </a:extLst>
          </p:cNvPr>
          <p:cNvSpPr/>
          <p:nvPr/>
        </p:nvSpPr>
        <p:spPr>
          <a:xfrm>
            <a:off x="6334284" y="2160697"/>
            <a:ext cx="2205664" cy="954107"/>
          </a:xfrm>
          <a:prstGeom prst="rect">
            <a:avLst/>
          </a:prstGeom>
        </p:spPr>
        <p:txBody>
          <a:bodyPr wrap="square">
            <a:spAutoFit/>
          </a:bodyPr>
          <a:lstStyle/>
          <a:p>
            <a:r>
              <a:rPr lang="en-US" sz="1400" b="1" dirty="0">
                <a:solidFill>
                  <a:srgbClr val="FF0000"/>
                </a:solidFill>
              </a:rPr>
              <a:t>“sense &amp; avoid”</a:t>
            </a:r>
            <a:r>
              <a:rPr lang="en-US" sz="1400" dirty="0">
                <a:solidFill>
                  <a:srgbClr val="FF0000"/>
                </a:solidFill>
              </a:rPr>
              <a:t>: </a:t>
            </a:r>
            <a:r>
              <a:rPr lang="en-US" sz="1400" dirty="0">
                <a:solidFill>
                  <a:schemeClr val="tx1"/>
                </a:solidFill>
              </a:rPr>
              <a:t>change location and extent of radar bandwidth based on sensed RFI</a:t>
            </a:r>
          </a:p>
        </p:txBody>
      </p:sp>
      <p:pic>
        <p:nvPicPr>
          <p:cNvPr id="11" name="Audio 10">
            <a:hlinkClick r:id="" action="ppaction://media"/>
            <a:extLst>
              <a:ext uri="{FF2B5EF4-FFF2-40B4-BE49-F238E27FC236}">
                <a16:creationId xmlns:a16="http://schemas.microsoft.com/office/drawing/2014/main" id="{4DC5A69C-4C01-4739-BAA0-E38CFD139D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9256146"/>
      </p:ext>
    </p:extLst>
  </p:cSld>
  <p:clrMapOvr>
    <a:masterClrMapping/>
  </p:clrMapOvr>
  <mc:AlternateContent xmlns:mc="http://schemas.openxmlformats.org/markup-compatibility/2006" xmlns:p14="http://schemas.microsoft.com/office/powerpoint/2010/main">
    <mc:Choice Requires="p14">
      <p:transition spd="slow" p14:dur="2000" advTm="76246"/>
    </mc:Choice>
    <mc:Fallback xmlns="">
      <p:transition spd="slow" advTm="7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5</a:t>
            </a:fld>
            <a:endParaRPr lang="en-US"/>
          </a:p>
        </p:txBody>
      </p:sp>
      <p:sp>
        <p:nvSpPr>
          <p:cNvPr id="18" name="Rectangle 17">
            <a:extLst>
              <a:ext uri="{FF2B5EF4-FFF2-40B4-BE49-F238E27FC236}">
                <a16:creationId xmlns:a16="http://schemas.microsoft.com/office/drawing/2014/main" id="{AB9C7D33-6190-4152-9A1D-C8AF1A4C1E0E}"/>
              </a:ext>
            </a:extLst>
          </p:cNvPr>
          <p:cNvSpPr/>
          <p:nvPr/>
        </p:nvSpPr>
        <p:spPr>
          <a:xfrm>
            <a:off x="2851489" y="3228945"/>
            <a:ext cx="6489022" cy="400110"/>
          </a:xfrm>
          <a:prstGeom prst="rect">
            <a:avLst/>
          </a:prstGeom>
        </p:spPr>
        <p:txBody>
          <a:bodyPr wrap="square">
            <a:spAutoFit/>
          </a:bodyPr>
          <a:lstStyle/>
          <a:p>
            <a:r>
              <a:rPr lang="en-US" sz="2000" b="1" dirty="0"/>
              <a:t>Let’s see it in action, then discuss how it works …</a:t>
            </a:r>
          </a:p>
        </p:txBody>
      </p:sp>
      <p:pic>
        <p:nvPicPr>
          <p:cNvPr id="16" name="Audio 15">
            <a:hlinkClick r:id="" action="ppaction://media"/>
            <a:extLst>
              <a:ext uri="{FF2B5EF4-FFF2-40B4-BE49-F238E27FC236}">
                <a16:creationId xmlns:a16="http://schemas.microsoft.com/office/drawing/2014/main" id="{5DA15BE9-C739-4615-8E01-AC8CC3E56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97926477"/>
      </p:ext>
    </p:extLst>
  </p:cSld>
  <p:clrMapOvr>
    <a:masterClrMapping/>
  </p:clrMapOvr>
  <mc:AlternateContent xmlns:mc="http://schemas.openxmlformats.org/markup-compatibility/2006" xmlns:p14="http://schemas.microsoft.com/office/powerpoint/2010/main">
    <mc:Choice Requires="p14">
      <p:transition spd="slow" p14:dur="2000" advTm="21982"/>
    </mc:Choice>
    <mc:Fallback xmlns="">
      <p:transition spd="slow" advTm="21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Experimental Test Setup</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6</a:t>
            </a:fld>
            <a:endParaRPr lang="en-US"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18A84CC-7D05-434D-907D-4ED110108300}"/>
                  </a:ext>
                </a:extLst>
              </p:cNvPr>
              <p:cNvSpPr/>
              <p:nvPr/>
            </p:nvSpPr>
            <p:spPr>
              <a:xfrm>
                <a:off x="379445" y="895178"/>
                <a:ext cx="6605971" cy="5609228"/>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latin typeface="Arial" panose="020B0604020202020204" pitchFamily="34" charset="0"/>
                    <a:ea typeface="SimSun" panose="02010600030101010101" pitchFamily="2" charset="-122"/>
                    <a:cs typeface="Arial" panose="020B0604020202020204" pitchFamily="34" charset="0"/>
                  </a:rPr>
                  <a:t>Independent AWG generates</a:t>
                </a:r>
                <a:r>
                  <a:rPr lang="en-US" b="1" u="sng" dirty="0">
                    <a:solidFill>
                      <a:schemeClr val="bg1">
                        <a:lumMod val="65000"/>
                      </a:schemeClr>
                    </a:solidFill>
                  </a:rPr>
                  <a:t> </a:t>
                </a:r>
                <a:r>
                  <a:rPr lang="en-US" b="1" u="sng" dirty="0">
                    <a:solidFill>
                      <a:srgbClr val="FF0000"/>
                    </a:solidFill>
                  </a:rPr>
                  <a:t>10 MHz of OFDM subcarriers as randomly hopping in-band RFI</a:t>
                </a:r>
                <a:r>
                  <a:rPr lang="en-US" dirty="0">
                    <a:latin typeface="Arial" panose="020B0604020202020204" pitchFamily="34" charset="0"/>
                    <a:ea typeface="SimSun" panose="02010600030101010101" pitchFamily="2" charset="-122"/>
                    <a:cs typeface="Arial" panose="020B0604020202020204" pitchFamily="34" charset="0"/>
                  </a:rPr>
                  <a:t>.</a:t>
                </a:r>
              </a:p>
              <a:p>
                <a:pPr marL="285750" indent="-285750">
                  <a:spcAft>
                    <a:spcPts val="600"/>
                  </a:spcAft>
                  <a:buFont typeface="Arial" panose="020B0604020202020204" pitchFamily="34" charset="0"/>
                  <a:buChar char="•"/>
                </a:pPr>
                <a:r>
                  <a:rPr lang="en-US" b="1" dirty="0">
                    <a:solidFill>
                      <a:srgbClr val="0E0EFF"/>
                    </a:solidFill>
                    <a:latin typeface="Arial" panose="020B0604020202020204" pitchFamily="34" charset="0"/>
                    <a:ea typeface="SimSun" panose="02010600030101010101" pitchFamily="2" charset="-122"/>
                    <a:cs typeface="Arial" panose="020B0604020202020204" pitchFamily="34" charset="0"/>
                  </a:rPr>
                  <a:t>Software-defined radar (</a:t>
                </a:r>
                <a:r>
                  <a:rPr lang="en-US" b="1" dirty="0" err="1">
                    <a:solidFill>
                      <a:srgbClr val="0E0EFF"/>
                    </a:solidFill>
                    <a:latin typeface="Arial" panose="020B0604020202020204" pitchFamily="34" charset="0"/>
                    <a:ea typeface="SimSun" panose="02010600030101010101" pitchFamily="2" charset="-122"/>
                    <a:cs typeface="Arial" panose="020B0604020202020204" pitchFamily="34" charset="0"/>
                  </a:rPr>
                  <a:t>SDRadar</a:t>
                </a:r>
                <a:r>
                  <a:rPr lang="en-US" b="1" dirty="0">
                    <a:solidFill>
                      <a:srgbClr val="0E0EFF"/>
                    </a:solidFill>
                    <a:latin typeface="Arial" panose="020B0604020202020204" pitchFamily="34" charset="0"/>
                    <a:ea typeface="SimSun" panose="02010600030101010101" pitchFamily="2" charset="-122"/>
                    <a:cs typeface="Arial" panose="020B0604020202020204" pitchFamily="34" charset="0"/>
                  </a:rPr>
                  <a:t>) </a:t>
                </a:r>
                <a:r>
                  <a:rPr lang="en-US" dirty="0">
                    <a:latin typeface="Arial" panose="020B0604020202020204" pitchFamily="34" charset="0"/>
                    <a:ea typeface="SimSun" panose="02010600030101010101" pitchFamily="2" charset="-122"/>
                    <a:cs typeface="Arial" panose="020B0604020202020204" pitchFamily="34" charset="0"/>
                  </a:rPr>
                  <a:t>operates at center frequency of 3.5 GHz</a:t>
                </a:r>
              </a:p>
              <a:p>
                <a:pPr marL="285750" indent="-285750">
                  <a:spcAft>
                    <a:spcPts val="600"/>
                  </a:spcAft>
                  <a:buFont typeface="Arial" panose="020B0604020202020204" pitchFamily="34" charset="0"/>
                  <a:buChar char="•"/>
                </a:pPr>
                <a:r>
                  <a:rPr lang="en-US" dirty="0">
                    <a:latin typeface="Arial" panose="020B0604020202020204" pitchFamily="34" charset="0"/>
                    <a:ea typeface="SimSun" panose="02010600030101010101" pitchFamily="2" charset="-122"/>
                    <a:cs typeface="Arial" panose="020B0604020202020204" pitchFamily="34" charset="0"/>
                  </a:rPr>
                  <a:t>Unique pseudo-random optimized (PRO) FM waveform generated for each pulse (with or without notching).</a:t>
                </a:r>
              </a:p>
              <a:p>
                <a:pPr marL="285750" indent="-285750">
                  <a:spcAft>
                    <a:spcPts val="600"/>
                  </a:spcAft>
                  <a:buFont typeface="Arial" panose="020B0604020202020204" pitchFamily="34" charset="0"/>
                  <a:buChar char="•"/>
                </a:pPr>
                <a:r>
                  <a:rPr lang="en-US" dirty="0">
                    <a:latin typeface="Arial" panose="020B0604020202020204" pitchFamily="34" charset="0"/>
                    <a:ea typeface="SimSun" panose="02010600030101010101" pitchFamily="2" charset="-122"/>
                    <a:cs typeface="Arial" panose="020B0604020202020204" pitchFamily="34" charset="0"/>
                  </a:rPr>
                  <a:t>Complex baseband data is collected after receive down-conversion based on 100 MHz sample clock. </a:t>
                </a:r>
              </a:p>
              <a:p>
                <a:pPr marL="285750" indent="-285750">
                  <a:spcAft>
                    <a:spcPts val="600"/>
                  </a:spcAft>
                  <a:buFont typeface="Arial" panose="020B0604020202020204" pitchFamily="34" charset="0"/>
                  <a:buChar char="•"/>
                </a:pPr>
                <a:r>
                  <a:rPr lang="en-US" dirty="0">
                    <a:latin typeface="Arial" panose="020B0604020202020204" pitchFamily="34" charset="0"/>
                    <a:ea typeface="SimSun" panose="02010600030101010101" pitchFamily="2" charset="-122"/>
                    <a:cs typeface="Arial" panose="020B0604020202020204" pitchFamily="34" charset="0"/>
                  </a:rPr>
                  <a:t>Pulse duration is 2.56 </a:t>
                </a:r>
                <a14:m>
                  <m:oMath xmlns:m="http://schemas.openxmlformats.org/officeDocument/2006/math">
                    <m:r>
                      <m:rPr>
                        <m:sty m:val="p"/>
                      </m:rPr>
                      <a:rPr lang="en-US">
                        <a:latin typeface="Cambria Math" panose="02040503050406030204" pitchFamily="18" charset="0"/>
                        <a:ea typeface="SimSun" panose="02010600030101010101" pitchFamily="2" charset="-122"/>
                      </a:rPr>
                      <m:t>μs</m:t>
                    </m:r>
                  </m:oMath>
                </a14:m>
                <a:endParaRPr lang="en-US" dirty="0">
                  <a:latin typeface="Arial" panose="020B0604020202020204" pitchFamily="34" charset="0"/>
                  <a:ea typeface="SimSun" panose="02010600030101010101" pitchFamily="2" charset="-122"/>
                  <a:cs typeface="Arial" panose="020B0604020202020204" pitchFamily="34" charset="0"/>
                </a:endParaRPr>
              </a:p>
              <a:p>
                <a:pPr marL="285750" indent="-285750">
                  <a:spcAft>
                    <a:spcPts val="300"/>
                  </a:spcAft>
                  <a:buFont typeface="Arial" panose="020B0604020202020204" pitchFamily="34" charset="0"/>
                  <a:buChar char="•"/>
                </a:pPr>
                <a:r>
                  <a:rPr lang="en-US" dirty="0">
                    <a:latin typeface="Arial" panose="020B0604020202020204" pitchFamily="34" charset="0"/>
                    <a:ea typeface="SimSun" panose="02010600030101010101" pitchFamily="2" charset="-122"/>
                    <a:cs typeface="Arial" panose="020B0604020202020204" pitchFamily="34" charset="0"/>
                  </a:rPr>
                  <a:t>PRI is 225.3 </a:t>
                </a:r>
                <a14:m>
                  <m:oMath xmlns:m="http://schemas.openxmlformats.org/officeDocument/2006/math">
                    <m:r>
                      <m:rPr>
                        <m:sty m:val="p"/>
                      </m:rPr>
                      <a:rPr lang="en-US">
                        <a:latin typeface="Cambria Math" panose="02040503050406030204" pitchFamily="18" charset="0"/>
                        <a:ea typeface="SimSun" panose="02010600030101010101" pitchFamily="2" charset="-122"/>
                      </a:rPr>
                      <m:t>μs</m:t>
                    </m:r>
                  </m:oMath>
                </a14:m>
                <a:r>
                  <a:rPr lang="en-US" dirty="0">
                    <a:latin typeface="Arial" panose="020B0604020202020204" pitchFamily="34" charset="0"/>
                    <a:ea typeface="SimSun" panose="02010600030101010101" pitchFamily="2" charset="-122"/>
                    <a:cs typeface="Arial" panose="020B0604020202020204" pitchFamily="34" charset="0"/>
                  </a:rPr>
                  <a:t>.</a:t>
                </a:r>
              </a:p>
              <a:p>
                <a:pPr marL="285750" indent="-285750">
                  <a:buFont typeface="Arial" panose="020B0604020202020204" pitchFamily="34" charset="0"/>
                  <a:buChar char="•"/>
                </a:pPr>
                <a:endParaRPr lang="en-US" dirty="0">
                  <a:latin typeface="Times New Roman" panose="02020603050405020304" pitchFamily="18" charset="0"/>
                  <a:ea typeface="SimSun" panose="02010600030101010101" pitchFamily="2" charset="-122"/>
                </a:endParaRPr>
              </a:p>
              <a:p>
                <a:pPr>
                  <a:spcAft>
                    <a:spcPts val="600"/>
                  </a:spcAft>
                </a:pPr>
                <a:r>
                  <a:rPr lang="en-US" b="1" u="sng" dirty="0"/>
                  <a:t>RFI test cases include </a:t>
                </a:r>
              </a:p>
              <a:p>
                <a:pPr marL="630238" lvl="1" indent="-342900">
                  <a:spcAft>
                    <a:spcPts val="600"/>
                  </a:spcAft>
                  <a:buFont typeface="+mj-lt"/>
                  <a:buAutoNum type="alphaLcParenR"/>
                </a:pPr>
                <a:r>
                  <a:rPr lang="en-US" dirty="0"/>
                  <a:t>Stationary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hopping interval</a:t>
                </a:r>
              </a:p>
              <a:p>
                <a:pPr marL="630238" lvl="1" indent="-342900">
                  <a:spcAft>
                    <a:spcPts val="600"/>
                  </a:spcAft>
                  <a:buFont typeface="+mj-lt"/>
                  <a:buAutoNum type="alphaLcParenR"/>
                </a:pPr>
                <a:r>
                  <a:rPr lang="en-US" dirty="0"/>
                  <a:t>50 </a:t>
                </a:r>
                <a:r>
                  <a:rPr lang="en-US" dirty="0" err="1"/>
                  <a:t>ms</a:t>
                </a:r>
                <a:r>
                  <a:rPr lang="en-US" dirty="0"/>
                  <a:t> interval</a:t>
                </a:r>
              </a:p>
              <a:p>
                <a:pPr marL="630238" lvl="1" indent="-342900">
                  <a:spcAft>
                    <a:spcPts val="600"/>
                  </a:spcAft>
                  <a:buFont typeface="+mj-lt"/>
                  <a:buAutoNum type="alphaLcParenR"/>
                </a:pPr>
                <a:r>
                  <a:rPr lang="en-US" dirty="0"/>
                  <a:t>10 </a:t>
                </a:r>
                <a:r>
                  <a:rPr lang="en-US" dirty="0" err="1"/>
                  <a:t>ms</a:t>
                </a:r>
                <a:r>
                  <a:rPr lang="en-US" dirty="0"/>
                  <a:t> interval</a:t>
                </a:r>
              </a:p>
              <a:p>
                <a:pPr marL="630238" lvl="1" indent="-342900">
                  <a:spcAft>
                    <a:spcPts val="600"/>
                  </a:spcAft>
                  <a:buFont typeface="+mj-lt"/>
                  <a:buAutoNum type="alphaLcParenR"/>
                </a:pPr>
                <a:r>
                  <a:rPr lang="en-US" dirty="0"/>
                  <a:t>0.6 </a:t>
                </a:r>
                <a:r>
                  <a:rPr lang="en-US" dirty="0" err="1"/>
                  <a:t>ms</a:t>
                </a:r>
                <a:r>
                  <a:rPr lang="en-US" dirty="0"/>
                  <a:t> interval</a:t>
                </a:r>
              </a:p>
              <a:p>
                <a:pPr marL="285750" indent="-285750">
                  <a:buFont typeface="Arial" panose="020B0604020202020204" pitchFamily="34" charset="0"/>
                  <a:buChar char="•"/>
                </a:pPr>
                <a:endParaRPr lang="en-US" dirty="0">
                  <a:latin typeface="Times New Roman" panose="02020603050405020304" pitchFamily="18" charset="0"/>
                  <a:ea typeface="SimSun" panose="02010600030101010101" pitchFamily="2" charset="-122"/>
                </a:endParaRPr>
              </a:p>
            </p:txBody>
          </p:sp>
        </mc:Choice>
        <mc:Fallback xmlns="">
          <p:sp>
            <p:nvSpPr>
              <p:cNvPr id="3" name="Rectangle 2">
                <a:extLst>
                  <a:ext uri="{FF2B5EF4-FFF2-40B4-BE49-F238E27FC236}">
                    <a16:creationId xmlns:a16="http://schemas.microsoft.com/office/drawing/2014/main" id="{318A84CC-7D05-434D-907D-4ED110108300}"/>
                  </a:ext>
                </a:extLst>
              </p:cNvPr>
              <p:cNvSpPr>
                <a:spLocks noRot="1" noChangeAspect="1" noMove="1" noResize="1" noEditPoints="1" noAdjustHandles="1" noChangeArrowheads="1" noChangeShapeType="1" noTextEdit="1"/>
              </p:cNvSpPr>
              <p:nvPr/>
            </p:nvSpPr>
            <p:spPr>
              <a:xfrm>
                <a:off x="379445" y="895178"/>
                <a:ext cx="6605971" cy="5609228"/>
              </a:xfrm>
              <a:prstGeom prst="rect">
                <a:avLst/>
              </a:prstGeom>
              <a:blipFill>
                <a:blip r:embed="rId5"/>
                <a:stretch>
                  <a:fillRect l="-738" t="-652" r="-1384"/>
                </a:stretch>
              </a:blipFill>
            </p:spPr>
            <p:txBody>
              <a:bodyPr/>
              <a:lstStyle/>
              <a:p>
                <a:r>
                  <a:rPr lang="en-US">
                    <a:noFill/>
                  </a:rPr>
                  <a:t> </a:t>
                </a:r>
              </a:p>
            </p:txBody>
          </p:sp>
        </mc:Fallback>
      </mc:AlternateContent>
      <p:pic>
        <p:nvPicPr>
          <p:cNvPr id="39" name="Audio 38">
            <a:hlinkClick r:id="" action="ppaction://media"/>
            <a:extLst>
              <a:ext uri="{FF2B5EF4-FFF2-40B4-BE49-F238E27FC236}">
                <a16:creationId xmlns:a16="http://schemas.microsoft.com/office/drawing/2014/main" id="{E6D22102-7EE2-42EF-8618-7573138DB3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pic>
        <p:nvPicPr>
          <p:cNvPr id="5" name="Picture 4">
            <a:extLst>
              <a:ext uri="{FF2B5EF4-FFF2-40B4-BE49-F238E27FC236}">
                <a16:creationId xmlns:a16="http://schemas.microsoft.com/office/drawing/2014/main" id="{831C0974-46B5-4D95-9C3D-667D8208A52A}"/>
              </a:ext>
            </a:extLst>
          </p:cNvPr>
          <p:cNvPicPr>
            <a:picLocks noChangeAspect="1"/>
          </p:cNvPicPr>
          <p:nvPr/>
        </p:nvPicPr>
        <p:blipFill>
          <a:blip r:embed="rId7"/>
          <a:stretch>
            <a:fillRect/>
          </a:stretch>
        </p:blipFill>
        <p:spPr>
          <a:xfrm>
            <a:off x="7041038" y="1437573"/>
            <a:ext cx="5150962" cy="3919368"/>
          </a:xfrm>
          <a:prstGeom prst="rect">
            <a:avLst/>
          </a:prstGeom>
        </p:spPr>
      </p:pic>
    </p:spTree>
    <p:extLst>
      <p:ext uri="{BB962C8B-B14F-4D97-AF65-F5344CB8AC3E}">
        <p14:creationId xmlns:p14="http://schemas.microsoft.com/office/powerpoint/2010/main" val="705051660"/>
      </p:ext>
    </p:extLst>
  </p:cSld>
  <p:clrMapOvr>
    <a:masterClrMapping/>
  </p:clrMapOvr>
  <mc:AlternateContent xmlns:mc="http://schemas.openxmlformats.org/markup-compatibility/2006" xmlns:p14="http://schemas.microsoft.com/office/powerpoint/2010/main">
    <mc:Choice Requires="p14">
      <p:transition spd="slow" p14:dur="2000" advTm="96611"/>
    </mc:Choice>
    <mc:Fallback xmlns="">
      <p:transition spd="slow" advTm="9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lstStyle/>
          <a:p>
            <a:r>
              <a:rPr lang="en-US" dirty="0"/>
              <a:t>Experimental Test Setup</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7</a:t>
            </a:fld>
            <a:endParaRPr lang="en-US" dirty="0"/>
          </a:p>
        </p:txBody>
      </p:sp>
      <p:pic>
        <p:nvPicPr>
          <p:cNvPr id="6" name="Picture 5">
            <a:extLst>
              <a:ext uri="{FF2B5EF4-FFF2-40B4-BE49-F238E27FC236}">
                <a16:creationId xmlns:a16="http://schemas.microsoft.com/office/drawing/2014/main" id="{FF731962-9869-404F-9863-CD59A5C122B4}"/>
              </a:ext>
            </a:extLst>
          </p:cNvPr>
          <p:cNvPicPr>
            <a:picLocks noChangeAspect="1"/>
          </p:cNvPicPr>
          <p:nvPr/>
        </p:nvPicPr>
        <p:blipFill>
          <a:blip r:embed="rId5"/>
          <a:stretch>
            <a:fillRect/>
          </a:stretch>
        </p:blipFill>
        <p:spPr>
          <a:xfrm>
            <a:off x="1723697" y="4295277"/>
            <a:ext cx="4298726" cy="2109394"/>
          </a:xfrm>
          <a:prstGeom prst="rect">
            <a:avLst/>
          </a:prstGeom>
        </p:spPr>
      </p:pic>
      <p:pic>
        <p:nvPicPr>
          <p:cNvPr id="10" name="Picture 9">
            <a:extLst>
              <a:ext uri="{FF2B5EF4-FFF2-40B4-BE49-F238E27FC236}">
                <a16:creationId xmlns:a16="http://schemas.microsoft.com/office/drawing/2014/main" id="{E8ED4C13-4873-417E-A0C6-DB29DF313D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843" t="27263" r="16909" b="39417"/>
          <a:stretch/>
        </p:blipFill>
        <p:spPr bwMode="auto">
          <a:xfrm>
            <a:off x="6022423" y="4295277"/>
            <a:ext cx="4748789" cy="2109393"/>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19024EAB-153A-4736-B173-93A18EC27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6" r="3833" b="3950"/>
          <a:stretch/>
        </p:blipFill>
        <p:spPr bwMode="auto">
          <a:xfrm>
            <a:off x="6597643" y="1222959"/>
            <a:ext cx="3749649" cy="2829198"/>
          </a:xfrm>
          <a:prstGeom prst="rect">
            <a:avLst/>
          </a:prstGeom>
          <a:noFill/>
          <a:ln>
            <a:noFill/>
          </a:ln>
          <a:extLst>
            <a:ext uri="{53640926-AAD7-44D8-BBD7-CCE9431645EC}">
              <a14:shadowObscured xmlns:a14="http://schemas.microsoft.com/office/drawing/2010/main"/>
            </a:ext>
          </a:extLst>
        </p:spPr>
      </p:pic>
      <p:sp>
        <p:nvSpPr>
          <p:cNvPr id="9" name="Oval 8">
            <a:extLst>
              <a:ext uri="{FF2B5EF4-FFF2-40B4-BE49-F238E27FC236}">
                <a16:creationId xmlns:a16="http://schemas.microsoft.com/office/drawing/2014/main" id="{24F97AA7-0E1C-40F6-8C07-403A67386B58}"/>
              </a:ext>
            </a:extLst>
          </p:cNvPr>
          <p:cNvSpPr>
            <a:spLocks noChangeArrowheads="1"/>
          </p:cNvSpPr>
          <p:nvPr/>
        </p:nvSpPr>
        <p:spPr bwMode="auto">
          <a:xfrm>
            <a:off x="2020372" y="4853342"/>
            <a:ext cx="2194275" cy="1421334"/>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90805FEF-8F15-4EF9-B551-6A4A51AFB580}"/>
              </a:ext>
            </a:extLst>
          </p:cNvPr>
          <p:cNvSpPr>
            <a:spLocks noChangeArrowheads="1"/>
          </p:cNvSpPr>
          <p:nvPr/>
        </p:nvSpPr>
        <p:spPr bwMode="auto">
          <a:xfrm>
            <a:off x="7770151" y="5458231"/>
            <a:ext cx="701182" cy="490625"/>
          </a:xfrm>
          <a:prstGeom prst="ellipse">
            <a:avLst/>
          </a:prstGeom>
          <a:noFill/>
          <a:ln w="76200">
            <a:solidFill>
              <a:srgbClr val="0E0EFF"/>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 name="Oval 12">
            <a:extLst>
              <a:ext uri="{FF2B5EF4-FFF2-40B4-BE49-F238E27FC236}">
                <a16:creationId xmlns:a16="http://schemas.microsoft.com/office/drawing/2014/main" id="{D1905593-3A17-4C01-BBB8-289939BAA2CC}"/>
              </a:ext>
            </a:extLst>
          </p:cNvPr>
          <p:cNvSpPr>
            <a:spLocks noChangeArrowheads="1"/>
          </p:cNvSpPr>
          <p:nvPr/>
        </p:nvSpPr>
        <p:spPr bwMode="auto">
          <a:xfrm>
            <a:off x="9996701" y="5244448"/>
            <a:ext cx="701182" cy="490625"/>
          </a:xfrm>
          <a:prstGeom prst="ellipse">
            <a:avLst/>
          </a:prstGeom>
          <a:noFill/>
          <a:ln w="76200">
            <a:solidFill>
              <a:srgbClr val="00B050"/>
            </a:solidFill>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26EF342F-21A5-495A-A49C-1BA75CEDADC7}"/>
              </a:ext>
            </a:extLst>
          </p:cNvPr>
          <p:cNvSpPr/>
          <p:nvPr/>
        </p:nvSpPr>
        <p:spPr>
          <a:xfrm>
            <a:off x="6022423" y="1036403"/>
            <a:ext cx="4748789" cy="32709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E1447796-DCA1-4010-AF7C-37465269D9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pic>
        <p:nvPicPr>
          <p:cNvPr id="14" name="Picture 13">
            <a:extLst>
              <a:ext uri="{FF2B5EF4-FFF2-40B4-BE49-F238E27FC236}">
                <a16:creationId xmlns:a16="http://schemas.microsoft.com/office/drawing/2014/main" id="{6A9F83D5-4D03-4123-91B5-7BB62C839466}"/>
              </a:ext>
            </a:extLst>
          </p:cNvPr>
          <p:cNvPicPr>
            <a:picLocks noChangeAspect="1"/>
          </p:cNvPicPr>
          <p:nvPr/>
        </p:nvPicPr>
        <p:blipFill>
          <a:blip r:embed="rId9"/>
          <a:stretch>
            <a:fillRect/>
          </a:stretch>
        </p:blipFill>
        <p:spPr>
          <a:xfrm>
            <a:off x="1723697" y="1024374"/>
            <a:ext cx="4298726" cy="3270901"/>
          </a:xfrm>
          <a:prstGeom prst="rect">
            <a:avLst/>
          </a:prstGeom>
        </p:spPr>
      </p:pic>
    </p:spTree>
    <p:extLst>
      <p:ext uri="{BB962C8B-B14F-4D97-AF65-F5344CB8AC3E}">
        <p14:creationId xmlns:p14="http://schemas.microsoft.com/office/powerpoint/2010/main" val="2080101588"/>
      </p:ext>
    </p:extLst>
  </p:cSld>
  <p:clrMapOvr>
    <a:masterClrMapping/>
  </p:clrMapOvr>
  <mc:AlternateContent xmlns:mc="http://schemas.openxmlformats.org/markup-compatibility/2006" xmlns:p14="http://schemas.microsoft.com/office/powerpoint/2010/main">
    <mc:Choice Requires="p14">
      <p:transition spd="slow" p14:dur="2000" advTm="47736"/>
    </mc:Choice>
    <mc:Fallback xmlns="">
      <p:transition spd="slow" advTm="47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normAutofit/>
          </a:bodyPr>
          <a:lstStyle/>
          <a:p>
            <a:r>
              <a:rPr lang="en-US" dirty="0"/>
              <a:t>Baseline (full-band)</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8</a:t>
            </a:fld>
            <a:endParaRPr lang="en-US"/>
          </a:p>
        </p:txBody>
      </p:sp>
      <p:sp>
        <p:nvSpPr>
          <p:cNvPr id="3" name="TextBox 2">
            <a:extLst>
              <a:ext uri="{FF2B5EF4-FFF2-40B4-BE49-F238E27FC236}">
                <a16:creationId xmlns:a16="http://schemas.microsoft.com/office/drawing/2014/main" id="{1FC9C4D4-79FE-457B-BC52-B5C632BDBAAF}"/>
              </a:ext>
            </a:extLst>
          </p:cNvPr>
          <p:cNvSpPr txBox="1"/>
          <p:nvPr/>
        </p:nvSpPr>
        <p:spPr>
          <a:xfrm>
            <a:off x="1945211" y="1304490"/>
            <a:ext cx="3467616" cy="369332"/>
          </a:xfrm>
          <a:prstGeom prst="rect">
            <a:avLst/>
          </a:prstGeom>
          <a:noFill/>
        </p:spPr>
        <p:txBody>
          <a:bodyPr wrap="none" rtlCol="0">
            <a:spAutoFit/>
          </a:bodyPr>
          <a:lstStyle/>
          <a:p>
            <a:r>
              <a:rPr lang="en-US" b="1" u="sng" dirty="0">
                <a:latin typeface="Times New Roman" panose="02020603050405020304" pitchFamily="18" charset="0"/>
                <a:ea typeface="SimSun" panose="02010600030101010101" pitchFamily="2" charset="-122"/>
              </a:rPr>
              <a:t>Fu</a:t>
            </a:r>
            <a:r>
              <a:rPr lang="en-US" sz="1800" b="1" u="sng" dirty="0">
                <a:effectLst/>
                <a:latin typeface="Times New Roman" panose="02020603050405020304" pitchFamily="18" charset="0"/>
                <a:ea typeface="SimSun" panose="02010600030101010101" pitchFamily="2" charset="-122"/>
              </a:rPr>
              <a:t>ll-band</a:t>
            </a:r>
            <a:r>
              <a:rPr lang="en-US" sz="1800" b="1" dirty="0">
                <a:effectLst/>
                <a:latin typeface="Times New Roman" panose="02020603050405020304" pitchFamily="18" charset="0"/>
                <a:ea typeface="SimSun" panose="02010600030101010101" pitchFamily="2" charset="-122"/>
              </a:rPr>
              <a:t> PRO-FM, </a:t>
            </a:r>
            <a:r>
              <a:rPr lang="en-US" sz="1800" b="1" u="sng" dirty="0">
                <a:effectLst/>
                <a:latin typeface="Times New Roman" panose="02020603050405020304" pitchFamily="18" charset="0"/>
                <a:ea typeface="SimSun" panose="02010600030101010101" pitchFamily="2" charset="-122"/>
              </a:rPr>
              <a:t>without RFI</a:t>
            </a:r>
            <a:endParaRPr lang="en-US" u="sng" dirty="0"/>
          </a:p>
        </p:txBody>
      </p:sp>
      <p:sp>
        <p:nvSpPr>
          <p:cNvPr id="14" name="TextBox 13">
            <a:extLst>
              <a:ext uri="{FF2B5EF4-FFF2-40B4-BE49-F238E27FC236}">
                <a16:creationId xmlns:a16="http://schemas.microsoft.com/office/drawing/2014/main" id="{D6D48CE2-028D-452E-A335-D6469E3B4707}"/>
              </a:ext>
            </a:extLst>
          </p:cNvPr>
          <p:cNvSpPr txBox="1"/>
          <p:nvPr/>
        </p:nvSpPr>
        <p:spPr>
          <a:xfrm>
            <a:off x="6190592" y="1299135"/>
            <a:ext cx="4204140" cy="369332"/>
          </a:xfrm>
          <a:prstGeom prst="rect">
            <a:avLst/>
          </a:prstGeom>
          <a:noFill/>
        </p:spPr>
        <p:txBody>
          <a:bodyPr wrap="square">
            <a:spAutoFit/>
          </a:bodyPr>
          <a:lstStyle/>
          <a:p>
            <a:r>
              <a:rPr lang="en-US" b="1" u="sng" dirty="0">
                <a:latin typeface="Times New Roman" panose="02020603050405020304" pitchFamily="18" charset="0"/>
                <a:ea typeface="SimSun" panose="02010600030101010101" pitchFamily="2" charset="-122"/>
              </a:rPr>
              <a:t>F</a:t>
            </a:r>
            <a:r>
              <a:rPr lang="en-US" sz="1800" b="1" u="sng" dirty="0">
                <a:effectLst/>
                <a:latin typeface="Times New Roman" panose="02020603050405020304" pitchFamily="18" charset="0"/>
                <a:ea typeface="SimSun" panose="02010600030101010101" pitchFamily="2" charset="-122"/>
              </a:rPr>
              <a:t>ull-band</a:t>
            </a:r>
            <a:r>
              <a:rPr lang="en-US" sz="1800" b="1" dirty="0">
                <a:effectLst/>
                <a:latin typeface="Times New Roman" panose="02020603050405020304" pitchFamily="18" charset="0"/>
                <a:ea typeface="SimSun" panose="02010600030101010101" pitchFamily="2" charset="-122"/>
              </a:rPr>
              <a:t> PRO-FM, </a:t>
            </a:r>
            <a:r>
              <a:rPr lang="en-US" sz="1800" b="1" u="sng" dirty="0">
                <a:effectLst/>
                <a:latin typeface="Times New Roman" panose="02020603050405020304" pitchFamily="18" charset="0"/>
                <a:ea typeface="SimSun" panose="02010600030101010101" pitchFamily="2" charset="-122"/>
              </a:rPr>
              <a:t>with stationary RFI</a:t>
            </a:r>
            <a:endParaRPr lang="en-US" u="sng" dirty="0"/>
          </a:p>
        </p:txBody>
      </p:sp>
      <p:sp>
        <p:nvSpPr>
          <p:cNvPr id="17" name="Rectangle 16">
            <a:extLst>
              <a:ext uri="{FF2B5EF4-FFF2-40B4-BE49-F238E27FC236}">
                <a16:creationId xmlns:a16="http://schemas.microsoft.com/office/drawing/2014/main" id="{7070114D-09D9-4EC3-BB48-D35DEE28AB6C}"/>
              </a:ext>
            </a:extLst>
          </p:cNvPr>
          <p:cNvSpPr/>
          <p:nvPr/>
        </p:nvSpPr>
        <p:spPr>
          <a:xfrm>
            <a:off x="1445045" y="5375399"/>
            <a:ext cx="10304421"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rPr>
              <a:t>Movers are clearly visible for the full-band/RFI-free case (left)</a:t>
            </a:r>
          </a:p>
          <a:p>
            <a:pPr marL="285750" indent="-285750">
              <a:buFont typeface="Arial" panose="020B0604020202020204" pitchFamily="34" charset="0"/>
              <a:buChar char="•"/>
            </a:pPr>
            <a:r>
              <a:rPr lang="en-US" dirty="0">
                <a:solidFill>
                  <a:srgbClr val="FF0000"/>
                </a:solidFill>
              </a:rPr>
              <a:t>Stationary RFI obfuscates all movers when using full-band waveforms (right)</a:t>
            </a:r>
          </a:p>
        </p:txBody>
      </p:sp>
      <p:pic>
        <p:nvPicPr>
          <p:cNvPr id="6" name="Picture 5" descr="Chart&#10;&#10;Description automatically generated">
            <a:extLst>
              <a:ext uri="{FF2B5EF4-FFF2-40B4-BE49-F238E27FC236}">
                <a16:creationId xmlns:a16="http://schemas.microsoft.com/office/drawing/2014/main" id="{DEDC8586-A614-45A3-8E7D-8766D5F9FD73}"/>
              </a:ext>
            </a:extLst>
          </p:cNvPr>
          <p:cNvPicPr>
            <a:picLocks noChangeAspect="1"/>
          </p:cNvPicPr>
          <p:nvPr/>
        </p:nvPicPr>
        <p:blipFill rotWithShape="1">
          <a:blip r:embed="rId5">
            <a:extLst>
              <a:ext uri="{28A0092B-C50C-407E-A947-70E740481C1C}">
                <a14:useLocalDpi xmlns:a14="http://schemas.microsoft.com/office/drawing/2010/main" val="0"/>
              </a:ext>
            </a:extLst>
          </a:blip>
          <a:srcRect r="18030"/>
          <a:stretch/>
        </p:blipFill>
        <p:spPr>
          <a:xfrm>
            <a:off x="1787157" y="1712134"/>
            <a:ext cx="3783723" cy="3462009"/>
          </a:xfrm>
          <a:prstGeom prst="rect">
            <a:avLst/>
          </a:prstGeom>
        </p:spPr>
      </p:pic>
      <p:pic>
        <p:nvPicPr>
          <p:cNvPr id="9" name="Picture 8" descr="Chart&#10;&#10;Description automatically generated">
            <a:extLst>
              <a:ext uri="{FF2B5EF4-FFF2-40B4-BE49-F238E27FC236}">
                <a16:creationId xmlns:a16="http://schemas.microsoft.com/office/drawing/2014/main" id="{E6F734BC-1B43-48DA-8406-AB5A81FEA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9875" y="1705353"/>
            <a:ext cx="4645574" cy="3484180"/>
          </a:xfrm>
          <a:prstGeom prst="rect">
            <a:avLst/>
          </a:prstGeom>
        </p:spPr>
      </p:pic>
      <p:pic>
        <p:nvPicPr>
          <p:cNvPr id="25" name="Audio 24">
            <a:hlinkClick r:id="" action="ppaction://media"/>
            <a:extLst>
              <a:ext uri="{FF2B5EF4-FFF2-40B4-BE49-F238E27FC236}">
                <a16:creationId xmlns:a16="http://schemas.microsoft.com/office/drawing/2014/main" id="{20A199D6-56AB-47D3-A078-1C8AAB08E7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85354930"/>
      </p:ext>
    </p:extLst>
  </p:cSld>
  <p:clrMapOvr>
    <a:masterClrMapping/>
  </p:clrMapOvr>
  <mc:AlternateContent xmlns:mc="http://schemas.openxmlformats.org/markup-compatibility/2006" xmlns:p14="http://schemas.microsoft.com/office/powerpoint/2010/main">
    <mc:Choice Requires="p14">
      <p:transition spd="slow" p14:dur="2000" advTm="48383"/>
    </mc:Choice>
    <mc:Fallback xmlns="">
      <p:transition spd="slow" advTm="48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879936"/>
          </a:xfrm>
        </p:spPr>
        <p:txBody>
          <a:bodyPr>
            <a:normAutofit/>
          </a:bodyPr>
          <a:lstStyle/>
          <a:p>
            <a:r>
              <a:rPr lang="en-US" dirty="0"/>
              <a:t>Case A) Stationary Interference</a:t>
            </a:r>
          </a:p>
        </p:txBody>
      </p:sp>
      <p:sp>
        <p:nvSpPr>
          <p:cNvPr id="4" name="Slide Number Placeholder 3"/>
          <p:cNvSpPr>
            <a:spLocks noGrp="1"/>
          </p:cNvSpPr>
          <p:nvPr>
            <p:ph type="sldNum" sz="quarter" idx="12"/>
          </p:nvPr>
        </p:nvSpPr>
        <p:spPr/>
        <p:txBody>
          <a:bodyPr/>
          <a:lstStyle/>
          <a:p>
            <a:pPr>
              <a:defRPr/>
            </a:pPr>
            <a:fld id="{507E69A5-5A93-4449-AFE6-B69EB296619B}" type="slidenum">
              <a:rPr lang="en-US" smtClean="0"/>
              <a:pPr>
                <a:defRPr/>
              </a:pPr>
              <a:t>9</a:t>
            </a:fld>
            <a:endParaRPr lang="en-US"/>
          </a:p>
        </p:txBody>
      </p:sp>
      <p:sp>
        <p:nvSpPr>
          <p:cNvPr id="10" name="TextBox 9">
            <a:extLst>
              <a:ext uri="{FF2B5EF4-FFF2-40B4-BE49-F238E27FC236}">
                <a16:creationId xmlns:a16="http://schemas.microsoft.com/office/drawing/2014/main" id="{86D78819-77E8-47B8-88CE-33F1A309204C}"/>
              </a:ext>
            </a:extLst>
          </p:cNvPr>
          <p:cNvSpPr txBox="1"/>
          <p:nvPr/>
        </p:nvSpPr>
        <p:spPr>
          <a:xfrm>
            <a:off x="1945211" y="1304490"/>
            <a:ext cx="3467616" cy="369332"/>
          </a:xfrm>
          <a:prstGeom prst="rect">
            <a:avLst/>
          </a:prstGeom>
          <a:noFill/>
        </p:spPr>
        <p:txBody>
          <a:bodyPr wrap="none" rtlCol="0">
            <a:spAutoFit/>
          </a:bodyPr>
          <a:lstStyle/>
          <a:p>
            <a:r>
              <a:rPr lang="en-US" b="1" u="sng" dirty="0">
                <a:latin typeface="Times New Roman" panose="02020603050405020304" pitchFamily="18" charset="0"/>
                <a:ea typeface="SimSun" panose="02010600030101010101" pitchFamily="2" charset="-122"/>
              </a:rPr>
              <a:t>Fu</a:t>
            </a:r>
            <a:r>
              <a:rPr lang="en-US" sz="1800" b="1" u="sng" dirty="0">
                <a:effectLst/>
                <a:latin typeface="Times New Roman" panose="02020603050405020304" pitchFamily="18" charset="0"/>
                <a:ea typeface="SimSun" panose="02010600030101010101" pitchFamily="2" charset="-122"/>
              </a:rPr>
              <a:t>ll-band</a:t>
            </a:r>
            <a:r>
              <a:rPr lang="en-US" sz="1800" b="1" dirty="0">
                <a:effectLst/>
                <a:latin typeface="Times New Roman" panose="02020603050405020304" pitchFamily="18" charset="0"/>
                <a:ea typeface="SimSun" panose="02010600030101010101" pitchFamily="2" charset="-122"/>
              </a:rPr>
              <a:t> PRO-FM, </a:t>
            </a:r>
            <a:r>
              <a:rPr lang="en-US" sz="1800" b="1" u="sng" dirty="0">
                <a:effectLst/>
                <a:latin typeface="Times New Roman" panose="02020603050405020304" pitchFamily="18" charset="0"/>
                <a:ea typeface="SimSun" panose="02010600030101010101" pitchFamily="2" charset="-122"/>
              </a:rPr>
              <a:t>without RFI</a:t>
            </a:r>
            <a:endParaRPr lang="en-US" u="sng" dirty="0"/>
          </a:p>
        </p:txBody>
      </p:sp>
      <p:sp>
        <p:nvSpPr>
          <p:cNvPr id="15" name="TextBox 14">
            <a:extLst>
              <a:ext uri="{FF2B5EF4-FFF2-40B4-BE49-F238E27FC236}">
                <a16:creationId xmlns:a16="http://schemas.microsoft.com/office/drawing/2014/main" id="{0FAD794A-8454-433B-B15E-E1D84BFD8654}"/>
              </a:ext>
            </a:extLst>
          </p:cNvPr>
          <p:cNvSpPr txBox="1"/>
          <p:nvPr/>
        </p:nvSpPr>
        <p:spPr>
          <a:xfrm>
            <a:off x="5823711" y="1304490"/>
            <a:ext cx="4874172" cy="369332"/>
          </a:xfrm>
          <a:prstGeom prst="rect">
            <a:avLst/>
          </a:prstGeom>
          <a:noFill/>
        </p:spPr>
        <p:txBody>
          <a:bodyPr wrap="square">
            <a:spAutoFit/>
          </a:bodyPr>
          <a:lstStyle/>
          <a:p>
            <a:r>
              <a:rPr lang="en-US" sz="1800" b="1" u="sng" dirty="0">
                <a:effectLst/>
                <a:latin typeface="Times New Roman" panose="02020603050405020304" pitchFamily="18" charset="0"/>
                <a:ea typeface="SimSun" panose="02010600030101010101" pitchFamily="2" charset="-122"/>
              </a:rPr>
              <a:t>Sense-and-notch</a:t>
            </a:r>
            <a:r>
              <a:rPr lang="en-US" sz="1800" b="1" dirty="0">
                <a:effectLst/>
                <a:latin typeface="Times New Roman" panose="02020603050405020304" pitchFamily="18" charset="0"/>
                <a:ea typeface="SimSun" panose="02010600030101010101" pitchFamily="2" charset="-122"/>
              </a:rPr>
              <a:t> </a:t>
            </a:r>
            <a:r>
              <a:rPr lang="en-US" sz="1800" b="1" dirty="0" err="1">
                <a:effectLst/>
                <a:latin typeface="Times New Roman" panose="02020603050405020304" pitchFamily="18" charset="0"/>
                <a:ea typeface="SimSun" panose="02010600030101010101" pitchFamily="2" charset="-122"/>
              </a:rPr>
              <a:t>SDRadar</a:t>
            </a:r>
            <a:r>
              <a:rPr lang="en-US" sz="1800" b="1" dirty="0">
                <a:effectLst/>
                <a:latin typeface="Times New Roman" panose="02020603050405020304" pitchFamily="18" charset="0"/>
                <a:ea typeface="SimSun" panose="02010600030101010101" pitchFamily="2" charset="-122"/>
              </a:rPr>
              <a:t>, </a:t>
            </a:r>
            <a:r>
              <a:rPr lang="en-US" sz="1800" b="1" u="sng" dirty="0">
                <a:effectLst/>
                <a:latin typeface="Times New Roman" panose="02020603050405020304" pitchFamily="18" charset="0"/>
                <a:ea typeface="SimSun" panose="02010600030101010101" pitchFamily="2" charset="-122"/>
              </a:rPr>
              <a:t>with stationary RFI</a:t>
            </a:r>
            <a:endParaRPr lang="en-US" u="sng" dirty="0"/>
          </a:p>
        </p:txBody>
      </p:sp>
      <p:sp>
        <p:nvSpPr>
          <p:cNvPr id="18" name="Rectangle 17">
            <a:extLst>
              <a:ext uri="{FF2B5EF4-FFF2-40B4-BE49-F238E27FC236}">
                <a16:creationId xmlns:a16="http://schemas.microsoft.com/office/drawing/2014/main" id="{15563631-420D-4FCB-B06B-A16B220E29CD}"/>
              </a:ext>
            </a:extLst>
          </p:cNvPr>
          <p:cNvSpPr/>
          <p:nvPr/>
        </p:nvSpPr>
        <p:spPr>
          <a:xfrm>
            <a:off x="1445046" y="5376162"/>
            <a:ext cx="10304421"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rPr>
              <a:t>RFI now mitigated by spectral notches in each waveform and corresponding matched filtering.</a:t>
            </a:r>
          </a:p>
          <a:p>
            <a:pPr marL="285750" indent="-285750">
              <a:buFont typeface="Arial" panose="020B0604020202020204" pitchFamily="34" charset="0"/>
              <a:buChar char="•"/>
            </a:pPr>
            <a:r>
              <a:rPr lang="en-US" dirty="0">
                <a:solidFill>
                  <a:srgbClr val="FF0000"/>
                </a:solidFill>
              </a:rPr>
              <a:t>Some RFI leakage due to 25 dB notch depth → trade-off for real-time responsiveness</a:t>
            </a:r>
          </a:p>
        </p:txBody>
      </p:sp>
      <p:pic>
        <p:nvPicPr>
          <p:cNvPr id="11" name="Picture 10" descr="Chart&#10;&#10;Description automatically generated">
            <a:extLst>
              <a:ext uri="{FF2B5EF4-FFF2-40B4-BE49-F238E27FC236}">
                <a16:creationId xmlns:a16="http://schemas.microsoft.com/office/drawing/2014/main" id="{6139134A-7B96-4399-B4CE-4F2D0FA6A061}"/>
              </a:ext>
            </a:extLst>
          </p:cNvPr>
          <p:cNvPicPr>
            <a:picLocks noChangeAspect="1"/>
          </p:cNvPicPr>
          <p:nvPr/>
        </p:nvPicPr>
        <p:blipFill rotWithShape="1">
          <a:blip r:embed="rId5">
            <a:extLst>
              <a:ext uri="{28A0092B-C50C-407E-A947-70E740481C1C}">
                <a14:useLocalDpi xmlns:a14="http://schemas.microsoft.com/office/drawing/2010/main" val="0"/>
              </a:ext>
            </a:extLst>
          </a:blip>
          <a:srcRect r="18030"/>
          <a:stretch/>
        </p:blipFill>
        <p:spPr>
          <a:xfrm>
            <a:off x="1787157" y="1712134"/>
            <a:ext cx="3783723" cy="3462009"/>
          </a:xfrm>
          <a:prstGeom prst="rect">
            <a:avLst/>
          </a:prstGeom>
        </p:spPr>
      </p:pic>
      <p:pic>
        <p:nvPicPr>
          <p:cNvPr id="5" name="Picture 4" descr="Chart&#10;&#10;Description automatically generated">
            <a:extLst>
              <a:ext uri="{FF2B5EF4-FFF2-40B4-BE49-F238E27FC236}">
                <a16:creationId xmlns:a16="http://schemas.microsoft.com/office/drawing/2014/main" id="{F453F374-75F0-4A68-A553-4746FC5A7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0386" y="1706843"/>
            <a:ext cx="4629934" cy="3472450"/>
          </a:xfrm>
          <a:prstGeom prst="rect">
            <a:avLst/>
          </a:prstGeom>
        </p:spPr>
      </p:pic>
      <p:pic>
        <p:nvPicPr>
          <p:cNvPr id="6" name="Audio 5">
            <a:hlinkClick r:id="" action="ppaction://media"/>
            <a:extLst>
              <a:ext uri="{FF2B5EF4-FFF2-40B4-BE49-F238E27FC236}">
                <a16:creationId xmlns:a16="http://schemas.microsoft.com/office/drawing/2014/main" id="{830CE0D5-779E-4375-B4EA-80E119832B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9411120"/>
      </p:ext>
    </p:extLst>
  </p:cSld>
  <p:clrMapOvr>
    <a:masterClrMapping/>
  </p:clrMapOvr>
  <mc:AlternateContent xmlns:mc="http://schemas.openxmlformats.org/markup-compatibility/2006" xmlns:p14="http://schemas.microsoft.com/office/powerpoint/2010/main">
    <mc:Choice Requires="p14">
      <p:transition spd="slow" p14:dur="2000" advTm="36064"/>
    </mc:Choice>
    <mc:Fallback xmlns="">
      <p:transition spd="slow" advTm="3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44629</TotalTime>
  <Words>4597</Words>
  <Application>Microsoft Office PowerPoint</Application>
  <PresentationFormat>Widescreen</PresentationFormat>
  <Paragraphs>306</Paragraphs>
  <Slides>26</Slides>
  <Notes>25</Notes>
  <HiddenSlides>0</HiddenSlides>
  <MMClips>25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5" baseType="lpstr">
      <vt:lpstr>Arial</vt:lpstr>
      <vt:lpstr>Calibri</vt:lpstr>
      <vt:lpstr>Cambria Math</vt:lpstr>
      <vt:lpstr>Palatino Linotype</vt:lpstr>
      <vt:lpstr>Times New Roman</vt:lpstr>
      <vt:lpstr>Wingdings</vt:lpstr>
      <vt:lpstr>Office Theme</vt:lpstr>
      <vt:lpstr>Equation.DSMT4</vt:lpstr>
      <vt:lpstr>Equation</vt:lpstr>
      <vt:lpstr>Real-Time Experimental Demonstration and Evaluation of Open-Air  Sense-and-Notch Radar</vt:lpstr>
      <vt:lpstr>Motivation</vt:lpstr>
      <vt:lpstr>Motivation</vt:lpstr>
      <vt:lpstr>Cognitive Radar 101</vt:lpstr>
      <vt:lpstr>PowerPoint Presentation</vt:lpstr>
      <vt:lpstr>Experimental Test Setup</vt:lpstr>
      <vt:lpstr>Experimental Test Setup</vt:lpstr>
      <vt:lpstr>Baseline (full-band)</vt:lpstr>
      <vt:lpstr>Case A) Stationary Interference</vt:lpstr>
      <vt:lpstr>Case B)  Hopping RFI @ 50 ms interval</vt:lpstr>
      <vt:lpstr>Case C)  Hopping RFI @ 10 ms interval</vt:lpstr>
      <vt:lpstr>Case D) Hopping RFI @ 0.6 ms interval</vt:lpstr>
      <vt:lpstr>Full Comparison</vt:lpstr>
      <vt:lpstr>PowerPoint Presentation</vt:lpstr>
      <vt:lpstr>Foundations</vt:lpstr>
      <vt:lpstr>Foundations</vt:lpstr>
      <vt:lpstr>Foundations</vt:lpstr>
      <vt:lpstr>Notched FM Waveform Generation</vt:lpstr>
      <vt:lpstr>ZOROW</vt:lpstr>
      <vt:lpstr>ZOROW</vt:lpstr>
      <vt:lpstr>ZOROW</vt:lpstr>
      <vt:lpstr>ZOROW</vt:lpstr>
      <vt:lpstr>Implementation onto the SDR’s FPGA (i.e. mapping expensive/high-fidelity to low-cost/modest-fidelity)</vt:lpstr>
      <vt:lpstr>Real-Time Sense-and-Notch Random FM</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CPM-based Radar Waveforms for Efficiently Bandlimiting a Transmitted Spectrum</dc:title>
  <dc:creator>Homer</dc:creator>
  <cp:lastModifiedBy>Owen, Jonathan William</cp:lastModifiedBy>
  <cp:revision>1741</cp:revision>
  <cp:lastPrinted>2017-09-21T13:12:19Z</cp:lastPrinted>
  <dcterms:created xsi:type="dcterms:W3CDTF">2009-03-27T21:38:50Z</dcterms:created>
  <dcterms:modified xsi:type="dcterms:W3CDTF">2022-02-15T05:40:00Z</dcterms:modified>
</cp:coreProperties>
</file>