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30"/>
  </p:notesMasterIdLst>
  <p:handoutMasterIdLst>
    <p:handoutMasterId r:id="rId31"/>
  </p:handoutMasterIdLst>
  <p:sldIdLst>
    <p:sldId id="341" r:id="rId2"/>
    <p:sldId id="257" r:id="rId3"/>
    <p:sldId id="401" r:id="rId4"/>
    <p:sldId id="378" r:id="rId5"/>
    <p:sldId id="402" r:id="rId6"/>
    <p:sldId id="379" r:id="rId7"/>
    <p:sldId id="385" r:id="rId8"/>
    <p:sldId id="386" r:id="rId9"/>
    <p:sldId id="380" r:id="rId10"/>
    <p:sldId id="387" r:id="rId11"/>
    <p:sldId id="388" r:id="rId12"/>
    <p:sldId id="403" r:id="rId13"/>
    <p:sldId id="404" r:id="rId14"/>
    <p:sldId id="372" r:id="rId15"/>
    <p:sldId id="374" r:id="rId16"/>
    <p:sldId id="392" r:id="rId17"/>
    <p:sldId id="394" r:id="rId18"/>
    <p:sldId id="393" r:id="rId19"/>
    <p:sldId id="391" r:id="rId20"/>
    <p:sldId id="396" r:id="rId21"/>
    <p:sldId id="397" r:id="rId22"/>
    <p:sldId id="398" r:id="rId23"/>
    <p:sldId id="399" r:id="rId24"/>
    <p:sldId id="400" r:id="rId25"/>
    <p:sldId id="390" r:id="rId26"/>
    <p:sldId id="389" r:id="rId27"/>
    <p:sldId id="382" r:id="rId28"/>
    <p:sldId id="371" r:id="rId29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CD574FC-DFDA-41A5-8C02-6AFF1CE18E08}">
          <p14:sldIdLst>
            <p14:sldId id="341"/>
            <p14:sldId id="257"/>
            <p14:sldId id="401"/>
            <p14:sldId id="378"/>
            <p14:sldId id="402"/>
            <p14:sldId id="379"/>
            <p14:sldId id="385"/>
            <p14:sldId id="386"/>
            <p14:sldId id="380"/>
            <p14:sldId id="387"/>
            <p14:sldId id="388"/>
            <p14:sldId id="403"/>
            <p14:sldId id="404"/>
            <p14:sldId id="372"/>
            <p14:sldId id="374"/>
            <p14:sldId id="392"/>
            <p14:sldId id="394"/>
            <p14:sldId id="393"/>
            <p14:sldId id="391"/>
            <p14:sldId id="396"/>
            <p14:sldId id="397"/>
            <p14:sldId id="398"/>
            <p14:sldId id="399"/>
            <p14:sldId id="400"/>
            <p14:sldId id="390"/>
            <p14:sldId id="389"/>
            <p14:sldId id="382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unt, Shannon David" initials="BSD" lastIdx="5" clrIdx="0">
    <p:extLst>
      <p:ext uri="{19B8F6BF-5375-455C-9EA6-DF929625EA0E}">
        <p15:presenceInfo xmlns:p15="http://schemas.microsoft.com/office/powerpoint/2012/main" userId="Blunt, Shannon David" providerId="None"/>
      </p:ext>
    </p:extLst>
  </p:cmAuthor>
  <p:cmAuthor id="2" name="Shannon Blunt" initials="SB" lastIdx="3" clrIdx="1">
    <p:extLst>
      <p:ext uri="{19B8F6BF-5375-455C-9EA6-DF929625EA0E}">
        <p15:presenceInfo xmlns:p15="http://schemas.microsoft.com/office/powerpoint/2012/main" userId="Shannon Blunt" providerId="None"/>
      </p:ext>
    </p:extLst>
  </p:cmAuthor>
  <p:cmAuthor id="3" name="Jones, Christian Curtis" initials="JCC" lastIdx="1" clrIdx="2">
    <p:extLst>
      <p:ext uri="{19B8F6BF-5375-455C-9EA6-DF929625EA0E}">
        <p15:presenceInfo xmlns:p15="http://schemas.microsoft.com/office/powerpoint/2012/main" userId="Jones, Christian Curt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33"/>
    <a:srgbClr val="E8000D"/>
    <a:srgbClr val="0050BA"/>
    <a:srgbClr val="7FB13D"/>
    <a:srgbClr val="002D56"/>
    <a:srgbClr val="F0F0EC"/>
    <a:srgbClr val="85898A"/>
    <a:srgbClr val="0072BD"/>
    <a:srgbClr val="DA5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6804" autoAdjust="0"/>
  </p:normalViewPr>
  <p:slideViewPr>
    <p:cSldViewPr snapToGrid="0">
      <p:cViewPr varScale="1">
        <p:scale>
          <a:sx n="108" d="100"/>
          <a:sy n="108" d="100"/>
        </p:scale>
        <p:origin x="112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942" y="66"/>
      </p:cViewPr>
      <p:guideLst>
        <p:guide orient="horz" pos="2209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3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3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3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3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3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33.wmf"/><Relationship Id="rId5" Type="http://schemas.openxmlformats.org/officeDocument/2006/relationships/image" Target="../media/image52.wmf"/><Relationship Id="rId4" Type="http://schemas.openxmlformats.org/officeDocument/2006/relationships/image" Target="../media/image3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50.wmf"/><Relationship Id="rId1" Type="http://schemas.openxmlformats.org/officeDocument/2006/relationships/image" Target="../media/image60.wmf"/><Relationship Id="rId5" Type="http://schemas.openxmlformats.org/officeDocument/2006/relationships/image" Target="../media/image52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0" Type="http://schemas.openxmlformats.org/officeDocument/2006/relationships/image" Target="../media/image23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7744C-8CBE-4BA0-9E8A-D5DD1F4BBC25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ED25B-BC18-4A5A-96F4-B54E1134E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2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7F576-BB89-4C8E-8F93-2380D797918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0A7A22-A5C4-4FB6-8FEF-49B6B68A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42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0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07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4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0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4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4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6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9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74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6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004611" y="0"/>
            <a:ext cx="2187388" cy="685800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999" y="112469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981" y="287739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A2D0-C8BE-459A-B0EE-A680D34A1E43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9990667" y="6522632"/>
            <a:ext cx="2219261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</p:spPr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B2CEEB-1217-4AAD-ADF7-120AEE921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1AAA8-D612-4A2A-AC63-FE9AEA5E02D7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0BCAA-A129-4404-80C7-9BD0D1D51A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E6589-21D5-4819-9DCA-DDF3C90F60B9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7F9FB-AE0A-40B8-BA43-D577A6CBAF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0" y="1"/>
            <a:ext cx="12191920" cy="80772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79936"/>
          </a:xfrm>
        </p:spPr>
        <p:txBody>
          <a:bodyPr>
            <a:normAutofit/>
          </a:bodyPr>
          <a:lstStyle>
            <a:lvl1pPr>
              <a:defRPr lang="en-US" sz="3600" b="0" dirty="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  <a:lvl2pPr>
              <a:defRPr sz="2400">
                <a:solidFill>
                  <a:srgbClr val="002D56"/>
                </a:solidFill>
                <a:latin typeface="Palatino Linotype" panose="02040502050505030304" pitchFamily="18" charset="0"/>
              </a:defRPr>
            </a:lvl2pPr>
            <a:lvl3pPr>
              <a:defRPr sz="2000">
                <a:solidFill>
                  <a:srgbClr val="002D56"/>
                </a:solidFill>
                <a:latin typeface="Palatino Linotype" panose="02040502050505030304" pitchFamily="18" charset="0"/>
              </a:defRPr>
            </a:lvl3pPr>
            <a:lvl4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4pPr>
            <a:lvl5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BA47DC-699B-4761-9179-25F0592AC5C1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Line 27"/>
          <p:cNvSpPr>
            <a:spLocks noChangeShapeType="1"/>
          </p:cNvSpPr>
          <p:nvPr userDrawn="1"/>
        </p:nvSpPr>
        <p:spPr bwMode="auto">
          <a:xfrm>
            <a:off x="1" y="790165"/>
            <a:ext cx="1202422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7"/>
          <p:cNvSpPr>
            <a:spLocks noChangeShapeType="1"/>
          </p:cNvSpPr>
          <p:nvPr userDrawn="1"/>
        </p:nvSpPr>
        <p:spPr bwMode="auto">
          <a:xfrm>
            <a:off x="80" y="11388"/>
            <a:ext cx="1219200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117027-474F-4C32-8931-D7F251CE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4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09156-5B1E-4A11-839B-F2C26FC74017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490257" y="216192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5240" y="391462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4DE2D-9805-43BF-9CB7-FD6EA44FF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01D336-4563-4835-8916-2772B410B292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9AFE-49BF-45C1-9976-CFF8114687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1ACB0-8B64-4C7E-B366-2BA457314F46}" type="datetime1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3552A-A9A6-4CBA-8B3E-ECD64BA96E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D59F29-6DCA-40F4-B1EE-33457B1E94F2}" type="datetime1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861C-FA4C-4F85-81F3-A6B88845E7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5F848-6FC3-4675-8207-BE263E6F8B1A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E2421-D8AD-4A5A-95AB-46E2506023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4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BEA053-FC68-4AF0-874D-A32D89330BEA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63561-3494-48D4-BA41-7F93345119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0BEAE-75B7-48D6-BB17-87D5FC754EB4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A302-2558-463F-9E40-489727E51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1957432" y="6522632"/>
            <a:ext cx="10252497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 type="diamond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047" y="26895"/>
            <a:ext cx="10237696" cy="77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60743E-C47C-42FC-A367-435A85E161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512107" y="6576213"/>
            <a:ext cx="7260845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2022</a:t>
            </a:r>
            <a:r>
              <a:rPr lang="en-US" sz="1200" b="1" baseline="0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IEEE</a:t>
            </a: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RADAR CONFERENCE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030CE3-0F83-464B-A525-9A65B8A922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263640"/>
            <a:ext cx="1272879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kern="1200" smtClean="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Relationship Id="rId9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Relationship Id="rId9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Relationship Id="rId9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1.bin"/><Relationship Id="rId3" Type="http://schemas.openxmlformats.org/officeDocument/2006/relationships/image" Target="../media/image38.emf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5.wmf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40.emf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34.w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3.emf"/><Relationship Id="rId3" Type="http://schemas.openxmlformats.org/officeDocument/2006/relationships/image" Target="../media/image38.e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5.wmf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7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40.emf"/><Relationship Id="rId15" Type="http://schemas.openxmlformats.org/officeDocument/2006/relationships/image" Target="../media/image42.emf"/><Relationship Id="rId10" Type="http://schemas.openxmlformats.org/officeDocument/2006/relationships/image" Target="../media/image34.w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3.emf"/><Relationship Id="rId3" Type="http://schemas.openxmlformats.org/officeDocument/2006/relationships/image" Target="../media/image38.emf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35.wmf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2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40.emf"/><Relationship Id="rId15" Type="http://schemas.openxmlformats.org/officeDocument/2006/relationships/image" Target="../media/image42.emf"/><Relationship Id="rId10" Type="http://schemas.openxmlformats.org/officeDocument/2006/relationships/image" Target="../media/image34.w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3.emf"/><Relationship Id="rId3" Type="http://schemas.openxmlformats.org/officeDocument/2006/relationships/image" Target="../media/image38.emf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35.wmf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40.emf"/><Relationship Id="rId15" Type="http://schemas.openxmlformats.org/officeDocument/2006/relationships/image" Target="../media/image42.emf"/><Relationship Id="rId10" Type="http://schemas.openxmlformats.org/officeDocument/2006/relationships/image" Target="../media/image34.w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37.wmf"/><Relationship Id="rId3" Type="http://schemas.openxmlformats.org/officeDocument/2006/relationships/image" Target="../media/image44.emf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43.wmf"/><Relationship Id="rId19" Type="http://schemas.openxmlformats.org/officeDocument/2006/relationships/image" Target="../media/image3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37.wmf"/><Relationship Id="rId3" Type="http://schemas.openxmlformats.org/officeDocument/2006/relationships/image" Target="../media/image44.emf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56.bin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43.wmf"/><Relationship Id="rId19" Type="http://schemas.openxmlformats.org/officeDocument/2006/relationships/image" Target="../media/image3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37.wmf"/><Relationship Id="rId3" Type="http://schemas.openxmlformats.org/officeDocument/2006/relationships/image" Target="../media/image44.emf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43.wmf"/><Relationship Id="rId19" Type="http://schemas.openxmlformats.org/officeDocument/2006/relationships/image" Target="../media/image3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37.wmf"/><Relationship Id="rId3" Type="http://schemas.openxmlformats.org/officeDocument/2006/relationships/image" Target="../media/image44.emf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43.wmf"/><Relationship Id="rId19" Type="http://schemas.openxmlformats.org/officeDocument/2006/relationships/image" Target="../media/image3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77.bin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6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7.emf"/><Relationship Id="rId11" Type="http://schemas.openxmlformats.org/officeDocument/2006/relationships/image" Target="../media/image43.wmf"/><Relationship Id="rId5" Type="http://schemas.openxmlformats.org/officeDocument/2006/relationships/image" Target="../media/image46.e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37.wmf"/><Relationship Id="rId4" Type="http://schemas.openxmlformats.org/officeDocument/2006/relationships/image" Target="../media/image45.emf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7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52.w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6.emf"/><Relationship Id="rId11" Type="http://schemas.openxmlformats.org/officeDocument/2006/relationships/oleObject" Target="../embeddings/oleObject79.bin"/><Relationship Id="rId5" Type="http://schemas.openxmlformats.org/officeDocument/2006/relationships/image" Target="../media/image55.png"/><Relationship Id="rId15" Type="http://schemas.openxmlformats.org/officeDocument/2006/relationships/oleObject" Target="../embeddings/oleObject81.bin"/><Relationship Id="rId10" Type="http://schemas.openxmlformats.org/officeDocument/2006/relationships/image" Target="../media/image33.wmf"/><Relationship Id="rId19" Type="http://schemas.openxmlformats.org/officeDocument/2006/relationships/image" Target="../media/image3.e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image" Target="../media/image61.wmf"/><Relationship Id="rId18" Type="http://schemas.openxmlformats.org/officeDocument/2006/relationships/image" Target="../media/image3.emf"/><Relationship Id="rId3" Type="http://schemas.openxmlformats.org/officeDocument/2006/relationships/image" Target="../media/image62.gif"/><Relationship Id="rId7" Type="http://schemas.openxmlformats.org/officeDocument/2006/relationships/image" Target="../media/image59.jpeg"/><Relationship Id="rId12" Type="http://schemas.openxmlformats.org/officeDocument/2006/relationships/oleObject" Target="../embeddings/oleObject85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7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5.gif"/><Relationship Id="rId11" Type="http://schemas.openxmlformats.org/officeDocument/2006/relationships/image" Target="../media/image50.wmf"/><Relationship Id="rId5" Type="http://schemas.openxmlformats.org/officeDocument/2006/relationships/image" Target="../media/image64.gi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84.bin"/><Relationship Id="rId4" Type="http://schemas.openxmlformats.org/officeDocument/2006/relationships/image" Target="../media/image63.gif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8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3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17.bin"/><Relationship Id="rId26" Type="http://schemas.openxmlformats.org/officeDocument/2006/relationships/image" Target="../media/image3.emf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2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0.wmf"/><Relationship Id="rId25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7.w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14.wmf"/><Relationship Id="rId15" Type="http://schemas.openxmlformats.org/officeDocument/2006/relationships/image" Target="../media/image19.wmf"/><Relationship Id="rId23" Type="http://schemas.openxmlformats.org/officeDocument/2006/relationships/image" Target="../media/image23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1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5.wmf"/><Relationship Id="rId10" Type="http://schemas.openxmlformats.org/officeDocument/2006/relationships/image" Target="../media/image3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5588" y="803179"/>
            <a:ext cx="9849102" cy="148094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50BA"/>
                </a:solidFill>
              </a:rPr>
              <a:t>Development &amp; Experimental Assessment of Robust Direction Finding and Self-Calibration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15103" y="2284120"/>
            <a:ext cx="9190070" cy="1783757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Christian C. Jones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Zeus E. Gannon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Dan DePardo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Jonathan W. Owen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Shannon D. Blunt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Christopher T. Allen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Benjamin H. Kirk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1600" baseline="30000" dirty="0"/>
          </a:p>
          <a:p>
            <a:r>
              <a:rPr lang="en-US" sz="1600" baseline="30000" dirty="0"/>
              <a:t>1</a:t>
            </a:r>
            <a:r>
              <a:rPr lang="en-US" sz="1600" dirty="0"/>
              <a:t>Radar Systems Lab (RSL), EECS Dept., University of Kansas, Lawrence, KS, USA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U.S. Army Research Laboratory (ARL), Adelphi, MD</a:t>
            </a:r>
          </a:p>
        </p:txBody>
      </p:sp>
      <p:sp>
        <p:nvSpPr>
          <p:cNvPr id="2" name="Rectangle 1"/>
          <p:cNvSpPr/>
          <p:nvPr/>
        </p:nvSpPr>
        <p:spPr>
          <a:xfrm>
            <a:off x="759551" y="5504704"/>
            <a:ext cx="870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D56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This work was supported by the Army Research Office under Grant #W911NF-20-2-0271. DISTRIBUTION STATEMENT A. Approved for Public Release.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98493-19E1-4801-A3FB-905576BB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49" y="4067877"/>
            <a:ext cx="2899110" cy="105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FEA7B-EF06-4C9C-9461-23FD49E04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82" y="3957295"/>
            <a:ext cx="1618761" cy="12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RISR Self-Calibration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7"/>
            <a:ext cx="11268636" cy="182058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To combat these possible sources of error, a </a:t>
            </a:r>
            <a:r>
              <a:rPr lang="en-US" sz="2000" b="1" u="sng" dirty="0">
                <a:solidFill>
                  <a:srgbClr val="0000FF"/>
                </a:solidFill>
              </a:rPr>
              <a:t>constrained iterative approach </a:t>
            </a:r>
            <a:r>
              <a:rPr lang="en-US" sz="2000" dirty="0">
                <a:solidFill>
                  <a:srgbClr val="0000FF"/>
                </a:solidFill>
              </a:rPr>
              <a:t>is taken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First, the structure of the calibration matrix is constrained to </a:t>
            </a:r>
            <a:r>
              <a:rPr lang="en-US" sz="2000" b="1" u="sng" dirty="0">
                <a:solidFill>
                  <a:srgbClr val="0000FF"/>
                </a:solidFill>
              </a:rPr>
              <a:t>match the expected mutual coupling structure and gain/phase errors of the array manifold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FF7BD-AFD0-4531-BCCE-0B4EA8201E4A}"/>
              </a:ext>
            </a:extLst>
          </p:cNvPr>
          <p:cNvSpPr txBox="1">
            <a:spLocks/>
          </p:cNvSpPr>
          <p:nvPr/>
        </p:nvSpPr>
        <p:spPr>
          <a:xfrm>
            <a:off x="510988" y="2763919"/>
            <a:ext cx="11268636" cy="539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For example, the mutual coupling for a uniform linear array can be modeled as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DD13C76-D88C-4521-B6B5-47464B6A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463793"/>
              </p:ext>
            </p:extLst>
          </p:nvPr>
        </p:nvGraphicFramePr>
        <p:xfrm>
          <a:off x="5249901" y="3239417"/>
          <a:ext cx="895405" cy="378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4" imgW="431425" imgH="177646" progId="Equation.DSMT4">
                  <p:embed/>
                </p:oleObj>
              </mc:Choice>
              <mc:Fallback>
                <p:oleObj name="Equation" r:id="rId4" imgW="431425" imgH="177646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834E2BBD-4F53-46CA-95B4-9135566D96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901" y="3239417"/>
                        <a:ext cx="895405" cy="3780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A198E3-4E2C-441F-BC00-5765B34F7D99}"/>
              </a:ext>
            </a:extLst>
          </p:cNvPr>
          <p:cNvCxnSpPr>
            <a:cxnSpLocks/>
          </p:cNvCxnSpPr>
          <p:nvPr/>
        </p:nvCxnSpPr>
        <p:spPr>
          <a:xfrm flipV="1">
            <a:off x="5785950" y="3568772"/>
            <a:ext cx="0" cy="517206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11B36-BE39-4A02-819E-A638658ECF63}"/>
              </a:ext>
            </a:extLst>
          </p:cNvPr>
          <p:cNvCxnSpPr>
            <a:cxnSpLocks/>
          </p:cNvCxnSpPr>
          <p:nvPr/>
        </p:nvCxnSpPr>
        <p:spPr>
          <a:xfrm>
            <a:off x="4462943" y="4068661"/>
            <a:ext cx="1331396" cy="543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E3C77-9F07-48D6-8F0B-6084812CBA55}"/>
              </a:ext>
            </a:extLst>
          </p:cNvPr>
          <p:cNvSpPr/>
          <p:nvPr/>
        </p:nvSpPr>
        <p:spPr>
          <a:xfrm>
            <a:off x="2397221" y="3617477"/>
            <a:ext cx="2080469" cy="830996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7081A-20F0-41D4-A34D-0B7A923AB660}"/>
              </a:ext>
            </a:extLst>
          </p:cNvPr>
          <p:cNvSpPr txBox="1"/>
          <p:nvPr/>
        </p:nvSpPr>
        <p:spPr>
          <a:xfrm>
            <a:off x="2397222" y="3617477"/>
            <a:ext cx="2080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complex symmetric (not Hermitian) Toeplitz matrix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BDF0684-0608-4425-9404-2FE1D9F10F9D}"/>
              </a:ext>
            </a:extLst>
          </p:cNvPr>
          <p:cNvSpPr txBox="1">
            <a:spLocks/>
          </p:cNvSpPr>
          <p:nvPr/>
        </p:nvSpPr>
        <p:spPr>
          <a:xfrm>
            <a:off x="510988" y="4584499"/>
            <a:ext cx="11268636" cy="539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Minimization is then performed via some descent routine (here L-BFGS) on these auxiliary variables 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46EE6B-3FEF-4921-AEDB-30AA641613AF}"/>
              </a:ext>
            </a:extLst>
          </p:cNvPr>
          <p:cNvCxnSpPr>
            <a:cxnSpLocks/>
          </p:cNvCxnSpPr>
          <p:nvPr/>
        </p:nvCxnSpPr>
        <p:spPr>
          <a:xfrm flipH="1">
            <a:off x="6145307" y="3407111"/>
            <a:ext cx="1721786" cy="0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8F67A84-D537-4363-B3EC-9F16ABEE642E}"/>
              </a:ext>
            </a:extLst>
          </p:cNvPr>
          <p:cNvSpPr/>
          <p:nvPr/>
        </p:nvSpPr>
        <p:spPr>
          <a:xfrm>
            <a:off x="6674076" y="3653163"/>
            <a:ext cx="2402811" cy="58477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F74FC9-6703-487C-9071-DB7BCC86CF55}"/>
              </a:ext>
            </a:extLst>
          </p:cNvPr>
          <p:cNvSpPr txBox="1"/>
          <p:nvPr/>
        </p:nvSpPr>
        <p:spPr>
          <a:xfrm>
            <a:off x="6665688" y="3653162"/>
            <a:ext cx="240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diagonal matrix of mutual coupling gains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6F188E-F99B-41DA-BCE7-6096390923C0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7867094" y="3395232"/>
            <a:ext cx="0" cy="257930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2A25404-D56E-408C-8136-5907C08996CD}"/>
              </a:ext>
            </a:extLst>
          </p:cNvPr>
          <p:cNvSpPr/>
          <p:nvPr/>
        </p:nvSpPr>
        <p:spPr>
          <a:xfrm>
            <a:off x="1055365" y="5415324"/>
            <a:ext cx="10081270" cy="500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fit is still an approximation, but it brings the model closer to physical reality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8F23A0-A0E4-4E9C-8F49-615BFF6F0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2"/>
    </mc:Choice>
    <mc:Fallback xmlns="">
      <p:transition spd="slow" advTm="2775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RISR Self-Calibration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6"/>
            <a:ext cx="11268636" cy="265210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calibration model is initialized as an identity matrix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RISR is then performed on the measurements with a large model uncertainty variance (            )           and a partial constraint set to be small (             )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This configuration </a:t>
            </a:r>
            <a:r>
              <a:rPr lang="en-US" sz="1700" b="1" u="sng" dirty="0">
                <a:solidFill>
                  <a:schemeClr val="tx1"/>
                </a:solidFill>
              </a:rPr>
              <a:t>emphasizes dominant signal components and suppresses low-power signals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This resulting RISR estimate is then used to update the calibration model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AB0E-69B2-4557-9752-71036F1C0FBA}"/>
              </a:ext>
            </a:extLst>
          </p:cNvPr>
          <p:cNvPicPr/>
          <p:nvPr/>
        </p:nvPicPr>
        <p:blipFill rotWithShape="1">
          <a:blip r:embed="rId4"/>
          <a:srcRect t="18970" b="13989"/>
          <a:stretch/>
        </p:blipFill>
        <p:spPr bwMode="auto">
          <a:xfrm>
            <a:off x="5993541" y="3882471"/>
            <a:ext cx="5488846" cy="1749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25C0794-87DE-4DC2-904E-7CD892F99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62833"/>
              </p:ext>
            </p:extLst>
          </p:nvPr>
        </p:nvGraphicFramePr>
        <p:xfrm>
          <a:off x="5320495" y="2203151"/>
          <a:ext cx="870101" cy="31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5" imgW="419040" imgH="152280" progId="Equation.DSMT4">
                  <p:embed/>
                </p:oleObj>
              </mc:Choice>
              <mc:Fallback>
                <p:oleObj name="Equation" r:id="rId5" imgW="419040" imgH="152280" progId="Equation.DSMT4">
                  <p:embed/>
                  <p:pic>
                    <p:nvPicPr>
                      <p:cNvPr id="97" name="Object 96">
                        <a:extLst>
                          <a:ext uri="{FF2B5EF4-FFF2-40B4-BE49-F238E27FC236}">
                            <a16:creationId xmlns:a16="http://schemas.microsoft.com/office/drawing/2014/main" id="{58D05B67-42F9-463B-80D3-CC1534BBAE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0495" y="2203151"/>
                        <a:ext cx="870101" cy="312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DC6163E-48CF-4470-B704-F344779B3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908494"/>
              </p:ext>
            </p:extLst>
          </p:nvPr>
        </p:nvGraphicFramePr>
        <p:xfrm>
          <a:off x="10682118" y="1812729"/>
          <a:ext cx="831801" cy="43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7" imgW="355320" imgH="190440" progId="Equation.DSMT4">
                  <p:embed/>
                </p:oleObj>
              </mc:Choice>
              <mc:Fallback>
                <p:oleObj name="Equation" r:id="rId7" imgW="355320" imgH="19044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692F2407-2CB6-45B2-937A-062283FAF8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2118" y="1812729"/>
                        <a:ext cx="831801" cy="432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2AC92A6-7382-4922-BF0B-4CF09813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9"/>
    </mc:Choice>
    <mc:Fallback xmlns="">
      <p:transition spd="slow" advTm="3760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RISR Self-Calibration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6"/>
            <a:ext cx="11268636" cy="265210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calibration model is initialized as an identity matrix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RISR is then performed on the measurements with a large model uncertainty variance (            )           and a partial constraint set to be small (             )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This configuration </a:t>
            </a:r>
            <a:r>
              <a:rPr lang="en-US" sz="1700" b="1" u="sng" dirty="0">
                <a:solidFill>
                  <a:schemeClr val="tx1"/>
                </a:solidFill>
              </a:rPr>
              <a:t>emphasizes dominant signal components and suppresses low-power signals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This resulting RISR estimate is then used to update the calibration model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AB0E-69B2-4557-9752-71036F1C0FBA}"/>
              </a:ext>
            </a:extLst>
          </p:cNvPr>
          <p:cNvPicPr/>
          <p:nvPr/>
        </p:nvPicPr>
        <p:blipFill rotWithShape="1">
          <a:blip r:embed="rId4"/>
          <a:srcRect t="18970" b="13989"/>
          <a:stretch/>
        </p:blipFill>
        <p:spPr bwMode="auto">
          <a:xfrm>
            <a:off x="5993541" y="3882471"/>
            <a:ext cx="5488846" cy="1749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25C0794-87DE-4DC2-904E-7CD892F999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0495" y="2203151"/>
          <a:ext cx="870101" cy="31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5" imgW="419040" imgH="152280" progId="Equation.DSMT4">
                  <p:embed/>
                </p:oleObj>
              </mc:Choice>
              <mc:Fallback>
                <p:oleObj name="Equation" r:id="rId5" imgW="419040" imgH="1522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25C0794-87DE-4DC2-904E-7CD892F99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0495" y="2203151"/>
                        <a:ext cx="870101" cy="312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DC6163E-48CF-4470-B704-F344779B3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82118" y="1812729"/>
          <a:ext cx="831801" cy="43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7" imgW="355320" imgH="190440" progId="Equation.DSMT4">
                  <p:embed/>
                </p:oleObj>
              </mc:Choice>
              <mc:Fallback>
                <p:oleObj name="Equation" r:id="rId7" imgW="355320" imgH="190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DC6163E-48CF-4470-B704-F344779B3B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2118" y="1812729"/>
                        <a:ext cx="831801" cy="432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894D8F-124A-4817-AFCD-DBCBC497FDF8}"/>
              </a:ext>
            </a:extLst>
          </p:cNvPr>
          <p:cNvSpPr txBox="1">
            <a:spLocks/>
          </p:cNvSpPr>
          <p:nvPr/>
        </p:nvSpPr>
        <p:spPr>
          <a:xfrm>
            <a:off x="510988" y="3901592"/>
            <a:ext cx="5360705" cy="1401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RISR </a:t>
            </a:r>
            <a:r>
              <a:rPr lang="en-US" sz="2000" b="1" u="sng" dirty="0">
                <a:solidFill>
                  <a:srgbClr val="FF0000"/>
                </a:solidFill>
              </a:rPr>
              <a:t>model uncertainty is then reduced</a:t>
            </a:r>
            <a:r>
              <a:rPr lang="en-US" sz="2000" dirty="0">
                <a:solidFill>
                  <a:srgbClr val="0000FF"/>
                </a:solidFill>
              </a:rPr>
              <a:t>, and the process is </a:t>
            </a:r>
            <a:r>
              <a:rPr lang="en-US" sz="2000" b="1" u="sng" dirty="0">
                <a:solidFill>
                  <a:srgbClr val="FF0000"/>
                </a:solidFill>
              </a:rPr>
              <a:t>repeated until some calibration tolerance is met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C92A6-7382-4922-BF0B-4CF09813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1"/>
    </mc:Choice>
    <mc:Fallback xmlns="">
      <p:transition spd="slow" advTm="164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RISR Self-Calibration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6"/>
            <a:ext cx="11268636" cy="265210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calibration model is initialized as an identity matrix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RISR is then performed on the measurements with a large model uncertainty variance (            )           and a partial constraint set to be small (             )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This configuration </a:t>
            </a:r>
            <a:r>
              <a:rPr lang="en-US" sz="1700" b="1" u="sng" dirty="0">
                <a:solidFill>
                  <a:schemeClr val="tx1"/>
                </a:solidFill>
              </a:rPr>
              <a:t>emphasizes dominant signal components and suppresses low-power signals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This resulting RISR estimate is then used to update the calibration model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AB0E-69B2-4557-9752-71036F1C0FBA}"/>
              </a:ext>
            </a:extLst>
          </p:cNvPr>
          <p:cNvPicPr/>
          <p:nvPr/>
        </p:nvPicPr>
        <p:blipFill rotWithShape="1">
          <a:blip r:embed="rId4"/>
          <a:srcRect t="18970" b="13989"/>
          <a:stretch/>
        </p:blipFill>
        <p:spPr bwMode="auto">
          <a:xfrm>
            <a:off x="5993541" y="3882471"/>
            <a:ext cx="5488846" cy="1749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25C0794-87DE-4DC2-904E-7CD892F999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0495" y="2203151"/>
          <a:ext cx="870101" cy="31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5" imgW="419040" imgH="152280" progId="Equation.DSMT4">
                  <p:embed/>
                </p:oleObj>
              </mc:Choice>
              <mc:Fallback>
                <p:oleObj name="Equation" r:id="rId5" imgW="419040" imgH="1522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25C0794-87DE-4DC2-904E-7CD892F99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0495" y="2203151"/>
                        <a:ext cx="870101" cy="312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DC6163E-48CF-4470-B704-F344779B3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82118" y="1812729"/>
          <a:ext cx="831801" cy="43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7" imgW="355320" imgH="190440" progId="Equation.DSMT4">
                  <p:embed/>
                </p:oleObj>
              </mc:Choice>
              <mc:Fallback>
                <p:oleObj name="Equation" r:id="rId7" imgW="355320" imgH="190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DC6163E-48CF-4470-B704-F344779B3B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2118" y="1812729"/>
                        <a:ext cx="831801" cy="432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894D8F-124A-4817-AFCD-DBCBC497FDF8}"/>
              </a:ext>
            </a:extLst>
          </p:cNvPr>
          <p:cNvSpPr txBox="1">
            <a:spLocks/>
          </p:cNvSpPr>
          <p:nvPr/>
        </p:nvSpPr>
        <p:spPr>
          <a:xfrm>
            <a:off x="510988" y="3901592"/>
            <a:ext cx="5360705" cy="1401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RISR </a:t>
            </a:r>
            <a:r>
              <a:rPr lang="en-US" sz="2000" b="1" u="sng" dirty="0">
                <a:solidFill>
                  <a:srgbClr val="FF0000"/>
                </a:solidFill>
              </a:rPr>
              <a:t>model uncertainty is then reduced</a:t>
            </a:r>
            <a:r>
              <a:rPr lang="en-US" sz="2000" dirty="0">
                <a:solidFill>
                  <a:srgbClr val="0000FF"/>
                </a:solidFill>
              </a:rPr>
              <a:t>, and the process is </a:t>
            </a:r>
            <a:r>
              <a:rPr lang="en-US" sz="2000" b="1" u="sng" dirty="0">
                <a:solidFill>
                  <a:srgbClr val="FF0000"/>
                </a:solidFill>
              </a:rPr>
              <a:t>repeated until some calibration tolerance is met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92423-E435-4D97-8A95-1DFE70C21C98}"/>
              </a:ext>
            </a:extLst>
          </p:cNvPr>
          <p:cNvSpPr/>
          <p:nvPr/>
        </p:nvSpPr>
        <p:spPr>
          <a:xfrm>
            <a:off x="810789" y="5960059"/>
            <a:ext cx="10773629" cy="500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require known calibration sources, though their inclusion may improve performance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C92A6-7382-4922-BF0B-4CF09813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7"/>
    </mc:Choice>
    <mc:Fallback xmlns="">
      <p:transition spd="slow" advTm="1092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6B266-51CC-4825-B907-43E890202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39289" y="1380386"/>
            <a:ext cx="5712683" cy="43284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08557-2ED1-499D-8ED3-6D396F39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115568"/>
            <a:ext cx="4927600" cy="505663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We first demonstrate RISR capabilities using an 8-channel RF receive (Rx) ULA: nominal resolution = 22.5</a:t>
            </a:r>
            <a:r>
              <a:rPr lang="en-US" sz="20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⸰</a:t>
            </a:r>
            <a:r>
              <a:rPr lang="en-US" sz="2000" dirty="0">
                <a:solidFill>
                  <a:srgbClr val="0000FF"/>
                </a:solidFill>
              </a:rPr>
              <a:t> at 𝜆/2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Three transmit (Tx) antennas are used to generate signals of different types and powers, all with a 10MHz BW centered at 3.82 GHz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Random FM Pulse @ 0</a:t>
            </a:r>
            <a:r>
              <a:rPr lang="en-US" sz="180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°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High Power LFM Pulse @ 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1800" dirty="0">
                <a:solidFill>
                  <a:schemeClr val="tx1"/>
                </a:solidFill>
              </a:rPr>
              <a:t>18.4</a:t>
            </a:r>
            <a:r>
              <a:rPr lang="en-US" sz="180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°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Low Power OFDM @ 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1800" dirty="0">
                <a:solidFill>
                  <a:schemeClr val="tx1"/>
                </a:solidFill>
              </a:rPr>
              <a:t>33.7</a:t>
            </a:r>
            <a:r>
              <a:rPr lang="en-US" sz="180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°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Noise covariance estimated from a quiet scene (no transmission)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9DF69-1115-4E4A-96EC-FC6114B5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ACE2E0-6543-4372-9AA4-22FDA357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32916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4"/>
    </mc:Choice>
    <mc:Fallback xmlns="">
      <p:transition spd="slow" advTm="630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4754553" y="950482"/>
            <a:ext cx="2829096" cy="4614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No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67E407-9192-412B-AF58-D118DB2649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3593" r="7455" b="5083"/>
          <a:stretch/>
        </p:blipFill>
        <p:spPr bwMode="auto">
          <a:xfrm>
            <a:off x="64312" y="3695794"/>
            <a:ext cx="2862613" cy="2269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EED2A-9409-44F7-964F-96D425106D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295" r="7465" b="4784"/>
          <a:stretch/>
        </p:blipFill>
        <p:spPr bwMode="auto">
          <a:xfrm>
            <a:off x="3028811" y="3655134"/>
            <a:ext cx="2879692" cy="231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86299-6B88-4D74-A31B-585928598C8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294" r="7473" b="4484"/>
          <a:stretch/>
        </p:blipFill>
        <p:spPr bwMode="auto">
          <a:xfrm>
            <a:off x="6096000" y="3642828"/>
            <a:ext cx="2892315" cy="2322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35AC0-FB02-4CF5-B042-283446D71D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680" b="4784"/>
          <a:stretch/>
        </p:blipFill>
        <p:spPr bwMode="auto">
          <a:xfrm>
            <a:off x="9173983" y="3628317"/>
            <a:ext cx="2905682" cy="2328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C8B2A5-8AAA-4F62-908B-89E4ABC0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4927600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0604F04-6D98-40AB-9C3E-C5B04648D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754507"/>
              </p:ext>
            </p:extLst>
          </p:nvPr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EE4F12-D41E-41C4-89BB-5721F63EB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693348"/>
              </p:ext>
            </p:extLst>
          </p:nvPr>
        </p:nvGraphicFramePr>
        <p:xfrm>
          <a:off x="924202" y="172611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Equation" r:id="rId9" imgW="533160" imgH="190440" progId="Equation.DSMT4">
                  <p:embed/>
                </p:oleObj>
              </mc:Choice>
              <mc:Fallback>
                <p:oleObj name="Equation" r:id="rId9" imgW="533160" imgH="1904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202" y="172611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B35FB82-AB09-4B06-A1E0-44BF7B3AD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7484"/>
              </p:ext>
            </p:extLst>
          </p:nvPr>
        </p:nvGraphicFramePr>
        <p:xfrm>
          <a:off x="776288" y="2022895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022895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992AB98-0D5A-40CE-9C50-CBCC8143E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656824"/>
              </p:ext>
            </p:extLst>
          </p:nvPr>
        </p:nvGraphicFramePr>
        <p:xfrm>
          <a:off x="922338" y="2369554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2369554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CCD6E72-15C0-4A0F-8EB6-7360C82F4F7A}"/>
              </a:ext>
            </a:extLst>
          </p:cNvPr>
          <p:cNvSpPr/>
          <p:nvPr/>
        </p:nvSpPr>
        <p:spPr>
          <a:xfrm>
            <a:off x="519972" y="879937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50060" y="1756026"/>
            <a:ext cx="6570778" cy="947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Let’s first examine DF performance </a:t>
            </a:r>
            <a:r>
              <a:rPr lang="en-US" sz="2000" u="sng" dirty="0">
                <a:solidFill>
                  <a:srgbClr val="0000FF"/>
                </a:solidFill>
              </a:rPr>
              <a:t>without</a:t>
            </a:r>
            <a:r>
              <a:rPr lang="en-US" sz="2000" dirty="0">
                <a:solidFill>
                  <a:srgbClr val="0000FF"/>
                </a:solidFill>
              </a:rPr>
              <a:t> calibration to establish a baseline case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335B84F-78FE-4510-91B7-3FF3D5694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08009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Equation" r:id="rId15" imgW="368280" imgH="152280" progId="Equation.DSMT4">
                  <p:embed/>
                </p:oleObj>
              </mc:Choice>
              <mc:Fallback>
                <p:oleObj name="Equation" r:id="rId15" imgW="36828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6890FA2-3240-49AB-B510-BD97A98FA1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24AB196-785E-4D5F-87FB-71FA2FE0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27388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7"/>
    </mc:Choice>
    <mc:Fallback xmlns="">
      <p:transition spd="slow" advTm="282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4754553" y="950482"/>
            <a:ext cx="2829096" cy="4614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No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67E407-9192-412B-AF58-D118DB2649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3593" r="7455" b="5083"/>
          <a:stretch/>
        </p:blipFill>
        <p:spPr bwMode="auto">
          <a:xfrm>
            <a:off x="64312" y="3695794"/>
            <a:ext cx="2862613" cy="2269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EED2A-9409-44F7-964F-96D425106D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295" r="7465" b="4784"/>
          <a:stretch/>
        </p:blipFill>
        <p:spPr bwMode="auto">
          <a:xfrm>
            <a:off x="3028811" y="3655134"/>
            <a:ext cx="2879692" cy="231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86299-6B88-4D74-A31B-585928598C8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294" r="7473" b="4484"/>
          <a:stretch/>
        </p:blipFill>
        <p:spPr bwMode="auto">
          <a:xfrm>
            <a:off x="6096000" y="3642828"/>
            <a:ext cx="2892315" cy="2322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35AC0-FB02-4CF5-B042-283446D71D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680" b="4784"/>
          <a:stretch/>
        </p:blipFill>
        <p:spPr bwMode="auto">
          <a:xfrm>
            <a:off x="9173983" y="3628317"/>
            <a:ext cx="2905682" cy="2328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0604F04-6D98-40AB-9C3E-C5B04648DD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EE4F12-D41E-41C4-89BB-5721F63EB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202" y="172611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Equation" r:id="rId9" imgW="533160" imgH="190440" progId="Equation.DSMT4">
                  <p:embed/>
                </p:oleObj>
              </mc:Choice>
              <mc:Fallback>
                <p:oleObj name="Equation" r:id="rId9" imgW="5331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202" y="172611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B35FB82-AB09-4B06-A1E0-44BF7B3AD9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288" y="2022895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7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022895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992AB98-0D5A-40CE-9C50-CBCC8143E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2369554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8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2369554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50059" y="1756026"/>
            <a:ext cx="6425424" cy="1672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Clearly the lack of calibration has produced multiple false signals for all methods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12CFA-C847-4F3F-905D-A08667936929}"/>
              </a:ext>
            </a:extLst>
          </p:cNvPr>
          <p:cNvSpPr/>
          <p:nvPr/>
        </p:nvSpPr>
        <p:spPr>
          <a:xfrm>
            <a:off x="6392410" y="3654008"/>
            <a:ext cx="2164361" cy="406264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4FF188-1D72-4502-B932-B9C1EA61DB79}"/>
              </a:ext>
            </a:extLst>
          </p:cNvPr>
          <p:cNvSpPr/>
          <p:nvPr/>
        </p:nvSpPr>
        <p:spPr>
          <a:xfrm>
            <a:off x="6392409" y="4804026"/>
            <a:ext cx="2164361" cy="564927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487DF-A02D-4483-B586-1F1BDF3EE94A}"/>
              </a:ext>
            </a:extLst>
          </p:cNvPr>
          <p:cNvSpPr/>
          <p:nvPr/>
        </p:nvSpPr>
        <p:spPr>
          <a:xfrm>
            <a:off x="9418039" y="4746388"/>
            <a:ext cx="2292992" cy="564927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FD0547-A45B-45F0-AAB6-1B98AAFBFF80}"/>
              </a:ext>
            </a:extLst>
          </p:cNvPr>
          <p:cNvSpPr/>
          <p:nvPr/>
        </p:nvSpPr>
        <p:spPr>
          <a:xfrm>
            <a:off x="9418039" y="3663796"/>
            <a:ext cx="2292992" cy="406264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ED519B-F74D-4439-94C8-7018737103C7}"/>
              </a:ext>
            </a:extLst>
          </p:cNvPr>
          <p:cNvSpPr/>
          <p:nvPr/>
        </p:nvSpPr>
        <p:spPr>
          <a:xfrm>
            <a:off x="3288484" y="4746389"/>
            <a:ext cx="2262353" cy="278618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966F27-6798-4C39-8373-13FF69A950F9}"/>
              </a:ext>
            </a:extLst>
          </p:cNvPr>
          <p:cNvSpPr/>
          <p:nvPr/>
        </p:nvSpPr>
        <p:spPr>
          <a:xfrm>
            <a:off x="352338" y="3725946"/>
            <a:ext cx="2193666" cy="416118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AF60E1-0CBE-4B20-BC7D-3D28EE98017C}"/>
              </a:ext>
            </a:extLst>
          </p:cNvPr>
          <p:cNvSpPr/>
          <p:nvPr/>
        </p:nvSpPr>
        <p:spPr>
          <a:xfrm>
            <a:off x="343030" y="4714597"/>
            <a:ext cx="2193666" cy="437283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88601-E441-467A-B597-71B23EDC27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56770" y="1073654"/>
            <a:ext cx="3200400" cy="2286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D64C40-AE7F-43E6-AB75-58E29791A711}"/>
              </a:ext>
            </a:extLst>
          </p:cNvPr>
          <p:cNvSpPr txBox="1"/>
          <p:nvPr/>
        </p:nvSpPr>
        <p:spPr>
          <a:xfrm>
            <a:off x="9275483" y="762567"/>
            <a:ext cx="1951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 Plot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3B7804F-2EF6-449A-B733-67E9300B5AC5}"/>
              </a:ext>
            </a:extLst>
          </p:cNvPr>
          <p:cNvSpPr txBox="1">
            <a:spLocks/>
          </p:cNvSpPr>
          <p:nvPr/>
        </p:nvSpPr>
        <p:spPr>
          <a:xfrm>
            <a:off x="519972" y="858842"/>
            <a:ext cx="4927600" cy="429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54CCC0-D62E-4746-AC40-332267D0026B}"/>
              </a:ext>
            </a:extLst>
          </p:cNvPr>
          <p:cNvSpPr/>
          <p:nvPr/>
        </p:nvSpPr>
        <p:spPr>
          <a:xfrm>
            <a:off x="519972" y="879937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917BB7CB-A330-4CAF-9356-46AAF0511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57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9" name="Equation" r:id="rId16" imgW="368280" imgH="152280" progId="Equation.DSMT4">
                  <p:embed/>
                </p:oleObj>
              </mc:Choice>
              <mc:Fallback>
                <p:oleObj name="Equation" r:id="rId16" imgW="368280" imgH="1522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335B84F-78FE-4510-91B7-3FF3D5694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09CD9926-1F77-460D-A702-FBD046A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3502AF2-4A87-43C9-9226-A96FE44D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29770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8"/>
    </mc:Choice>
    <mc:Fallback xmlns="">
      <p:transition spd="slow" advTm="196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4754553" y="950482"/>
            <a:ext cx="2829096" cy="4614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No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67E407-9192-412B-AF58-D118DB2649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3593" r="7455" b="5083"/>
          <a:stretch/>
        </p:blipFill>
        <p:spPr bwMode="auto">
          <a:xfrm>
            <a:off x="64312" y="3695794"/>
            <a:ext cx="2862613" cy="2269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EED2A-9409-44F7-964F-96D425106D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295" r="7465" b="4784"/>
          <a:stretch/>
        </p:blipFill>
        <p:spPr bwMode="auto">
          <a:xfrm>
            <a:off x="3028811" y="3655134"/>
            <a:ext cx="2879692" cy="231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86299-6B88-4D74-A31B-585928598C8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294" r="7473" b="4484"/>
          <a:stretch/>
        </p:blipFill>
        <p:spPr bwMode="auto">
          <a:xfrm>
            <a:off x="6096000" y="3642828"/>
            <a:ext cx="2892315" cy="2322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35AC0-FB02-4CF5-B042-283446D71D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680" b="4784"/>
          <a:stretch/>
        </p:blipFill>
        <p:spPr bwMode="auto">
          <a:xfrm>
            <a:off x="9173983" y="3628317"/>
            <a:ext cx="2905682" cy="2328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0604F04-6D98-40AB-9C3E-C5B04648DD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0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EE4F12-D41E-41C4-89BB-5721F63EB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202" y="172611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1" name="Equation" r:id="rId9" imgW="533160" imgH="190440" progId="Equation.DSMT4">
                  <p:embed/>
                </p:oleObj>
              </mc:Choice>
              <mc:Fallback>
                <p:oleObj name="Equation" r:id="rId9" imgW="5331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202" y="172611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B35FB82-AB09-4B06-A1E0-44BF7B3AD9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288" y="2022895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2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022895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992AB98-0D5A-40CE-9C50-CBCC8143E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2369554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3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2369554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50059" y="1756026"/>
            <a:ext cx="5941603" cy="1672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MVDR produces fewer false signals, but a smearing effect is present along with  significant SNR 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0985EB-3343-4F78-9161-90DB672EB729}"/>
              </a:ext>
            </a:extLst>
          </p:cNvPr>
          <p:cNvSpPr/>
          <p:nvPr/>
        </p:nvSpPr>
        <p:spPr>
          <a:xfrm>
            <a:off x="3268309" y="4211273"/>
            <a:ext cx="2251647" cy="620786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2DDE13-558F-4159-996F-853B43EAF2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56770" y="1073654"/>
            <a:ext cx="3200400" cy="228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41B790-F1DC-4A9E-8FFA-01F9670989C9}"/>
              </a:ext>
            </a:extLst>
          </p:cNvPr>
          <p:cNvSpPr txBox="1"/>
          <p:nvPr/>
        </p:nvSpPr>
        <p:spPr>
          <a:xfrm>
            <a:off x="9275483" y="762567"/>
            <a:ext cx="1951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 Plot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9AFB520-9861-4A6E-8D58-F9AAC29A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4927600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30F6D5-60DA-4D10-AE63-BA0CF77F3F15}"/>
              </a:ext>
            </a:extLst>
          </p:cNvPr>
          <p:cNvSpPr/>
          <p:nvPr/>
        </p:nvSpPr>
        <p:spPr>
          <a:xfrm>
            <a:off x="519972" y="879937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0F06A5D7-2437-44B4-8197-8F1DDA1CC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57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" name="Equation" r:id="rId16" imgW="368280" imgH="152280" progId="Equation.DSMT4">
                  <p:embed/>
                </p:oleObj>
              </mc:Choice>
              <mc:Fallback>
                <p:oleObj name="Equation" r:id="rId16" imgW="368280" imgH="1522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335B84F-78FE-4510-91B7-3FF3D5694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DD95C220-B148-47AA-91C7-E0DA2E0C29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B165A5A-20EA-4227-8807-2C4359AB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20785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7"/>
    </mc:Choice>
    <mc:Fallback xmlns="">
      <p:transition spd="slow" advTm="148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4754553" y="950482"/>
            <a:ext cx="2829096" cy="4614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No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67E407-9192-412B-AF58-D118DB2649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3593" r="7455" b="5083"/>
          <a:stretch/>
        </p:blipFill>
        <p:spPr bwMode="auto">
          <a:xfrm>
            <a:off x="64312" y="3695794"/>
            <a:ext cx="2862613" cy="2269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EED2A-9409-44F7-964F-96D425106D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295" r="7465" b="4784"/>
          <a:stretch/>
        </p:blipFill>
        <p:spPr bwMode="auto">
          <a:xfrm>
            <a:off x="3028811" y="3655134"/>
            <a:ext cx="2879692" cy="231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86299-6B88-4D74-A31B-585928598C8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294" r="7473" b="4484"/>
          <a:stretch/>
        </p:blipFill>
        <p:spPr bwMode="auto">
          <a:xfrm>
            <a:off x="6096000" y="3642828"/>
            <a:ext cx="2892315" cy="2322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35AC0-FB02-4CF5-B042-283446D71D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680" b="4784"/>
          <a:stretch/>
        </p:blipFill>
        <p:spPr bwMode="auto">
          <a:xfrm>
            <a:off x="9173983" y="3628317"/>
            <a:ext cx="2905682" cy="2328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0604F04-6D98-40AB-9C3E-C5B04648DD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EE4F12-D41E-41C4-89BB-5721F63EB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202" y="172611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0" name="Equation" r:id="rId9" imgW="533160" imgH="190440" progId="Equation.DSMT4">
                  <p:embed/>
                </p:oleObj>
              </mc:Choice>
              <mc:Fallback>
                <p:oleObj name="Equation" r:id="rId9" imgW="5331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202" y="172611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B35FB82-AB09-4B06-A1E0-44BF7B3AD9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288" y="2022895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022895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992AB98-0D5A-40CE-9C50-CBCC8143E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2369554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2369554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83462" y="1682980"/>
            <a:ext cx="5673308" cy="1672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Now consider RISR calibration on-the-fly using no prior knowledge of emitters or their locations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300385-711A-4151-90C1-82F6EDD309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56770" y="1073654"/>
            <a:ext cx="3200400" cy="228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FCA9D6-C001-4843-9471-654038E5F49A}"/>
              </a:ext>
            </a:extLst>
          </p:cNvPr>
          <p:cNvSpPr txBox="1"/>
          <p:nvPr/>
        </p:nvSpPr>
        <p:spPr>
          <a:xfrm>
            <a:off x="9275483" y="762567"/>
            <a:ext cx="1951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 Plot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6592B15-56E0-4ED4-B6BF-D395A419E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4927600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2EF143-6132-42AD-BC69-B72C9D06199D}"/>
              </a:ext>
            </a:extLst>
          </p:cNvPr>
          <p:cNvSpPr/>
          <p:nvPr/>
        </p:nvSpPr>
        <p:spPr>
          <a:xfrm>
            <a:off x="519972" y="879937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0CE21F1-CE37-4C97-897F-75280DFA1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57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3" name="Equation" r:id="rId16" imgW="368280" imgH="152280" progId="Equation.DSMT4">
                  <p:embed/>
                </p:oleObj>
              </mc:Choice>
              <mc:Fallback>
                <p:oleObj name="Equation" r:id="rId16" imgW="368280" imgH="1522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335B84F-78FE-4510-91B7-3FF3D5694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BC2564CC-E564-4332-8A41-D074EBE499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D778E9A-E54A-4EB5-95D0-ACC3D74F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17232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"/>
    </mc:Choice>
    <mc:Fallback xmlns="">
      <p:transition spd="slow" advTm="925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E06E32-433F-4A77-A92C-07C4ADAF7C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147" r="7220" b="4878"/>
          <a:stretch/>
        </p:blipFill>
        <p:spPr bwMode="auto">
          <a:xfrm>
            <a:off x="3041124" y="3663145"/>
            <a:ext cx="2855066" cy="229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2F9E25-EC3E-4E30-B12F-0CC441673C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260" b="5055"/>
          <a:stretch/>
        </p:blipFill>
        <p:spPr bwMode="auto">
          <a:xfrm>
            <a:off x="6109537" y="3619927"/>
            <a:ext cx="2892314" cy="2326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9B1A94-AB8F-46D1-BCE6-12BA1C1ED87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148" r="7216" b="4540"/>
          <a:stretch/>
        </p:blipFill>
        <p:spPr bwMode="auto">
          <a:xfrm>
            <a:off x="9177740" y="3619927"/>
            <a:ext cx="2927573" cy="2334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815C6-1622-4C62-B323-26D1F0AA128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98" r="7466" b="4540"/>
          <a:stretch/>
        </p:blipFill>
        <p:spPr bwMode="auto">
          <a:xfrm>
            <a:off x="78779" y="3672882"/>
            <a:ext cx="2856535" cy="230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3253915" y="962622"/>
            <a:ext cx="4772600" cy="4968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On-the-Fly Calibration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0604F04-6D98-40AB-9C3E-C5B04648DD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EE4F12-D41E-41C4-89BB-5721F63EB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88910"/>
              </p:ext>
            </p:extLst>
          </p:nvPr>
        </p:nvGraphicFramePr>
        <p:xfrm>
          <a:off x="1471613" y="1781175"/>
          <a:ext cx="7127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Equation" r:id="rId9" imgW="368280" imgH="190440" progId="Equation.DSMT4">
                  <p:embed/>
                </p:oleObj>
              </mc:Choice>
              <mc:Fallback>
                <p:oleObj name="Equation" r:id="rId9" imgW="36828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781175"/>
                        <a:ext cx="712787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B35FB82-AB09-4B06-A1E0-44BF7B3AD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239218"/>
              </p:ext>
            </p:extLst>
          </p:nvPr>
        </p:nvGraphicFramePr>
        <p:xfrm>
          <a:off x="843471" y="2517001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7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71" y="2517001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992AB98-0D5A-40CE-9C50-CBCC8143E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354280"/>
              </p:ext>
            </p:extLst>
          </p:nvPr>
        </p:nvGraphicFramePr>
        <p:xfrm>
          <a:off x="973138" y="2870926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870926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70055" y="1579916"/>
            <a:ext cx="8077578" cy="1762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At 5 µs intervals the calibration model was updated based on the previous RISR-DF estimates and model uncertainty was reduced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EB03CCF-A4EE-40AB-90B4-02CDE3BEF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226135"/>
              </p:ext>
            </p:extLst>
          </p:nvPr>
        </p:nvGraphicFramePr>
        <p:xfrm>
          <a:off x="1313074" y="214346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Equation" r:id="rId15" imgW="533160" imgH="190440" progId="Equation.DSMT4">
                  <p:embed/>
                </p:oleObj>
              </mc:Choice>
              <mc:Fallback>
                <p:oleObj name="Equation" r:id="rId15" imgW="5331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74" y="214346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B06130-02E6-403F-8396-8EBEBEC62792}"/>
              </a:ext>
            </a:extLst>
          </p:cNvPr>
          <p:cNvSpPr txBox="1"/>
          <p:nvPr/>
        </p:nvSpPr>
        <p:spPr>
          <a:xfrm>
            <a:off x="619448" y="17818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559998-55DE-48C0-BD51-A139ACA42854}"/>
              </a:ext>
            </a:extLst>
          </p:cNvPr>
          <p:cNvSpPr txBox="1"/>
          <p:nvPr/>
        </p:nvSpPr>
        <p:spPr>
          <a:xfrm>
            <a:off x="534874" y="21370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1E596-622F-4007-A39B-D22C87BEDABC}"/>
              </a:ext>
            </a:extLst>
          </p:cNvPr>
          <p:cNvSpPr/>
          <p:nvPr/>
        </p:nvSpPr>
        <p:spPr>
          <a:xfrm>
            <a:off x="534874" y="1775953"/>
            <a:ext cx="2078864" cy="7221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6E8C12D-F89E-4C10-A3C2-AE699654D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2181283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BE236D-9FFE-4611-B29C-8D0B3DA5A714}"/>
              </a:ext>
            </a:extLst>
          </p:cNvPr>
          <p:cNvSpPr/>
          <p:nvPr/>
        </p:nvSpPr>
        <p:spPr>
          <a:xfrm>
            <a:off x="519972" y="879937"/>
            <a:ext cx="2093766" cy="2355087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3BC03DD-CBF6-4FAC-9A08-A4BFD190D3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57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name="Equation" r:id="rId17" imgW="368280" imgH="152280" progId="Equation.DSMT4">
                  <p:embed/>
                </p:oleObj>
              </mc:Choice>
              <mc:Fallback>
                <p:oleObj name="Equation" r:id="rId17" imgW="368280" imgH="1522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335B84F-78FE-4510-91B7-3FF3D5694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38161FD7-6721-4F9C-B211-94F0160D0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428CD8C0-17FF-4A39-92DA-7709D7A5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</p:spTree>
    <p:extLst>
      <p:ext uri="{BB962C8B-B14F-4D97-AF65-F5344CB8AC3E}">
        <p14:creationId xmlns:p14="http://schemas.microsoft.com/office/powerpoint/2010/main" val="1956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4"/>
    </mc:Choice>
    <mc:Fallback xmlns="">
      <p:transition spd="slow" advTm="2059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9232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Increasing congestion of the radio frequency spectrum has led to growing demands for cognitive operation and spectral cohabitation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expectation of increased dependency on space-division multiple access encourages incorporation of direction finding (DF) techniques within the cognitive framework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must be </a:t>
            </a:r>
            <a:r>
              <a:rPr lang="en-US" sz="1700" b="1" u="sng" dirty="0">
                <a:solidFill>
                  <a:schemeClr val="tx1"/>
                </a:solidFill>
              </a:rPr>
              <a:t>robust to physical limitations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and </a:t>
            </a:r>
            <a:r>
              <a:rPr lang="en-US" sz="1700" b="1" u="sng" dirty="0">
                <a:solidFill>
                  <a:schemeClr val="tx1"/>
                </a:solidFill>
              </a:rPr>
              <a:t>support low latency cognitive decision-making</a:t>
            </a:r>
            <a:endParaRPr lang="en-US" sz="1700" b="1" u="sng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Standard adaptive DF methods construct a sample covariance matrix (SCM) using temporal snapshots of the RF environment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stationarity requirement, multipath sensitivity, and modeling errors complicate low latency operation in a dynamic environment   </a:t>
            </a:r>
            <a:endParaRPr lang="en-US" sz="2000" b="1" u="sng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7E5F-1B8B-4047-AA88-E1754D06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0"/>
    </mc:Choice>
    <mc:Fallback xmlns="">
      <p:transition spd="slow" advTm="6554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E06E32-433F-4A77-A92C-07C4ADAF7C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147" r="7220" b="4878"/>
          <a:stretch/>
        </p:blipFill>
        <p:spPr bwMode="auto">
          <a:xfrm>
            <a:off x="3041124" y="3663145"/>
            <a:ext cx="2855066" cy="229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2F9E25-EC3E-4E30-B12F-0CC441673C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260" b="5055"/>
          <a:stretch/>
        </p:blipFill>
        <p:spPr bwMode="auto">
          <a:xfrm>
            <a:off x="6109537" y="3619927"/>
            <a:ext cx="2892314" cy="2326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9B1A94-AB8F-46D1-BCE6-12BA1C1ED87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148" r="7216" b="4540"/>
          <a:stretch/>
        </p:blipFill>
        <p:spPr bwMode="auto">
          <a:xfrm>
            <a:off x="9177740" y="3619927"/>
            <a:ext cx="2927573" cy="2334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815C6-1622-4C62-B323-26D1F0AA128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98" r="7466" b="4540"/>
          <a:stretch/>
        </p:blipFill>
        <p:spPr bwMode="auto">
          <a:xfrm>
            <a:off x="78779" y="3672882"/>
            <a:ext cx="2856535" cy="230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3253915" y="962622"/>
            <a:ext cx="4772600" cy="4968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On-the-Fly Calibration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70055" y="1579916"/>
            <a:ext cx="8077578" cy="1762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At 5 µs intervals the calibration model was updated based on the previous RISR-DF estimates and model uncertainty was reduced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RISR 15 snapshot calibration model was also applied to the MF and MVDR results at the same interval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3F09D11-026F-49D5-B30B-4FFF21B47B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3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DA5794F9-CDEE-431A-80A7-E51625D99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12254"/>
              </p:ext>
            </p:extLst>
          </p:nvPr>
        </p:nvGraphicFramePr>
        <p:xfrm>
          <a:off x="1471613" y="1781175"/>
          <a:ext cx="7127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4" name="Equation" r:id="rId9" imgW="368280" imgH="190440" progId="Equation.DSMT4">
                  <p:embed/>
                </p:oleObj>
              </mc:Choice>
              <mc:Fallback>
                <p:oleObj name="Equation" r:id="rId9" imgW="36828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781175"/>
                        <a:ext cx="712787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EC815EC-840A-4AEA-8B39-F5678D144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446844"/>
              </p:ext>
            </p:extLst>
          </p:nvPr>
        </p:nvGraphicFramePr>
        <p:xfrm>
          <a:off x="843471" y="2517001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5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71" y="2517001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710B2134-B50F-45A6-9ACC-383F3EC6F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135241"/>
              </p:ext>
            </p:extLst>
          </p:nvPr>
        </p:nvGraphicFramePr>
        <p:xfrm>
          <a:off x="973138" y="2870926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6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870926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C77A4326-BE68-40C1-8D09-86B19A9C0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39012"/>
              </p:ext>
            </p:extLst>
          </p:nvPr>
        </p:nvGraphicFramePr>
        <p:xfrm>
          <a:off x="1313074" y="214346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7" name="Equation" r:id="rId15" imgW="533160" imgH="190440" progId="Equation.DSMT4">
                  <p:embed/>
                </p:oleObj>
              </mc:Choice>
              <mc:Fallback>
                <p:oleObj name="Equation" r:id="rId15" imgW="533160" imgH="1904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EB03CCF-A4EE-40AB-90B4-02CDE3BEF7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74" y="214346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771E75D-7CA3-4AEF-8B20-BCC94DF344BC}"/>
              </a:ext>
            </a:extLst>
          </p:cNvPr>
          <p:cNvSpPr txBox="1"/>
          <p:nvPr/>
        </p:nvSpPr>
        <p:spPr>
          <a:xfrm>
            <a:off x="619448" y="17818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73B4CE-9C68-4E29-A13B-D4482F6739B6}"/>
              </a:ext>
            </a:extLst>
          </p:cNvPr>
          <p:cNvSpPr txBox="1"/>
          <p:nvPr/>
        </p:nvSpPr>
        <p:spPr>
          <a:xfrm>
            <a:off x="534874" y="21370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E06A60-3B4F-4F94-B7A2-410E589766CE}"/>
              </a:ext>
            </a:extLst>
          </p:cNvPr>
          <p:cNvSpPr/>
          <p:nvPr/>
        </p:nvSpPr>
        <p:spPr>
          <a:xfrm>
            <a:off x="534874" y="1775953"/>
            <a:ext cx="2078864" cy="7221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62061C6-D41A-4591-9AA0-2B006E29A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2181283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E6BD9D-3D0F-491F-A6DB-CDA69513E712}"/>
              </a:ext>
            </a:extLst>
          </p:cNvPr>
          <p:cNvSpPr/>
          <p:nvPr/>
        </p:nvSpPr>
        <p:spPr>
          <a:xfrm>
            <a:off x="519972" y="879937"/>
            <a:ext cx="2093766" cy="2355087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C723C284-8FCA-4515-98F6-509A40F6F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50143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8" name="Equation" r:id="rId17" imgW="368280" imgH="152280" progId="Equation.DSMT4">
                  <p:embed/>
                </p:oleObj>
              </mc:Choice>
              <mc:Fallback>
                <p:oleObj name="Equation" r:id="rId17" imgW="368280" imgH="1522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73BC03DD-CBF6-4FAC-9A08-A4BFD190D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1AC15BD8-B962-4204-BAD6-62E69A2E2D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2DBB63D-F3EF-431D-8E02-1FCB702A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36D7AC-6C7D-4C7F-AF14-485B8F220670}"/>
              </a:ext>
            </a:extLst>
          </p:cNvPr>
          <p:cNvCxnSpPr>
            <a:cxnSpLocks/>
          </p:cNvCxnSpPr>
          <p:nvPr/>
        </p:nvCxnSpPr>
        <p:spPr>
          <a:xfrm flipV="1">
            <a:off x="1560964" y="5946013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B9C0C5-36B3-4126-952F-97FFAB58B879}"/>
              </a:ext>
            </a:extLst>
          </p:cNvPr>
          <p:cNvCxnSpPr>
            <a:cxnSpLocks/>
          </p:cNvCxnSpPr>
          <p:nvPr/>
        </p:nvCxnSpPr>
        <p:spPr>
          <a:xfrm flipH="1" flipV="1">
            <a:off x="1560965" y="6385965"/>
            <a:ext cx="9976781" cy="1270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2AC004-0AA2-4793-89AA-62A069F375AE}"/>
              </a:ext>
            </a:extLst>
          </p:cNvPr>
          <p:cNvCxnSpPr>
            <a:cxnSpLocks/>
          </p:cNvCxnSpPr>
          <p:nvPr/>
        </p:nvCxnSpPr>
        <p:spPr>
          <a:xfrm>
            <a:off x="11537746" y="5995045"/>
            <a:ext cx="0" cy="42302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4B131-5079-4D53-BE37-EC348E2A15F3}"/>
              </a:ext>
            </a:extLst>
          </p:cNvPr>
          <p:cNvCxnSpPr>
            <a:cxnSpLocks/>
          </p:cNvCxnSpPr>
          <p:nvPr/>
        </p:nvCxnSpPr>
        <p:spPr>
          <a:xfrm flipV="1">
            <a:off x="4332277" y="5958719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47FA509-9930-47D8-A098-BAD302A39987}"/>
              </a:ext>
            </a:extLst>
          </p:cNvPr>
          <p:cNvCxnSpPr>
            <a:cxnSpLocks/>
          </p:cNvCxnSpPr>
          <p:nvPr/>
        </p:nvCxnSpPr>
        <p:spPr>
          <a:xfrm flipV="1">
            <a:off x="9900055" y="5954528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703E9C-6688-49EF-A162-4450B92166CB}"/>
              </a:ext>
            </a:extLst>
          </p:cNvPr>
          <p:cNvCxnSpPr>
            <a:cxnSpLocks/>
          </p:cNvCxnSpPr>
          <p:nvPr/>
        </p:nvCxnSpPr>
        <p:spPr>
          <a:xfrm flipH="1">
            <a:off x="6638375" y="6234742"/>
            <a:ext cx="1779734" cy="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051D3B-C389-48BF-8F1A-A8CD16EEF0E4}"/>
              </a:ext>
            </a:extLst>
          </p:cNvPr>
          <p:cNvCxnSpPr>
            <a:cxnSpLocks/>
          </p:cNvCxnSpPr>
          <p:nvPr/>
        </p:nvCxnSpPr>
        <p:spPr>
          <a:xfrm>
            <a:off x="8418109" y="5937750"/>
            <a:ext cx="0" cy="31851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95DE856-B8E4-4ECF-8572-F149ECC73BA0}"/>
              </a:ext>
            </a:extLst>
          </p:cNvPr>
          <p:cNvCxnSpPr>
            <a:cxnSpLocks/>
          </p:cNvCxnSpPr>
          <p:nvPr/>
        </p:nvCxnSpPr>
        <p:spPr>
          <a:xfrm flipV="1">
            <a:off x="6638375" y="5937200"/>
            <a:ext cx="0" cy="29754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F15AAE-B3CA-4D1A-BD56-7DEDAF68B914}"/>
              </a:ext>
            </a:extLst>
          </p:cNvPr>
          <p:cNvSpPr txBox="1"/>
          <p:nvPr/>
        </p:nvSpPr>
        <p:spPr>
          <a:xfrm>
            <a:off x="1750368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AD9417-AA0A-43CF-81B2-BC873EA7C713}"/>
              </a:ext>
            </a:extLst>
          </p:cNvPr>
          <p:cNvSpPr txBox="1"/>
          <p:nvPr/>
        </p:nvSpPr>
        <p:spPr>
          <a:xfrm>
            <a:off x="4396423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F6A5E1-86EF-4565-83B8-B0276EF704AE}"/>
              </a:ext>
            </a:extLst>
          </p:cNvPr>
          <p:cNvSpPr txBox="1"/>
          <p:nvPr/>
        </p:nvSpPr>
        <p:spPr>
          <a:xfrm>
            <a:off x="7061652" y="589105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06940E-E03E-42D1-8E09-64BCAC94E4BB}"/>
              </a:ext>
            </a:extLst>
          </p:cNvPr>
          <p:cNvSpPr txBox="1"/>
          <p:nvPr/>
        </p:nvSpPr>
        <p:spPr>
          <a:xfrm>
            <a:off x="10153873" y="60124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</p:spTree>
    <p:extLst>
      <p:ext uri="{BB962C8B-B14F-4D97-AF65-F5344CB8AC3E}">
        <p14:creationId xmlns:p14="http://schemas.microsoft.com/office/powerpoint/2010/main" val="24853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4"/>
    </mc:Choice>
    <mc:Fallback xmlns="">
      <p:transition spd="slow" advTm="1824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E06E32-433F-4A77-A92C-07C4ADAF7C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147" r="7220" b="4878"/>
          <a:stretch/>
        </p:blipFill>
        <p:spPr bwMode="auto">
          <a:xfrm>
            <a:off x="3041124" y="3663145"/>
            <a:ext cx="2855066" cy="229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2F9E25-EC3E-4E30-B12F-0CC441673C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260" b="5055"/>
          <a:stretch/>
        </p:blipFill>
        <p:spPr bwMode="auto">
          <a:xfrm>
            <a:off x="6109537" y="3619927"/>
            <a:ext cx="2892314" cy="2326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9B1A94-AB8F-46D1-BCE6-12BA1C1ED87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148" r="7216" b="4540"/>
          <a:stretch/>
        </p:blipFill>
        <p:spPr bwMode="auto">
          <a:xfrm>
            <a:off x="9177740" y="3619927"/>
            <a:ext cx="2927573" cy="2334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815C6-1622-4C62-B323-26D1F0AA128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98" r="7466" b="4540"/>
          <a:stretch/>
        </p:blipFill>
        <p:spPr bwMode="auto">
          <a:xfrm>
            <a:off x="78779" y="3672882"/>
            <a:ext cx="2856535" cy="230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3253915" y="962622"/>
            <a:ext cx="4772600" cy="4968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On-the-Fly Calibration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70055" y="1579916"/>
            <a:ext cx="8077578" cy="1762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Initially the high model uncertainty largely suppresses all signals except for the high power LFM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While this calibration fit does not incorporate the lower power sources, we see a marked improvement for MVDR and the MF after just 5 µs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178C35-C3DD-4E2F-8FE7-D30C9A2576EE}"/>
              </a:ext>
            </a:extLst>
          </p:cNvPr>
          <p:cNvSpPr/>
          <p:nvPr/>
        </p:nvSpPr>
        <p:spPr>
          <a:xfrm>
            <a:off x="6358855" y="3619927"/>
            <a:ext cx="553858" cy="2076197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77929C-C56A-480D-8419-D6B85B63B9C0}"/>
              </a:ext>
            </a:extLst>
          </p:cNvPr>
          <p:cNvSpPr/>
          <p:nvPr/>
        </p:nvSpPr>
        <p:spPr>
          <a:xfrm>
            <a:off x="9437615" y="3654009"/>
            <a:ext cx="528505" cy="2042116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5298D1-500D-49C0-BCAD-16B97B803AAC}"/>
              </a:ext>
            </a:extLst>
          </p:cNvPr>
          <p:cNvSpPr/>
          <p:nvPr/>
        </p:nvSpPr>
        <p:spPr>
          <a:xfrm>
            <a:off x="3280095" y="3672882"/>
            <a:ext cx="614533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E69FE5-FB4A-4365-AA7E-F5C6321C2725}"/>
              </a:ext>
            </a:extLst>
          </p:cNvPr>
          <p:cNvSpPr/>
          <p:nvPr/>
        </p:nvSpPr>
        <p:spPr>
          <a:xfrm>
            <a:off x="337453" y="3700315"/>
            <a:ext cx="614533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8CC40097-4517-4432-BD77-76B8D2B32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8AC7068F-FC18-4559-A107-73C703B049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12254"/>
              </p:ext>
            </p:extLst>
          </p:nvPr>
        </p:nvGraphicFramePr>
        <p:xfrm>
          <a:off x="1471613" y="1781175"/>
          <a:ext cx="7127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" name="Equation" r:id="rId9" imgW="368280" imgH="190440" progId="Equation.DSMT4">
                  <p:embed/>
                </p:oleObj>
              </mc:Choice>
              <mc:Fallback>
                <p:oleObj name="Equation" r:id="rId9" imgW="36828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781175"/>
                        <a:ext cx="712787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BAAD827A-FA9D-444A-9664-DD09024C28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446844"/>
              </p:ext>
            </p:extLst>
          </p:nvPr>
        </p:nvGraphicFramePr>
        <p:xfrm>
          <a:off x="843471" y="2517001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9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71" y="2517001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AC1BE33-96F1-4C88-BA17-7D060B0B84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135241"/>
              </p:ext>
            </p:extLst>
          </p:nvPr>
        </p:nvGraphicFramePr>
        <p:xfrm>
          <a:off x="973138" y="2870926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0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870926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C76F2F3A-971D-4461-9432-F0A0D5137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39012"/>
              </p:ext>
            </p:extLst>
          </p:nvPr>
        </p:nvGraphicFramePr>
        <p:xfrm>
          <a:off x="1313074" y="214346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1" name="Equation" r:id="rId15" imgW="533160" imgH="190440" progId="Equation.DSMT4">
                  <p:embed/>
                </p:oleObj>
              </mc:Choice>
              <mc:Fallback>
                <p:oleObj name="Equation" r:id="rId15" imgW="533160" imgH="1904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EB03CCF-A4EE-40AB-90B4-02CDE3BEF7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74" y="214346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378B8226-7F41-4F51-B0AA-145CAD108B2D}"/>
              </a:ext>
            </a:extLst>
          </p:cNvPr>
          <p:cNvSpPr txBox="1"/>
          <p:nvPr/>
        </p:nvSpPr>
        <p:spPr>
          <a:xfrm>
            <a:off x="619448" y="17818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D63102-38B4-4026-AB2C-BE621BD5FD80}"/>
              </a:ext>
            </a:extLst>
          </p:cNvPr>
          <p:cNvSpPr txBox="1"/>
          <p:nvPr/>
        </p:nvSpPr>
        <p:spPr>
          <a:xfrm>
            <a:off x="534874" y="21370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5FF7F8-7E9B-4533-99F2-8D19B1163442}"/>
              </a:ext>
            </a:extLst>
          </p:cNvPr>
          <p:cNvSpPr/>
          <p:nvPr/>
        </p:nvSpPr>
        <p:spPr>
          <a:xfrm>
            <a:off x="534874" y="1775953"/>
            <a:ext cx="2078864" cy="7221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E3821699-1469-42A2-9C65-C211CDE27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2181283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74001E-D9BF-466D-98EA-9F736A249F28}"/>
              </a:ext>
            </a:extLst>
          </p:cNvPr>
          <p:cNvSpPr/>
          <p:nvPr/>
        </p:nvSpPr>
        <p:spPr>
          <a:xfrm>
            <a:off x="519972" y="879937"/>
            <a:ext cx="2093766" cy="2355087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0C558B94-0548-4006-B7AC-60A466601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501432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2" name="Equation" r:id="rId17" imgW="368280" imgH="152280" progId="Equation.DSMT4">
                  <p:embed/>
                </p:oleObj>
              </mc:Choice>
              <mc:Fallback>
                <p:oleObj name="Equation" r:id="rId17" imgW="368280" imgH="1522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73BC03DD-CBF6-4FAC-9A08-A4BFD190D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B9FA030B-E4D6-4821-ACEF-9F56B32D2E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7A0BBC8-9FFE-45EC-9810-B250CF42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7BA3DF8-8095-42AF-B9C7-3F3B4A6CB85D}"/>
              </a:ext>
            </a:extLst>
          </p:cNvPr>
          <p:cNvCxnSpPr>
            <a:cxnSpLocks/>
          </p:cNvCxnSpPr>
          <p:nvPr/>
        </p:nvCxnSpPr>
        <p:spPr>
          <a:xfrm flipV="1">
            <a:off x="1560964" y="5946013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78AF38C-58B8-4B86-A670-480950A797F6}"/>
              </a:ext>
            </a:extLst>
          </p:cNvPr>
          <p:cNvCxnSpPr>
            <a:cxnSpLocks/>
          </p:cNvCxnSpPr>
          <p:nvPr/>
        </p:nvCxnSpPr>
        <p:spPr>
          <a:xfrm flipH="1" flipV="1">
            <a:off x="1560965" y="6385965"/>
            <a:ext cx="9976781" cy="1270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EA889DF-F66F-42DD-8346-D3C4C558D654}"/>
              </a:ext>
            </a:extLst>
          </p:cNvPr>
          <p:cNvCxnSpPr>
            <a:cxnSpLocks/>
          </p:cNvCxnSpPr>
          <p:nvPr/>
        </p:nvCxnSpPr>
        <p:spPr>
          <a:xfrm>
            <a:off x="11537746" y="5995045"/>
            <a:ext cx="0" cy="42302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35C1855-7555-41E7-9445-F69AFEA4E63B}"/>
              </a:ext>
            </a:extLst>
          </p:cNvPr>
          <p:cNvCxnSpPr>
            <a:cxnSpLocks/>
          </p:cNvCxnSpPr>
          <p:nvPr/>
        </p:nvCxnSpPr>
        <p:spPr>
          <a:xfrm flipV="1">
            <a:off x="4332277" y="5958719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5E333EA-63E9-4418-B1BF-514C2F17052C}"/>
              </a:ext>
            </a:extLst>
          </p:cNvPr>
          <p:cNvCxnSpPr>
            <a:cxnSpLocks/>
          </p:cNvCxnSpPr>
          <p:nvPr/>
        </p:nvCxnSpPr>
        <p:spPr>
          <a:xfrm flipV="1">
            <a:off x="9900055" y="5954528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9153A0F-280F-4F22-B7E0-3334B4894B3A}"/>
              </a:ext>
            </a:extLst>
          </p:cNvPr>
          <p:cNvCxnSpPr>
            <a:cxnSpLocks/>
          </p:cNvCxnSpPr>
          <p:nvPr/>
        </p:nvCxnSpPr>
        <p:spPr>
          <a:xfrm flipH="1">
            <a:off x="6638375" y="6234742"/>
            <a:ext cx="1779734" cy="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605D992-F212-4C49-BCBB-3B245A314B99}"/>
              </a:ext>
            </a:extLst>
          </p:cNvPr>
          <p:cNvCxnSpPr>
            <a:cxnSpLocks/>
          </p:cNvCxnSpPr>
          <p:nvPr/>
        </p:nvCxnSpPr>
        <p:spPr>
          <a:xfrm>
            <a:off x="8418109" y="5937750"/>
            <a:ext cx="0" cy="31851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B24E01D-450E-41FC-8539-C182D01661AB}"/>
              </a:ext>
            </a:extLst>
          </p:cNvPr>
          <p:cNvCxnSpPr>
            <a:cxnSpLocks/>
          </p:cNvCxnSpPr>
          <p:nvPr/>
        </p:nvCxnSpPr>
        <p:spPr>
          <a:xfrm flipV="1">
            <a:off x="6638375" y="5937200"/>
            <a:ext cx="0" cy="29754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E320AF4-3E44-438E-B3D6-FAAF195CC0E7}"/>
              </a:ext>
            </a:extLst>
          </p:cNvPr>
          <p:cNvSpPr txBox="1"/>
          <p:nvPr/>
        </p:nvSpPr>
        <p:spPr>
          <a:xfrm>
            <a:off x="1750368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877482-F66E-4431-827D-513350DC0AD4}"/>
              </a:ext>
            </a:extLst>
          </p:cNvPr>
          <p:cNvSpPr txBox="1"/>
          <p:nvPr/>
        </p:nvSpPr>
        <p:spPr>
          <a:xfrm>
            <a:off x="4396423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5E1733-36F5-45D0-B648-6362B2A3FD22}"/>
              </a:ext>
            </a:extLst>
          </p:cNvPr>
          <p:cNvSpPr txBox="1"/>
          <p:nvPr/>
        </p:nvSpPr>
        <p:spPr>
          <a:xfrm>
            <a:off x="7061652" y="589105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B3B145-53B7-4E40-AC7C-C463508B90AF}"/>
              </a:ext>
            </a:extLst>
          </p:cNvPr>
          <p:cNvSpPr txBox="1"/>
          <p:nvPr/>
        </p:nvSpPr>
        <p:spPr>
          <a:xfrm>
            <a:off x="10153873" y="60124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</p:spTree>
    <p:extLst>
      <p:ext uri="{BB962C8B-B14F-4D97-AF65-F5344CB8AC3E}">
        <p14:creationId xmlns:p14="http://schemas.microsoft.com/office/powerpoint/2010/main" val="25718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0"/>
    </mc:Choice>
    <mc:Fallback xmlns="">
      <p:transition spd="slow" advTm="2021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E06E32-433F-4A77-A92C-07C4ADAF7C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147" r="7220" b="4878"/>
          <a:stretch/>
        </p:blipFill>
        <p:spPr bwMode="auto">
          <a:xfrm>
            <a:off x="3041124" y="3663145"/>
            <a:ext cx="2855066" cy="229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2F9E25-EC3E-4E30-B12F-0CC441673C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260" b="5055"/>
          <a:stretch/>
        </p:blipFill>
        <p:spPr bwMode="auto">
          <a:xfrm>
            <a:off x="6109537" y="3619927"/>
            <a:ext cx="2892314" cy="2326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9B1A94-AB8F-46D1-BCE6-12BA1C1ED87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148" r="7216" b="4540"/>
          <a:stretch/>
        </p:blipFill>
        <p:spPr bwMode="auto">
          <a:xfrm>
            <a:off x="9177740" y="3619927"/>
            <a:ext cx="2927573" cy="2334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815C6-1622-4C62-B323-26D1F0AA128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98" r="7466" b="4540"/>
          <a:stretch/>
        </p:blipFill>
        <p:spPr bwMode="auto">
          <a:xfrm>
            <a:off x="78779" y="3672882"/>
            <a:ext cx="2856535" cy="230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3253915" y="962622"/>
            <a:ext cx="4772600" cy="4968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On-the-Fly Calibration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70055" y="1579916"/>
            <a:ext cx="8077578" cy="1762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Improvement continues until the calibration model has achieved sufficient convergence after 75 µs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178C35-C3DD-4E2F-8FE7-D30C9A2576EE}"/>
              </a:ext>
            </a:extLst>
          </p:cNvPr>
          <p:cNvSpPr/>
          <p:nvPr/>
        </p:nvSpPr>
        <p:spPr>
          <a:xfrm>
            <a:off x="6761618" y="3599328"/>
            <a:ext cx="1182756" cy="2076197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77929C-C56A-480D-8419-D6B85B63B9C0}"/>
              </a:ext>
            </a:extLst>
          </p:cNvPr>
          <p:cNvSpPr/>
          <p:nvPr/>
        </p:nvSpPr>
        <p:spPr>
          <a:xfrm>
            <a:off x="9781564" y="3627592"/>
            <a:ext cx="1300293" cy="2042116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5298D1-500D-49C0-BCAD-16B97B803AAC}"/>
              </a:ext>
            </a:extLst>
          </p:cNvPr>
          <p:cNvSpPr/>
          <p:nvPr/>
        </p:nvSpPr>
        <p:spPr>
          <a:xfrm>
            <a:off x="3654289" y="3700315"/>
            <a:ext cx="1221882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E69FE5-FB4A-4365-AA7E-F5C6321C2725}"/>
              </a:ext>
            </a:extLst>
          </p:cNvPr>
          <p:cNvSpPr/>
          <p:nvPr/>
        </p:nvSpPr>
        <p:spPr>
          <a:xfrm>
            <a:off x="698556" y="3700314"/>
            <a:ext cx="1208032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2BA8A3D1-A1C1-41D7-8C1C-0AA567B3A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1" name="Equation" r:id="rId7" imgW="482400" imgH="152280" progId="Equation.DSMT4">
                  <p:embed/>
                </p:oleObj>
              </mc:Choice>
              <mc:Fallback>
                <p:oleObj name="Equation" r:id="rId7" imgW="482400" imgH="15228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8CC40097-4517-4432-BD77-76B8D2B32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8FD5827A-411E-4C70-B329-C6E4A878C3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910151"/>
              </p:ext>
            </p:extLst>
          </p:nvPr>
        </p:nvGraphicFramePr>
        <p:xfrm>
          <a:off x="1471613" y="1781175"/>
          <a:ext cx="7127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2" name="Equation" r:id="rId9" imgW="368280" imgH="190440" progId="Equation.DSMT4">
                  <p:embed/>
                </p:oleObj>
              </mc:Choice>
              <mc:Fallback>
                <p:oleObj name="Equation" r:id="rId9" imgW="368280" imgH="1904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AC7068F-FC18-4559-A107-73C703B049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781175"/>
                        <a:ext cx="712787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3CB1BC6C-CC44-4FA9-9470-2564FB381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140862"/>
              </p:ext>
            </p:extLst>
          </p:nvPr>
        </p:nvGraphicFramePr>
        <p:xfrm>
          <a:off x="843471" y="2517001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3" name="Equation" r:id="rId11" imgW="685800" imgH="190440" progId="Equation.DSMT4">
                  <p:embed/>
                </p:oleObj>
              </mc:Choice>
              <mc:Fallback>
                <p:oleObj name="Equation" r:id="rId11" imgW="685800" imgH="1904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AAD827A-FA9D-444A-9664-DD09024C28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71" y="2517001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F5B641-C57A-4330-8C4E-FF45874A7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673492"/>
              </p:ext>
            </p:extLst>
          </p:nvPr>
        </p:nvGraphicFramePr>
        <p:xfrm>
          <a:off x="973138" y="2870926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4" name="Equation" r:id="rId13" imgW="482400" imgH="152280" progId="Equation.DSMT4">
                  <p:embed/>
                </p:oleObj>
              </mc:Choice>
              <mc:Fallback>
                <p:oleObj name="Equation" r:id="rId13" imgW="482400" imgH="1522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FAC1BE33-96F1-4C88-BA17-7D060B0B84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870926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5C0A1C30-1788-46BB-A6B3-BFD6DE555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719274"/>
              </p:ext>
            </p:extLst>
          </p:nvPr>
        </p:nvGraphicFramePr>
        <p:xfrm>
          <a:off x="1313074" y="214346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5" name="Equation" r:id="rId15" imgW="533160" imgH="190440" progId="Equation.DSMT4">
                  <p:embed/>
                </p:oleObj>
              </mc:Choice>
              <mc:Fallback>
                <p:oleObj name="Equation" r:id="rId15" imgW="533160" imgH="1904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C76F2F3A-971D-4461-9432-F0A0D51377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74" y="214346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20222582-0165-48C4-A041-98D6D0984560}"/>
              </a:ext>
            </a:extLst>
          </p:cNvPr>
          <p:cNvSpPr txBox="1"/>
          <p:nvPr/>
        </p:nvSpPr>
        <p:spPr>
          <a:xfrm>
            <a:off x="619448" y="17818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3E06CB-5EC5-4373-916A-063D3DFE567C}"/>
              </a:ext>
            </a:extLst>
          </p:cNvPr>
          <p:cNvSpPr txBox="1"/>
          <p:nvPr/>
        </p:nvSpPr>
        <p:spPr>
          <a:xfrm>
            <a:off x="534874" y="21370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F8D405-DBC4-4C1B-85C4-596C616B57CD}"/>
              </a:ext>
            </a:extLst>
          </p:cNvPr>
          <p:cNvSpPr/>
          <p:nvPr/>
        </p:nvSpPr>
        <p:spPr>
          <a:xfrm>
            <a:off x="534874" y="1775953"/>
            <a:ext cx="2078864" cy="7221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362F68FD-153D-4427-BED4-4757254DA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72" y="858842"/>
            <a:ext cx="2181283" cy="42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28A845B-EF03-4E28-B9E9-434F342C80D6}"/>
              </a:ext>
            </a:extLst>
          </p:cNvPr>
          <p:cNvSpPr/>
          <p:nvPr/>
        </p:nvSpPr>
        <p:spPr>
          <a:xfrm>
            <a:off x="519972" y="879937"/>
            <a:ext cx="2093766" cy="2355087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C517ACA3-A556-4B73-B55D-C5D55E5CB2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442234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6" name="Equation" r:id="rId17" imgW="368280" imgH="152280" progId="Equation.DSMT4">
                  <p:embed/>
                </p:oleObj>
              </mc:Choice>
              <mc:Fallback>
                <p:oleObj name="Equation" r:id="rId17" imgW="368280" imgH="15228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0C558B94-0548-4006-B7AC-60A4666013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1A930536-CC87-461E-9BA6-58242EAF2D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A2942C4-3BD5-4275-9A72-6DEC0EE0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A1631E-3BF8-4FAF-91F3-5C915AAA4D9D}"/>
              </a:ext>
            </a:extLst>
          </p:cNvPr>
          <p:cNvCxnSpPr>
            <a:cxnSpLocks/>
          </p:cNvCxnSpPr>
          <p:nvPr/>
        </p:nvCxnSpPr>
        <p:spPr>
          <a:xfrm flipV="1">
            <a:off x="1560964" y="5946013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48DF2E-4CA0-462A-B07C-B49FC76EEC57}"/>
              </a:ext>
            </a:extLst>
          </p:cNvPr>
          <p:cNvCxnSpPr>
            <a:cxnSpLocks/>
          </p:cNvCxnSpPr>
          <p:nvPr/>
        </p:nvCxnSpPr>
        <p:spPr>
          <a:xfrm flipH="1" flipV="1">
            <a:off x="1560965" y="6385965"/>
            <a:ext cx="9976781" cy="1270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B2DB5C-2E6E-454B-A57D-9D0E9C411BEB}"/>
              </a:ext>
            </a:extLst>
          </p:cNvPr>
          <p:cNvCxnSpPr>
            <a:cxnSpLocks/>
          </p:cNvCxnSpPr>
          <p:nvPr/>
        </p:nvCxnSpPr>
        <p:spPr>
          <a:xfrm>
            <a:off x="11537746" y="5995045"/>
            <a:ext cx="0" cy="42302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8912435-C25B-4BB9-B1FB-F9C50C61905D}"/>
              </a:ext>
            </a:extLst>
          </p:cNvPr>
          <p:cNvCxnSpPr>
            <a:cxnSpLocks/>
          </p:cNvCxnSpPr>
          <p:nvPr/>
        </p:nvCxnSpPr>
        <p:spPr>
          <a:xfrm flipV="1">
            <a:off x="4332277" y="5958719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4C5699-79B6-421C-9F29-1ADC2B80CE09}"/>
              </a:ext>
            </a:extLst>
          </p:cNvPr>
          <p:cNvCxnSpPr>
            <a:cxnSpLocks/>
          </p:cNvCxnSpPr>
          <p:nvPr/>
        </p:nvCxnSpPr>
        <p:spPr>
          <a:xfrm flipV="1">
            <a:off x="9900055" y="5954528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78CD1E0-9BC3-4B9B-9F7F-8BD9075894CB}"/>
              </a:ext>
            </a:extLst>
          </p:cNvPr>
          <p:cNvCxnSpPr>
            <a:cxnSpLocks/>
          </p:cNvCxnSpPr>
          <p:nvPr/>
        </p:nvCxnSpPr>
        <p:spPr>
          <a:xfrm flipH="1">
            <a:off x="6638375" y="6234742"/>
            <a:ext cx="1779734" cy="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BB1493-C0D4-4BCD-A37D-43D930261C64}"/>
              </a:ext>
            </a:extLst>
          </p:cNvPr>
          <p:cNvCxnSpPr>
            <a:cxnSpLocks/>
          </p:cNvCxnSpPr>
          <p:nvPr/>
        </p:nvCxnSpPr>
        <p:spPr>
          <a:xfrm>
            <a:off x="8418109" y="5937750"/>
            <a:ext cx="0" cy="31851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4C83499-8384-4F49-8F57-5004A1B3A290}"/>
              </a:ext>
            </a:extLst>
          </p:cNvPr>
          <p:cNvCxnSpPr>
            <a:cxnSpLocks/>
          </p:cNvCxnSpPr>
          <p:nvPr/>
        </p:nvCxnSpPr>
        <p:spPr>
          <a:xfrm flipV="1">
            <a:off x="6638375" y="5937200"/>
            <a:ext cx="0" cy="29754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BB38AB1-8E00-4A57-A925-A7A23116A758}"/>
              </a:ext>
            </a:extLst>
          </p:cNvPr>
          <p:cNvSpPr txBox="1"/>
          <p:nvPr/>
        </p:nvSpPr>
        <p:spPr>
          <a:xfrm>
            <a:off x="1750368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3599E0-F8D1-460B-B4B9-44BE52F21A82}"/>
              </a:ext>
            </a:extLst>
          </p:cNvPr>
          <p:cNvSpPr txBox="1"/>
          <p:nvPr/>
        </p:nvSpPr>
        <p:spPr>
          <a:xfrm>
            <a:off x="4396423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D063700-4BA3-473C-AFC0-5DC525C7A184}"/>
              </a:ext>
            </a:extLst>
          </p:cNvPr>
          <p:cNvSpPr txBox="1"/>
          <p:nvPr/>
        </p:nvSpPr>
        <p:spPr>
          <a:xfrm>
            <a:off x="7061652" y="589105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B1C5AB-09E3-4DD6-A5E0-B427906215B2}"/>
              </a:ext>
            </a:extLst>
          </p:cNvPr>
          <p:cNvSpPr txBox="1"/>
          <p:nvPr/>
        </p:nvSpPr>
        <p:spPr>
          <a:xfrm>
            <a:off x="10153873" y="60124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</p:spTree>
    <p:extLst>
      <p:ext uri="{BB962C8B-B14F-4D97-AF65-F5344CB8AC3E}">
        <p14:creationId xmlns:p14="http://schemas.microsoft.com/office/powerpoint/2010/main" val="10458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5"/>
    </mc:Choice>
    <mc:Fallback xmlns="">
      <p:transition spd="slow" advTm="1223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E06E32-433F-4A77-A92C-07C4ADAF7C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147" r="7220" b="4878"/>
          <a:stretch/>
        </p:blipFill>
        <p:spPr bwMode="auto">
          <a:xfrm>
            <a:off x="3041124" y="3663145"/>
            <a:ext cx="2855066" cy="2291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2F9E25-EC3E-4E30-B12F-0CC441673C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594" r="7260" b="5055"/>
          <a:stretch/>
        </p:blipFill>
        <p:spPr bwMode="auto">
          <a:xfrm>
            <a:off x="6109537" y="3619927"/>
            <a:ext cx="2892314" cy="2326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9B1A94-AB8F-46D1-BCE6-12BA1C1ED87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148" r="7216" b="4540"/>
          <a:stretch/>
        </p:blipFill>
        <p:spPr bwMode="auto">
          <a:xfrm>
            <a:off x="9177740" y="3619927"/>
            <a:ext cx="2927573" cy="2334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815C6-1622-4C62-B323-26D1F0AA128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98" r="7466" b="4540"/>
          <a:stretch/>
        </p:blipFill>
        <p:spPr bwMode="auto">
          <a:xfrm>
            <a:off x="78779" y="3672882"/>
            <a:ext cx="2856535" cy="230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92179-7902-4D8C-9E3E-156DF1C0DA66}"/>
              </a:ext>
            </a:extLst>
          </p:cNvPr>
          <p:cNvSpPr txBox="1">
            <a:spLocks/>
          </p:cNvSpPr>
          <p:nvPr/>
        </p:nvSpPr>
        <p:spPr>
          <a:xfrm>
            <a:off x="3253915" y="962622"/>
            <a:ext cx="4772600" cy="49682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On-the-Fly Calibration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A496AA-F441-4DCA-A78E-7A3A12B7DA04}"/>
              </a:ext>
            </a:extLst>
          </p:cNvPr>
          <p:cNvSpPr txBox="1">
            <a:spLocks/>
          </p:cNvSpPr>
          <p:nvPr/>
        </p:nvSpPr>
        <p:spPr>
          <a:xfrm>
            <a:off x="2870055" y="1579916"/>
            <a:ext cx="5384712" cy="1762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After convergence RISR isolates all three signals in both single and 15 snapshot cases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15-snapshot RISR case clearly benefit from averaging compared to single snapshot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2DA1C-033F-4D63-B8C9-D80F55565096}"/>
              </a:ext>
            </a:extLst>
          </p:cNvPr>
          <p:cNvSpPr txBox="1"/>
          <p:nvPr/>
        </p:nvSpPr>
        <p:spPr>
          <a:xfrm>
            <a:off x="283651" y="3253898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33A7-619C-42EB-87E5-E12B77179D80}"/>
              </a:ext>
            </a:extLst>
          </p:cNvPr>
          <p:cNvSpPr txBox="1"/>
          <p:nvPr/>
        </p:nvSpPr>
        <p:spPr>
          <a:xfrm>
            <a:off x="3189600" y="3253898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(15 Snapshots)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ECAA8-40EB-4D0B-BCFE-B85B03B7FC4D}"/>
              </a:ext>
            </a:extLst>
          </p:cNvPr>
          <p:cNvSpPr txBox="1"/>
          <p:nvPr/>
        </p:nvSpPr>
        <p:spPr>
          <a:xfrm>
            <a:off x="9527153" y="319238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(15 Snapshots)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E432C-71EB-4CE5-B832-4F364C91E5B3}"/>
              </a:ext>
            </a:extLst>
          </p:cNvPr>
          <p:cNvSpPr txBox="1"/>
          <p:nvPr/>
        </p:nvSpPr>
        <p:spPr>
          <a:xfrm>
            <a:off x="6153796" y="3199218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(Single Snapshot)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178C35-C3DD-4E2F-8FE7-D30C9A2576EE}"/>
              </a:ext>
            </a:extLst>
          </p:cNvPr>
          <p:cNvSpPr/>
          <p:nvPr/>
        </p:nvSpPr>
        <p:spPr>
          <a:xfrm>
            <a:off x="7902429" y="3619926"/>
            <a:ext cx="651748" cy="2076197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77929C-C56A-480D-8419-D6B85B63B9C0}"/>
              </a:ext>
            </a:extLst>
          </p:cNvPr>
          <p:cNvSpPr/>
          <p:nvPr/>
        </p:nvSpPr>
        <p:spPr>
          <a:xfrm flipH="1">
            <a:off x="11081857" y="3627592"/>
            <a:ext cx="637563" cy="2042116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5298D1-500D-49C0-BCAD-16B97B803AAC}"/>
              </a:ext>
            </a:extLst>
          </p:cNvPr>
          <p:cNvSpPr/>
          <p:nvPr/>
        </p:nvSpPr>
        <p:spPr>
          <a:xfrm flipH="1">
            <a:off x="4876170" y="3700315"/>
            <a:ext cx="609803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E69FE5-FB4A-4365-AA7E-F5C6321C2725}"/>
              </a:ext>
            </a:extLst>
          </p:cNvPr>
          <p:cNvSpPr/>
          <p:nvPr/>
        </p:nvSpPr>
        <p:spPr>
          <a:xfrm flipH="1">
            <a:off x="1906588" y="3700314"/>
            <a:ext cx="686862" cy="1995809"/>
          </a:xfrm>
          <a:prstGeom prst="rect">
            <a:avLst/>
          </a:prstGeom>
          <a:noFill/>
          <a:ln w="57150">
            <a:solidFill>
              <a:srgbClr val="E8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58D5B2A-E062-4820-ADF0-8A1A882A525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2797" r="2213" b="4140"/>
          <a:stretch/>
        </p:blipFill>
        <p:spPr bwMode="auto">
          <a:xfrm>
            <a:off x="8617209" y="1151683"/>
            <a:ext cx="3069721" cy="2102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B306E7F-0FB1-48E6-BDEF-7BD21EC3AF20}"/>
              </a:ext>
            </a:extLst>
          </p:cNvPr>
          <p:cNvSpPr txBox="1"/>
          <p:nvPr/>
        </p:nvSpPr>
        <p:spPr>
          <a:xfrm>
            <a:off x="8673020" y="776741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 Plot (Post Cal)</a:t>
            </a: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90BE4ADA-94A0-4C5D-B19C-E091887B39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1499728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Equation" r:id="rId8" imgW="482400" imgH="152280" progId="Equation.DSMT4">
                  <p:embed/>
                </p:oleObj>
              </mc:Choice>
              <mc:Fallback>
                <p:oleObj name="Equation" r:id="rId8" imgW="482400" imgH="15228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8CC40097-4517-4432-BD77-76B8D2B32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499728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943696D8-5C73-4740-B813-6D80ADD8C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910151"/>
              </p:ext>
            </p:extLst>
          </p:nvPr>
        </p:nvGraphicFramePr>
        <p:xfrm>
          <a:off x="1471613" y="1781175"/>
          <a:ext cx="7127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Equation" r:id="rId10" imgW="368280" imgH="190440" progId="Equation.DSMT4">
                  <p:embed/>
                </p:oleObj>
              </mc:Choice>
              <mc:Fallback>
                <p:oleObj name="Equation" r:id="rId10" imgW="368280" imgH="1904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AC7068F-FC18-4559-A107-73C703B049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781175"/>
                        <a:ext cx="712787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C0D78E7D-C017-4DCA-87F6-5B50CA006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140862"/>
              </p:ext>
            </p:extLst>
          </p:nvPr>
        </p:nvGraphicFramePr>
        <p:xfrm>
          <a:off x="843471" y="2517001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7" name="Equation" r:id="rId12" imgW="685800" imgH="190440" progId="Equation.DSMT4">
                  <p:embed/>
                </p:oleObj>
              </mc:Choice>
              <mc:Fallback>
                <p:oleObj name="Equation" r:id="rId12" imgW="685800" imgH="1904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AAD827A-FA9D-444A-9664-DD09024C28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71" y="2517001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F1F209A-86F7-45A9-8FE1-5E1C7AF3E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673492"/>
              </p:ext>
            </p:extLst>
          </p:nvPr>
        </p:nvGraphicFramePr>
        <p:xfrm>
          <a:off x="973138" y="2870926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Equation" r:id="rId14" imgW="482400" imgH="152280" progId="Equation.DSMT4">
                  <p:embed/>
                </p:oleObj>
              </mc:Choice>
              <mc:Fallback>
                <p:oleObj name="Equation" r:id="rId14" imgW="482400" imgH="1522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FAC1BE33-96F1-4C88-BA17-7D060B0B84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870926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14571ADD-8C6A-456A-95C0-DB19CB4B0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719274"/>
              </p:ext>
            </p:extLst>
          </p:nvPr>
        </p:nvGraphicFramePr>
        <p:xfrm>
          <a:off x="1313074" y="2143466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9" name="Equation" r:id="rId16" imgW="533160" imgH="190440" progId="Equation.DSMT4">
                  <p:embed/>
                </p:oleObj>
              </mc:Choice>
              <mc:Fallback>
                <p:oleObj name="Equation" r:id="rId16" imgW="533160" imgH="1904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C76F2F3A-971D-4461-9432-F0A0D51377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74" y="2143466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51B5B1E-9EED-4051-A4BF-03E187F4D64A}"/>
              </a:ext>
            </a:extLst>
          </p:cNvPr>
          <p:cNvSpPr txBox="1"/>
          <p:nvPr/>
        </p:nvSpPr>
        <p:spPr>
          <a:xfrm>
            <a:off x="619448" y="17818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92D9CA-77B3-49D0-82D8-696892EA67F4}"/>
              </a:ext>
            </a:extLst>
          </p:cNvPr>
          <p:cNvSpPr txBox="1"/>
          <p:nvPr/>
        </p:nvSpPr>
        <p:spPr>
          <a:xfrm>
            <a:off x="534874" y="21370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D271EA-1797-43E7-ABDA-29055564AB4A}"/>
              </a:ext>
            </a:extLst>
          </p:cNvPr>
          <p:cNvSpPr/>
          <p:nvPr/>
        </p:nvSpPr>
        <p:spPr>
          <a:xfrm>
            <a:off x="534874" y="1775953"/>
            <a:ext cx="2078864" cy="7221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B156ACB0-FFB1-46DD-808E-D76CB1718368}"/>
              </a:ext>
            </a:extLst>
          </p:cNvPr>
          <p:cNvSpPr txBox="1">
            <a:spLocks/>
          </p:cNvSpPr>
          <p:nvPr/>
        </p:nvSpPr>
        <p:spPr>
          <a:xfrm>
            <a:off x="519972" y="858842"/>
            <a:ext cx="2181283" cy="429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2E95DB-122F-466C-9D29-69AFC89BB574}"/>
              </a:ext>
            </a:extLst>
          </p:cNvPr>
          <p:cNvSpPr/>
          <p:nvPr/>
        </p:nvSpPr>
        <p:spPr>
          <a:xfrm>
            <a:off x="519972" y="879937"/>
            <a:ext cx="2093766" cy="2355087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57651A08-A1CC-4B74-B8A7-16E05BE43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442234"/>
              </p:ext>
            </p:extLst>
          </p:nvPr>
        </p:nvGraphicFramePr>
        <p:xfrm>
          <a:off x="1031875" y="1214438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0" name="Equation" r:id="rId18" imgW="368280" imgH="152280" progId="Equation.DSMT4">
                  <p:embed/>
                </p:oleObj>
              </mc:Choice>
              <mc:Fallback>
                <p:oleObj name="Equation" r:id="rId18" imgW="368280" imgH="15228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0C558B94-0548-4006-B7AC-60A4666013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214438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70E6415C-27DE-4DC4-A446-6DAF96851F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8FCE9AFD-2F82-47A8-AF66-9C32EFF9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702DBD-5F49-4E0C-8AD6-CF2DB345D06C}"/>
              </a:ext>
            </a:extLst>
          </p:cNvPr>
          <p:cNvCxnSpPr>
            <a:cxnSpLocks/>
          </p:cNvCxnSpPr>
          <p:nvPr/>
        </p:nvCxnSpPr>
        <p:spPr>
          <a:xfrm flipV="1">
            <a:off x="1560964" y="5946013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3C9201D-87F9-4DD4-8F38-A288400815CB}"/>
              </a:ext>
            </a:extLst>
          </p:cNvPr>
          <p:cNvCxnSpPr>
            <a:cxnSpLocks/>
          </p:cNvCxnSpPr>
          <p:nvPr/>
        </p:nvCxnSpPr>
        <p:spPr>
          <a:xfrm flipH="1" flipV="1">
            <a:off x="1560965" y="6385965"/>
            <a:ext cx="9976781" cy="1270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DFC95-4219-4EEF-B1E7-6CDEF7D27657}"/>
              </a:ext>
            </a:extLst>
          </p:cNvPr>
          <p:cNvCxnSpPr>
            <a:cxnSpLocks/>
          </p:cNvCxnSpPr>
          <p:nvPr/>
        </p:nvCxnSpPr>
        <p:spPr>
          <a:xfrm>
            <a:off x="11537746" y="5995045"/>
            <a:ext cx="0" cy="42302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3FE488-E8CC-4EE9-9AAD-049070E4DA27}"/>
              </a:ext>
            </a:extLst>
          </p:cNvPr>
          <p:cNvCxnSpPr>
            <a:cxnSpLocks/>
          </p:cNvCxnSpPr>
          <p:nvPr/>
        </p:nvCxnSpPr>
        <p:spPr>
          <a:xfrm flipV="1">
            <a:off x="4332277" y="5958719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85F48-4960-4D20-B86A-FB633A9F7FF8}"/>
              </a:ext>
            </a:extLst>
          </p:cNvPr>
          <p:cNvCxnSpPr>
            <a:cxnSpLocks/>
          </p:cNvCxnSpPr>
          <p:nvPr/>
        </p:nvCxnSpPr>
        <p:spPr>
          <a:xfrm flipV="1">
            <a:off x="9900055" y="5954528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2DD58C-E47A-41FE-B8B6-85B65E03F702}"/>
              </a:ext>
            </a:extLst>
          </p:cNvPr>
          <p:cNvCxnSpPr>
            <a:cxnSpLocks/>
          </p:cNvCxnSpPr>
          <p:nvPr/>
        </p:nvCxnSpPr>
        <p:spPr>
          <a:xfrm flipH="1">
            <a:off x="6638375" y="6234742"/>
            <a:ext cx="1779734" cy="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2FAE6F6-E827-49F3-824C-3996E11762D4}"/>
              </a:ext>
            </a:extLst>
          </p:cNvPr>
          <p:cNvCxnSpPr>
            <a:cxnSpLocks/>
          </p:cNvCxnSpPr>
          <p:nvPr/>
        </p:nvCxnSpPr>
        <p:spPr>
          <a:xfrm>
            <a:off x="8418109" y="5937750"/>
            <a:ext cx="0" cy="318511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2933A4A-A6EC-42F4-A9D5-AB71D12DC85A}"/>
              </a:ext>
            </a:extLst>
          </p:cNvPr>
          <p:cNvCxnSpPr>
            <a:cxnSpLocks/>
          </p:cNvCxnSpPr>
          <p:nvPr/>
        </p:nvCxnSpPr>
        <p:spPr>
          <a:xfrm flipV="1">
            <a:off x="6638375" y="5937200"/>
            <a:ext cx="0" cy="29754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5DB826E-6869-43C6-B9A8-31E2D7267990}"/>
              </a:ext>
            </a:extLst>
          </p:cNvPr>
          <p:cNvSpPr txBox="1"/>
          <p:nvPr/>
        </p:nvSpPr>
        <p:spPr>
          <a:xfrm>
            <a:off x="1750368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8DAC5BB-7257-4E65-BD27-932987F577BD}"/>
              </a:ext>
            </a:extLst>
          </p:cNvPr>
          <p:cNvSpPr txBox="1"/>
          <p:nvPr/>
        </p:nvSpPr>
        <p:spPr>
          <a:xfrm>
            <a:off x="4396423" y="59433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840090-F18C-4B67-90F1-D00C169D96E0}"/>
              </a:ext>
            </a:extLst>
          </p:cNvPr>
          <p:cNvSpPr txBox="1"/>
          <p:nvPr/>
        </p:nvSpPr>
        <p:spPr>
          <a:xfrm>
            <a:off x="7061652" y="589105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7AED96-556D-43CC-8548-26BE9B4C329A}"/>
              </a:ext>
            </a:extLst>
          </p:cNvPr>
          <p:cNvSpPr txBox="1"/>
          <p:nvPr/>
        </p:nvSpPr>
        <p:spPr>
          <a:xfrm>
            <a:off x="10153873" y="60124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Self Cal</a:t>
            </a:r>
          </a:p>
        </p:txBody>
      </p:sp>
    </p:spTree>
    <p:extLst>
      <p:ext uri="{BB962C8B-B14F-4D97-AF65-F5344CB8AC3E}">
        <p14:creationId xmlns:p14="http://schemas.microsoft.com/office/powerpoint/2010/main" val="24378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8"/>
    </mc:Choice>
    <mc:Fallback xmlns="">
      <p:transition spd="slow" advTm="2126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FA20-1C06-447C-B5D8-F95A3DEB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13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#1: 8-Element 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DBD0A-77A1-4E30-B299-2FA65BCA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B887-7D98-46A2-9B18-1FFC0D298F6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2797" r="2213" b="4140"/>
          <a:stretch/>
        </p:blipFill>
        <p:spPr bwMode="auto">
          <a:xfrm>
            <a:off x="6593747" y="2974482"/>
            <a:ext cx="4631588" cy="3200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C30BC-70FB-4E95-9E1E-F687907B616C}"/>
              </a:ext>
            </a:extLst>
          </p:cNvPr>
          <p:cNvSpPr txBox="1"/>
          <p:nvPr/>
        </p:nvSpPr>
        <p:spPr>
          <a:xfrm>
            <a:off x="7581373" y="257437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 (after Cal)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5C2A3-B507-48FE-967D-32263A0D9637}"/>
              </a:ext>
            </a:extLst>
          </p:cNvPr>
          <p:cNvSpPr txBox="1"/>
          <p:nvPr/>
        </p:nvSpPr>
        <p:spPr>
          <a:xfrm>
            <a:off x="1806404" y="2574372"/>
            <a:ext cx="144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 Angle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C4B5E7-AC54-49A7-B985-583715FC15FD}"/>
              </a:ext>
            </a:extLst>
          </p:cNvPr>
          <p:cNvSpPr txBox="1">
            <a:spLocks/>
          </p:cNvSpPr>
          <p:nvPr/>
        </p:nvSpPr>
        <p:spPr>
          <a:xfrm>
            <a:off x="800805" y="1128338"/>
            <a:ext cx="9980968" cy="138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After calibration all adaptive approaches realize accurate angular estimates for the LFM and RFM sources, while the OFDM source yields a ~2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° error</a:t>
            </a:r>
          </a:p>
          <a:p>
            <a:pPr lvl="1" fontAlgn="auto">
              <a:spcAft>
                <a:spcPts val="0"/>
              </a:spcAft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</a:rPr>
              <a:t>Error may be due to inaccuracies in the test setup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15-Snapshot RISR produces highest SNR estimates with finest resolution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9D7EDE-15D9-4720-BC1D-21E4D9D3F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05" y="2857513"/>
            <a:ext cx="4936909" cy="3434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C886C-9D37-44E9-8C2D-DC8E172A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9"/>
    </mc:Choice>
    <mc:Fallback xmlns="">
      <p:transition spd="slow" advTm="4047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4AA4-7D28-469A-8000-09DA28D2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-31084"/>
            <a:ext cx="10972800" cy="879936"/>
          </a:xfrm>
        </p:spPr>
        <p:txBody>
          <a:bodyPr/>
          <a:lstStyle/>
          <a:p>
            <a:r>
              <a:rPr lang="en-US" dirty="0"/>
              <a:t>Open-Air Experiment #2: 4-Element </a:t>
            </a:r>
            <a:r>
              <a:rPr lang="en-US" dirty="0" err="1"/>
              <a:t>RFSoC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 descr="https://www.xilinx.com/content/dam/xilinx/imgs/kits/zcu208angled.png">
            <a:extLst>
              <a:ext uri="{FF2B5EF4-FFF2-40B4-BE49-F238E27FC236}">
                <a16:creationId xmlns:a16="http://schemas.microsoft.com/office/drawing/2014/main" id="{C5E20959-E85F-4D25-8AAE-7F88D1B4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8792">
            <a:off x="8329488" y="4390931"/>
            <a:ext cx="2808994" cy="21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ilinx Zynq UltraScale+ RFSoC ZCU216 Evaluation Ki... - Community Forums">
            <a:extLst>
              <a:ext uri="{FF2B5EF4-FFF2-40B4-BE49-F238E27FC236}">
                <a16:creationId xmlns:a16="http://schemas.microsoft.com/office/drawing/2014/main" id="{74ACF6DD-0C34-4BF1-833D-770F1782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874259">
            <a:off x="7848778" y="4593097"/>
            <a:ext cx="4986766" cy="738748"/>
          </a:xfrm>
          <a:prstGeom prst="rect">
            <a:avLst/>
          </a:prstGeom>
          <a:noFill/>
          <a:scene3d>
            <a:camera prst="orthographicFront">
              <a:rot lat="372000" lon="17028000" rev="2111329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3B7AFD-986A-4021-900F-90857EEF70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802322" y="3979681"/>
            <a:ext cx="181759" cy="211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63C49-9C88-4246-97B2-0972AAAE30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52870" y="3979680"/>
            <a:ext cx="181759" cy="211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A54DDD-2041-408A-BA8D-222D2AA4DA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8331" y="3979679"/>
            <a:ext cx="181759" cy="21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D4C88A-5A85-4134-8925-F6698F7485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618879" y="3979678"/>
            <a:ext cx="181759" cy="21143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C2F672-4B22-4591-A620-6BFD5F258492}"/>
              </a:ext>
            </a:extLst>
          </p:cNvPr>
          <p:cNvCxnSpPr/>
          <p:nvPr/>
        </p:nvCxnSpPr>
        <p:spPr>
          <a:xfrm>
            <a:off x="9788444" y="4191112"/>
            <a:ext cx="9983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692DA9-51E8-4D52-8EE8-4ED143352EAA}"/>
              </a:ext>
            </a:extLst>
          </p:cNvPr>
          <p:cNvCxnSpPr>
            <a:cxnSpLocks/>
          </p:cNvCxnSpPr>
          <p:nvPr/>
        </p:nvCxnSpPr>
        <p:spPr>
          <a:xfrm flipV="1">
            <a:off x="10292830" y="4181325"/>
            <a:ext cx="0" cy="6034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A7185B-C188-41F1-A02A-3499336F6FEC}"/>
              </a:ext>
            </a:extLst>
          </p:cNvPr>
          <p:cNvCxnSpPr>
            <a:cxnSpLocks/>
          </p:cNvCxnSpPr>
          <p:nvPr/>
        </p:nvCxnSpPr>
        <p:spPr>
          <a:xfrm flipV="1">
            <a:off x="10292830" y="1057013"/>
            <a:ext cx="28918" cy="2764768"/>
          </a:xfrm>
          <a:prstGeom prst="line">
            <a:avLst/>
          </a:prstGeom>
          <a:ln w="571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08122B3-1910-4CE2-8295-422AC1F71120}"/>
              </a:ext>
            </a:extLst>
          </p:cNvPr>
          <p:cNvSpPr/>
          <p:nvPr/>
        </p:nvSpPr>
        <p:spPr>
          <a:xfrm rot="20523490">
            <a:off x="8963262" y="1369918"/>
            <a:ext cx="275038" cy="52195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2E3B8AF0-48D3-4182-BC70-03CE384E6D75}"/>
              </a:ext>
            </a:extLst>
          </p:cNvPr>
          <p:cNvSpPr/>
          <p:nvPr/>
        </p:nvSpPr>
        <p:spPr>
          <a:xfrm rot="1415482">
            <a:off x="11550265" y="1339807"/>
            <a:ext cx="275038" cy="52195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4C5EE-6788-4151-AAB3-C26E7EA9CDB0}"/>
              </a:ext>
            </a:extLst>
          </p:cNvPr>
          <p:cNvSpPr txBox="1"/>
          <p:nvPr/>
        </p:nvSpPr>
        <p:spPr>
          <a:xfrm>
            <a:off x="8349895" y="991238"/>
            <a:ext cx="116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CW Tone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2F8D08-59DE-4FF7-B44D-2448D70AB154}"/>
              </a:ext>
            </a:extLst>
          </p:cNvPr>
          <p:cNvSpPr txBox="1"/>
          <p:nvPr/>
        </p:nvSpPr>
        <p:spPr>
          <a:xfrm>
            <a:off x="11069145" y="96727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OFDM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3329C6D-3149-4D6E-BCA4-A227850B9283}"/>
              </a:ext>
            </a:extLst>
          </p:cNvPr>
          <p:cNvCxnSpPr>
            <a:cxnSpLocks/>
          </p:cNvCxnSpPr>
          <p:nvPr/>
        </p:nvCxnSpPr>
        <p:spPr>
          <a:xfrm>
            <a:off x="9182978" y="1950049"/>
            <a:ext cx="1036489" cy="1957825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1AB46B-A8F9-44E5-833A-5AE79F685168}"/>
              </a:ext>
            </a:extLst>
          </p:cNvPr>
          <p:cNvCxnSpPr>
            <a:cxnSpLocks/>
          </p:cNvCxnSpPr>
          <p:nvPr/>
        </p:nvCxnSpPr>
        <p:spPr>
          <a:xfrm flipH="1">
            <a:off x="10402159" y="1911115"/>
            <a:ext cx="1078951" cy="1979921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F11690DB-8608-4493-B5D6-BF370A305E6F}"/>
              </a:ext>
            </a:extLst>
          </p:cNvPr>
          <p:cNvSpPr>
            <a:spLocks noChangeAspect="1"/>
          </p:cNvSpPr>
          <p:nvPr/>
        </p:nvSpPr>
        <p:spPr>
          <a:xfrm rot="3863467" flipH="1">
            <a:off x="10235267" y="2437937"/>
            <a:ext cx="813106" cy="812014"/>
          </a:xfrm>
          <a:prstGeom prst="arc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0C32A59-467F-4365-B487-58B0739F2760}"/>
              </a:ext>
            </a:extLst>
          </p:cNvPr>
          <p:cNvSpPr>
            <a:spLocks noChangeAspect="1"/>
          </p:cNvSpPr>
          <p:nvPr/>
        </p:nvSpPr>
        <p:spPr>
          <a:xfrm rot="7953438" flipH="1" flipV="1">
            <a:off x="9649183" y="2838523"/>
            <a:ext cx="688183" cy="673726"/>
          </a:xfrm>
          <a:prstGeom prst="arc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DC7E8C-FABD-47C4-BED9-94208ED8FAE2}"/>
              </a:ext>
            </a:extLst>
          </p:cNvPr>
          <p:cNvSpPr txBox="1"/>
          <p:nvPr/>
        </p:nvSpPr>
        <p:spPr>
          <a:xfrm>
            <a:off x="9557403" y="2419758"/>
            <a:ext cx="71846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⸰</a:t>
            </a:r>
            <a:endParaRPr lang="en-US" baseline="30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2747B6-9608-4655-A4C8-BEC1A20FEFBB}"/>
              </a:ext>
            </a:extLst>
          </p:cNvPr>
          <p:cNvSpPr txBox="1"/>
          <p:nvPr/>
        </p:nvSpPr>
        <p:spPr>
          <a:xfrm>
            <a:off x="10459210" y="2089109"/>
            <a:ext cx="71846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15.9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⸰</a:t>
            </a:r>
            <a:endParaRPr lang="en-US" baseline="30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A07D2C-1AE8-46C3-AB00-64BAE96CC4EE}"/>
              </a:ext>
            </a:extLst>
          </p:cNvPr>
          <p:cNvSpPr txBox="1"/>
          <p:nvPr/>
        </p:nvSpPr>
        <p:spPr>
          <a:xfrm>
            <a:off x="8899889" y="277018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ft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9010D98-6751-47E5-A393-5B05302E7733}"/>
              </a:ext>
            </a:extLst>
          </p:cNvPr>
          <p:cNvSpPr txBox="1">
            <a:spLocks/>
          </p:cNvSpPr>
          <p:nvPr/>
        </p:nvSpPr>
        <p:spPr>
          <a:xfrm>
            <a:off x="2855716" y="1057013"/>
            <a:ext cx="5566123" cy="2485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 similar experiment was performed, this time using a 4-element ULA connected to an </a:t>
            </a:r>
            <a:r>
              <a:rPr lang="en-US" sz="2000" dirty="0" err="1">
                <a:solidFill>
                  <a:srgbClr val="0000FF"/>
                </a:solidFill>
              </a:rPr>
              <a:t>RFSoC</a:t>
            </a:r>
            <a:r>
              <a:rPr lang="en-US" sz="2000" dirty="0">
                <a:solidFill>
                  <a:srgbClr val="0000FF"/>
                </a:solidFill>
              </a:rPr>
              <a:t> for streaming data capture</a:t>
            </a:r>
          </a:p>
          <a:p>
            <a:pPr fontAlgn="auto">
              <a:spcAft>
                <a:spcPts val="0"/>
              </a:spcAft>
            </a:pPr>
            <a:endParaRPr lang="en-US" sz="12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Calibration performed with a boresight tone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12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Some variance with OFDM source, but overall performance improved with RISR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F1985C-4DF6-4078-96CB-7B2CC16E7590}"/>
              </a:ext>
            </a:extLst>
          </p:cNvPr>
          <p:cNvSpPr txBox="1"/>
          <p:nvPr/>
        </p:nvSpPr>
        <p:spPr>
          <a:xfrm>
            <a:off x="10990143" y="28392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21.8 ft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A13EE5-35E0-40A2-9154-FF7205D45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2" y="4203744"/>
            <a:ext cx="2740955" cy="1957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6D15A-21C4-46B9-A9F5-AC9E56AD3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156" y="4221891"/>
            <a:ext cx="2740955" cy="1957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10AE65-E907-450F-8BC4-DDCC831D9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648" y="4203744"/>
            <a:ext cx="2740955" cy="19578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7DABA5-351D-422D-B8E3-FC3393C3C6F2}"/>
              </a:ext>
            </a:extLst>
          </p:cNvPr>
          <p:cNvSpPr txBox="1"/>
          <p:nvPr/>
        </p:nvSpPr>
        <p:spPr>
          <a:xfrm>
            <a:off x="196179" y="3779622"/>
            <a:ext cx="256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89CECE-A670-4507-96D6-AA9A6651C6E9}"/>
              </a:ext>
            </a:extLst>
          </p:cNvPr>
          <p:cNvSpPr txBox="1"/>
          <p:nvPr/>
        </p:nvSpPr>
        <p:spPr>
          <a:xfrm>
            <a:off x="2800165" y="3821781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(9 Snapshots)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2B21CA-F8F4-4E0F-96D2-DFEC606A0C22}"/>
              </a:ext>
            </a:extLst>
          </p:cNvPr>
          <p:cNvSpPr txBox="1"/>
          <p:nvPr/>
        </p:nvSpPr>
        <p:spPr>
          <a:xfrm>
            <a:off x="5496181" y="3821781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(9 Snapshots)</a:t>
            </a:r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BF0E73F0-E37E-4C8D-974A-4351A06351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830220"/>
              </p:ext>
            </p:extLst>
          </p:nvPr>
        </p:nvGraphicFramePr>
        <p:xfrm>
          <a:off x="922338" y="1927567"/>
          <a:ext cx="9318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" name="Equation" r:id="rId9" imgW="482400" imgH="152280" progId="Equation.DSMT4">
                  <p:embed/>
                </p:oleObj>
              </mc:Choice>
              <mc:Fallback>
                <p:oleObj name="Equation" r:id="rId9" imgW="482400" imgH="152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0604F04-6D98-40AB-9C3E-C5B04648DD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1927567"/>
                        <a:ext cx="931863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AAAAC6BB-1B1D-454A-9A8A-46E741265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417709"/>
              </p:ext>
            </p:extLst>
          </p:nvPr>
        </p:nvGraphicFramePr>
        <p:xfrm>
          <a:off x="924202" y="2153955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4" name="Equation" r:id="rId11" imgW="533160" imgH="190440" progId="Equation.DSMT4">
                  <p:embed/>
                </p:oleObj>
              </mc:Choice>
              <mc:Fallback>
                <p:oleObj name="Equation" r:id="rId11" imgW="5331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5EE4F12-D41E-41C4-89BB-5721F63EBC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202" y="2153955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B004E4ED-DCA5-4159-9CB1-80B8775BE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289800"/>
              </p:ext>
            </p:extLst>
          </p:nvPr>
        </p:nvGraphicFramePr>
        <p:xfrm>
          <a:off x="776288" y="2450734"/>
          <a:ext cx="13271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5" name="Equation" r:id="rId13" imgW="685800" imgH="190440" progId="Equation.DSMT4">
                  <p:embed/>
                </p:oleObj>
              </mc:Choice>
              <mc:Fallback>
                <p:oleObj name="Equation" r:id="rId13" imgW="68580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B35FB82-AB09-4B06-A1E0-44BF7B3AD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2450734"/>
                        <a:ext cx="13271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94A5F5ED-7B0B-49E1-9755-40DB6F447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83706"/>
              </p:ext>
            </p:extLst>
          </p:nvPr>
        </p:nvGraphicFramePr>
        <p:xfrm>
          <a:off x="922338" y="2797393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6" name="Equation" r:id="rId15" imgW="482400" imgH="152280" progId="Equation.DSMT4">
                  <p:embed/>
                </p:oleObj>
              </mc:Choice>
              <mc:Fallback>
                <p:oleObj name="Equation" r:id="rId15" imgW="482400" imgH="152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992AB98-0D5A-40CE-9C50-CBCC8143E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2797393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213C2BE5-8FBF-4AD1-B9E3-FA3F84D4CD0F}"/>
              </a:ext>
            </a:extLst>
          </p:cNvPr>
          <p:cNvSpPr txBox="1">
            <a:spLocks/>
          </p:cNvSpPr>
          <p:nvPr/>
        </p:nvSpPr>
        <p:spPr>
          <a:xfrm>
            <a:off x="519972" y="1286681"/>
            <a:ext cx="4927600" cy="429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55B1C59-0C8D-49D9-AD7F-BD5F7F0430E5}"/>
              </a:ext>
            </a:extLst>
          </p:cNvPr>
          <p:cNvSpPr/>
          <p:nvPr/>
        </p:nvSpPr>
        <p:spPr>
          <a:xfrm>
            <a:off x="519972" y="1307776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D9E13D83-AF41-4446-8D57-E283734F19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75085"/>
              </p:ext>
            </p:extLst>
          </p:nvPr>
        </p:nvGraphicFramePr>
        <p:xfrm>
          <a:off x="1031875" y="1642277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7" name="Equation" r:id="rId17" imgW="368280" imgH="152280" progId="Equation.DSMT4">
                  <p:embed/>
                </p:oleObj>
              </mc:Choice>
              <mc:Fallback>
                <p:oleObj name="Equation" r:id="rId17" imgW="368280" imgH="1522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0F06A5D7-2437-44B4-8197-8F1DDA1CC0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1642277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44">
            <a:extLst>
              <a:ext uri="{FF2B5EF4-FFF2-40B4-BE49-F238E27FC236}">
                <a16:creationId xmlns:a16="http://schemas.microsoft.com/office/drawing/2014/main" id="{C114857E-EF5B-4529-A8EE-96FA2777E6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9"/>
    </mc:Choice>
    <mc:Fallback xmlns="">
      <p:transition spd="slow" advTm="5497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4AA4-7D28-469A-8000-09DA28D2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104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#3: “Van Trees Array”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16E2228-3BAF-4B24-93DA-982E68B12AA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r="9185" b="14915"/>
          <a:stretch/>
        </p:blipFill>
        <p:spPr bwMode="auto">
          <a:xfrm>
            <a:off x="7448491" y="1542668"/>
            <a:ext cx="3246675" cy="2978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9980F2-F116-4EF0-8825-FF35772231CA}"/>
              </a:ext>
            </a:extLst>
          </p:cNvPr>
          <p:cNvSpPr txBox="1">
            <a:spLocks/>
          </p:cNvSpPr>
          <p:nvPr/>
        </p:nvSpPr>
        <p:spPr>
          <a:xfrm>
            <a:off x="529877" y="1174457"/>
            <a:ext cx="5870923" cy="4901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Finally, an ad hoc 16-element uniform planar array was constructed using Harry Van Trees’ </a:t>
            </a:r>
            <a:r>
              <a:rPr lang="en-US" sz="2000" i="1" dirty="0">
                <a:solidFill>
                  <a:srgbClr val="0000FF"/>
                </a:solidFill>
              </a:rPr>
              <a:t>Optimal Array Processing</a:t>
            </a:r>
            <a:r>
              <a:rPr lang="en-US" sz="2000" dirty="0">
                <a:solidFill>
                  <a:srgbClr val="0000FF"/>
                </a:solidFill>
              </a:rPr>
              <a:t> book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An indoor test was conducted using three emitters at different azimuths and elevations</a:t>
            </a:r>
          </a:p>
          <a:p>
            <a:pPr lvl="1"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CW Tone near boresight</a:t>
            </a:r>
          </a:p>
          <a:p>
            <a:pPr lvl="1"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LFM and RFM from first ULA test at about 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1800" dirty="0">
                <a:solidFill>
                  <a:schemeClr val="tx1"/>
                </a:solidFill>
              </a:rPr>
              <a:t>10° in elevation at about +6° and 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6</a:t>
            </a:r>
            <a:r>
              <a:rPr lang="en-US" sz="1800" dirty="0">
                <a:solidFill>
                  <a:schemeClr val="tx1"/>
                </a:solidFill>
              </a:rPr>
              <a:t>° in azimuth</a:t>
            </a:r>
          </a:p>
          <a:p>
            <a:pPr lvl="1"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Emitters were held by an undergrad student … getting literal hands-on experience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Calibration performed with RISR using knowledge of the boresight emitter (this case was a bit too extreme for self-calibration)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5757E-33A4-4F4A-A5F5-E04B5B27D58B}"/>
              </a:ext>
            </a:extLst>
          </p:cNvPr>
          <p:cNvSpPr/>
          <p:nvPr/>
        </p:nvSpPr>
        <p:spPr>
          <a:xfrm>
            <a:off x="6949500" y="957893"/>
            <a:ext cx="42446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Van Trees Array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5E06D-9BC0-4BE1-96A9-4745CEC47E1B}"/>
              </a:ext>
            </a:extLst>
          </p:cNvPr>
          <p:cNvSpPr/>
          <p:nvPr/>
        </p:nvSpPr>
        <p:spPr>
          <a:xfrm>
            <a:off x="6641433" y="4717277"/>
            <a:ext cx="4860788" cy="13587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Yes… this ad hoc (intentionally imprecise) structure works due to calibration and robust processing with RISR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19983-9E62-40D2-8CEA-8D8C01CE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8"/>
    </mc:Choice>
    <mc:Fallback xmlns="">
      <p:transition spd="slow" advTm="7314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FD79-0353-45F9-BE38-DF74AAF3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7" name="Picture 4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A864939-6887-4B61-BAAF-6D402250A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7" y="1308260"/>
            <a:ext cx="3429000" cy="2286000"/>
          </a:xfrm>
          <a:prstGeom prst="rect">
            <a:avLst/>
          </a:prstGeom>
        </p:spPr>
      </p:pic>
      <p:pic>
        <p:nvPicPr>
          <p:cNvPr id="49" name="Picture 48" descr="Chart&#10;&#10;Description automatically generated">
            <a:extLst>
              <a:ext uri="{FF2B5EF4-FFF2-40B4-BE49-F238E27FC236}">
                <a16:creationId xmlns:a16="http://schemas.microsoft.com/office/drawing/2014/main" id="{5D793622-EFC3-4CED-A40F-67F5058B2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80" y="4014133"/>
            <a:ext cx="3429000" cy="2286000"/>
          </a:xfrm>
          <a:prstGeom prst="rect">
            <a:avLst/>
          </a:prstGeom>
        </p:spPr>
      </p:pic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7157C6A9-9CA0-4545-9207-44D659A2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0" y="4014133"/>
            <a:ext cx="3429000" cy="2286000"/>
          </a:xfrm>
          <a:prstGeom prst="rect">
            <a:avLst/>
          </a:prstGeom>
        </p:spPr>
      </p:pic>
      <p:pic>
        <p:nvPicPr>
          <p:cNvPr id="53" name="Picture 5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49FD1E-C0CB-46B3-84E6-B00A579B3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6" y="4014133"/>
            <a:ext cx="3429000" cy="2286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6E2228-3BAF-4B24-93DA-982E68B12AA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12034" r="25259" b="14915"/>
          <a:stretch/>
        </p:blipFill>
        <p:spPr bwMode="auto">
          <a:xfrm>
            <a:off x="9974780" y="1477890"/>
            <a:ext cx="1686351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C3386C2-C646-4E41-95BA-02E28D368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948427"/>
              </p:ext>
            </p:extLst>
          </p:nvPr>
        </p:nvGraphicFramePr>
        <p:xfrm>
          <a:off x="326368" y="1774267"/>
          <a:ext cx="127476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3" name="Equation" r:id="rId8" imgW="660240" imgH="164880" progId="Equation.DSMT4">
                  <p:embed/>
                </p:oleObj>
              </mc:Choice>
              <mc:Fallback>
                <p:oleObj name="Equation" r:id="rId8" imgW="660240" imgH="16488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BF0E73F0-E37E-4C8D-974A-4351A06351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68" y="1774267"/>
                        <a:ext cx="1274763" cy="29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B17BD0B-F214-40B2-9B51-459E38515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758719"/>
              </p:ext>
            </p:extLst>
          </p:nvPr>
        </p:nvGraphicFramePr>
        <p:xfrm>
          <a:off x="499875" y="2012147"/>
          <a:ext cx="1031322" cy="34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4" name="Equation" r:id="rId10" imgW="533160" imgH="190440" progId="Equation.DSMT4">
                  <p:embed/>
                </p:oleObj>
              </mc:Choice>
              <mc:Fallback>
                <p:oleObj name="Equation" r:id="rId10" imgW="533160" imgH="19044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AAAAC6BB-1B1D-454A-9A8A-46E741265C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875" y="2012147"/>
                        <a:ext cx="1031322" cy="343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CC3FE47-C4DD-47FE-AA86-54E4F8A13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915485"/>
              </p:ext>
            </p:extLst>
          </p:nvPr>
        </p:nvGraphicFramePr>
        <p:xfrm>
          <a:off x="548618" y="2309254"/>
          <a:ext cx="9334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5" name="Equation" r:id="rId12" imgW="482400" imgH="190440" progId="Equation.DSMT4">
                  <p:embed/>
                </p:oleObj>
              </mc:Choice>
              <mc:Fallback>
                <p:oleObj name="Equation" r:id="rId12" imgW="482400" imgH="19044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B004E4ED-DCA5-4159-9CB1-80B8775BE0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18" y="2309254"/>
                        <a:ext cx="933450" cy="34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CE3677B-04C3-43AC-94FA-BEA23AF84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888755"/>
              </p:ext>
            </p:extLst>
          </p:nvPr>
        </p:nvGraphicFramePr>
        <p:xfrm>
          <a:off x="498011" y="2655585"/>
          <a:ext cx="93345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6" name="Equation" r:id="rId14" imgW="482400" imgH="152280" progId="Equation.DSMT4">
                  <p:embed/>
                </p:oleObj>
              </mc:Choice>
              <mc:Fallback>
                <p:oleObj name="Equation" r:id="rId14" imgW="482400" imgH="15228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94A5F5ED-7B0B-49E1-9755-40DB6F4472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011" y="2655585"/>
                        <a:ext cx="933450" cy="27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1D79D1-D55E-405C-AF38-42DF4FFF5DD5}"/>
              </a:ext>
            </a:extLst>
          </p:cNvPr>
          <p:cNvSpPr txBox="1">
            <a:spLocks/>
          </p:cNvSpPr>
          <p:nvPr/>
        </p:nvSpPr>
        <p:spPr>
          <a:xfrm>
            <a:off x="89787" y="1170875"/>
            <a:ext cx="2158447" cy="429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RISR parameters: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9A7F2D-F854-4D82-BFC7-B79EED63EA47}"/>
              </a:ext>
            </a:extLst>
          </p:cNvPr>
          <p:cNvSpPr/>
          <p:nvPr/>
        </p:nvSpPr>
        <p:spPr>
          <a:xfrm>
            <a:off x="95645" y="1165968"/>
            <a:ext cx="2093766" cy="181458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DBD400C-E03C-4538-A074-43A747B9A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234149"/>
              </p:ext>
            </p:extLst>
          </p:nvPr>
        </p:nvGraphicFramePr>
        <p:xfrm>
          <a:off x="607548" y="1500469"/>
          <a:ext cx="711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Equation" r:id="rId16" imgW="368280" imgH="152280" progId="Equation.DSMT4">
                  <p:embed/>
                </p:oleObj>
              </mc:Choice>
              <mc:Fallback>
                <p:oleObj name="Equation" r:id="rId16" imgW="368280" imgH="15228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D9E13D83-AF41-4446-8D57-E283734F19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48" y="1500469"/>
                        <a:ext cx="711200" cy="276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E6D65EF-2342-4F0C-86C6-390385E5004B}"/>
              </a:ext>
            </a:extLst>
          </p:cNvPr>
          <p:cNvSpPr/>
          <p:nvPr/>
        </p:nvSpPr>
        <p:spPr>
          <a:xfrm>
            <a:off x="9062556" y="998203"/>
            <a:ext cx="31294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Van Trees Array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8D4817-C411-4FBF-98B3-E06B0ADF0344}"/>
              </a:ext>
            </a:extLst>
          </p:cNvPr>
          <p:cNvSpPr txBox="1"/>
          <p:nvPr/>
        </p:nvSpPr>
        <p:spPr>
          <a:xfrm>
            <a:off x="866700" y="3760684"/>
            <a:ext cx="25664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 w/ Taylor window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7D8428-16F7-455E-A95E-90C2F7C72BF1}"/>
              </a:ext>
            </a:extLst>
          </p:cNvPr>
          <p:cNvSpPr txBox="1"/>
          <p:nvPr/>
        </p:nvSpPr>
        <p:spPr>
          <a:xfrm>
            <a:off x="4584582" y="3780253"/>
            <a:ext cx="26500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MVDR (33 Snapshots)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860267-ED78-4171-8072-652C06B7AD95}"/>
              </a:ext>
            </a:extLst>
          </p:cNvPr>
          <p:cNvSpPr txBox="1"/>
          <p:nvPr/>
        </p:nvSpPr>
        <p:spPr>
          <a:xfrm>
            <a:off x="8713845" y="3761218"/>
            <a:ext cx="24641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(33 Snapshots)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BBCE6C3-5DFE-4A45-B134-8602799F4EC6}"/>
              </a:ext>
            </a:extLst>
          </p:cNvPr>
          <p:cNvSpPr txBox="1">
            <a:spLocks/>
          </p:cNvSpPr>
          <p:nvPr/>
        </p:nvSpPr>
        <p:spPr>
          <a:xfrm>
            <a:off x="2217220" y="1281479"/>
            <a:ext cx="3301895" cy="209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</a:rPr>
              <a:t>There is observable angular variance in the RISR result, but compared to MF and MVDR it demonstrates rather robust DF capability</a:t>
            </a:r>
          </a:p>
          <a:p>
            <a:pPr fontAlgn="auto">
              <a:spcAft>
                <a:spcPts val="0"/>
              </a:spcAft>
            </a:pPr>
            <a:endParaRPr lang="en-US" sz="1200" dirty="0">
              <a:solidFill>
                <a:srgbClr val="0000FF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F5416-19A7-4136-BF67-AADE7138EA66}"/>
              </a:ext>
            </a:extLst>
          </p:cNvPr>
          <p:cNvSpPr txBox="1"/>
          <p:nvPr/>
        </p:nvSpPr>
        <p:spPr>
          <a:xfrm>
            <a:off x="5577938" y="1010300"/>
            <a:ext cx="34870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Spectrogram of single element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FE6249-0D6E-4621-AB86-59D4A5B621B8}"/>
              </a:ext>
            </a:extLst>
          </p:cNvPr>
          <p:cNvCxnSpPr>
            <a:cxnSpLocks/>
          </p:cNvCxnSpPr>
          <p:nvPr/>
        </p:nvCxnSpPr>
        <p:spPr>
          <a:xfrm flipH="1" flipV="1">
            <a:off x="9935448" y="5329805"/>
            <a:ext cx="516652" cy="461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3308F0-B030-4BF9-B40E-58BB88926708}"/>
              </a:ext>
            </a:extLst>
          </p:cNvPr>
          <p:cNvSpPr txBox="1"/>
          <p:nvPr/>
        </p:nvSpPr>
        <p:spPr>
          <a:xfrm>
            <a:off x="10071268" y="5791469"/>
            <a:ext cx="8851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840128-22D3-4BB9-A544-D5729075BC0B}"/>
              </a:ext>
            </a:extLst>
          </p:cNvPr>
          <p:cNvCxnSpPr>
            <a:cxnSpLocks/>
          </p:cNvCxnSpPr>
          <p:nvPr/>
        </p:nvCxnSpPr>
        <p:spPr>
          <a:xfrm flipV="1">
            <a:off x="8833607" y="5251237"/>
            <a:ext cx="720296" cy="461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8E6FA9-6BF1-4462-A014-AE4DEEC1D74C}"/>
              </a:ext>
            </a:extLst>
          </p:cNvPr>
          <p:cNvSpPr txBox="1"/>
          <p:nvPr/>
        </p:nvSpPr>
        <p:spPr>
          <a:xfrm>
            <a:off x="7944283" y="5718519"/>
            <a:ext cx="8675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951C067-8D0C-4CC9-8C36-43EC907D85DC}"/>
              </a:ext>
            </a:extLst>
          </p:cNvPr>
          <p:cNvCxnSpPr>
            <a:cxnSpLocks/>
          </p:cNvCxnSpPr>
          <p:nvPr/>
        </p:nvCxnSpPr>
        <p:spPr>
          <a:xfrm flipH="1">
            <a:off x="9877422" y="4411571"/>
            <a:ext cx="477321" cy="4616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E930FD-3691-465A-9AA2-BDC14BFC2606}"/>
              </a:ext>
            </a:extLst>
          </p:cNvPr>
          <p:cNvSpPr txBox="1"/>
          <p:nvPr/>
        </p:nvSpPr>
        <p:spPr>
          <a:xfrm>
            <a:off x="10354742" y="4097453"/>
            <a:ext cx="82323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16004E-84CF-4B67-9AFB-5FEE1DFDC8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8702B12-78D5-41CD-A8F0-E1ACBE42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104" y="1"/>
            <a:ext cx="10972800" cy="879936"/>
          </a:xfrm>
        </p:spPr>
        <p:txBody>
          <a:bodyPr/>
          <a:lstStyle/>
          <a:p>
            <a:r>
              <a:rPr lang="en-US" dirty="0"/>
              <a:t>Open-Air Experiment #3: “Van Trees Array”</a:t>
            </a:r>
          </a:p>
        </p:txBody>
      </p:sp>
    </p:spTree>
    <p:extLst>
      <p:ext uri="{BB962C8B-B14F-4D97-AF65-F5344CB8AC3E}">
        <p14:creationId xmlns:p14="http://schemas.microsoft.com/office/powerpoint/2010/main" val="4584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99"/>
    </mc:Choice>
    <mc:Fallback xmlns="">
      <p:transition spd="slow" advTm="6779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356548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reiterative super-resolution (RISR) algorithm, after the incorporation of a calibration procedure, has been demonstrated via three distinct experimental arrangements to provide robust DF that achieves super-resolution and enhanced dynamic range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calibration process can be performed “on the fly” using signals of opportunity or with known sources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resulting spatial isolation facilitates subsequent processing to realize improved signal characterization, which is demonstrated in the companion paper </a:t>
            </a:r>
            <a:r>
              <a:rPr lang="en-US" sz="2000" b="1" dirty="0">
                <a:solidFill>
                  <a:srgbClr val="339933"/>
                </a:solidFill>
              </a:rPr>
              <a:t>[4]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08D6C-A884-47CD-8DDF-B45D2AEF90F1}"/>
              </a:ext>
            </a:extLst>
          </p:cNvPr>
          <p:cNvSpPr txBox="1"/>
          <p:nvPr/>
        </p:nvSpPr>
        <p:spPr>
          <a:xfrm>
            <a:off x="789880" y="5450044"/>
            <a:ext cx="1083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/>
            <a:r>
              <a:rPr lang="en-US" sz="1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[4] 	C.C. Jones, Z.E. Gannon, S.D. Blunt, C.T. Allen, A.F. Martone, “An adaptive spectrogram estimator to enhance signal characterization” </a:t>
            </a:r>
            <a:r>
              <a:rPr lang="en-US" sz="16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Radar Conf</a:t>
            </a:r>
            <a:r>
              <a:rPr lang="en-US" sz="1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., New York City, NY, Mar.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7DA17-F8F6-4B8A-815E-B25E7DFD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7"/>
    </mc:Choice>
    <mc:Fallback xmlns="">
      <p:transition spd="slow" advTm="523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9232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Increasing congestion of the radio frequency spectrum has led to growing demands for cognitive operation and spectral cohabitation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expectation of increased dependency on space-division multiple access encourages incorporation of direction finding (DF) techniques within the cognitive framework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must be </a:t>
            </a:r>
            <a:r>
              <a:rPr lang="en-US" sz="1700" b="1" u="sng" dirty="0">
                <a:solidFill>
                  <a:schemeClr val="tx1"/>
                </a:solidFill>
              </a:rPr>
              <a:t>robust to physical limitations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and </a:t>
            </a:r>
            <a:r>
              <a:rPr lang="en-US" sz="1700" b="1" u="sng" dirty="0">
                <a:solidFill>
                  <a:schemeClr val="tx1"/>
                </a:solidFill>
              </a:rPr>
              <a:t>support low latency cognitive decision-making</a:t>
            </a:r>
            <a:endParaRPr lang="en-US" sz="1700" b="1" u="sng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Standard adaptive DF methods construct a sample covariance matrix (SCM) using temporal snapshots of the RF environment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stationarity requirement, multipath sensitivity, and modeling errors complicate low latency operation in a dynamic environment   </a:t>
            </a:r>
            <a:endParaRPr lang="en-US" sz="2000" b="1" u="sng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Alternatively, use of a </a:t>
            </a:r>
            <a:r>
              <a:rPr lang="en-US" sz="2000" b="1" u="sng" dirty="0">
                <a:solidFill>
                  <a:srgbClr val="FF0000"/>
                </a:solidFill>
              </a:rPr>
              <a:t>structured covariance matrix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enables </a:t>
            </a:r>
            <a:r>
              <a:rPr lang="en-US" sz="2000" b="1" u="sng" dirty="0">
                <a:solidFill>
                  <a:srgbClr val="FF0000"/>
                </a:solidFill>
              </a:rPr>
              <a:t>robust operation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with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low sample support</a:t>
            </a:r>
            <a:r>
              <a:rPr lang="en-US" sz="2000" dirty="0">
                <a:solidFill>
                  <a:srgbClr val="FF0000"/>
                </a:solidFill>
              </a:rPr>
              <a:t> and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incorporation of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model uncertainty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7E5F-1B8B-4047-AA88-E1754D06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5"/>
    </mc:Choice>
    <mc:Fallback xmlns="">
      <p:transition spd="slow" advTm="1498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Reiterative Super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03527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reiterative super resolution (RISR) algorithm performs adaptive spatial processing using a structured covariance via the reiterative minimum mean square error (RMMSE) framework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Subsequent modifications to initial RISR form further enhance robustness by addressing real world factors and practical limitations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Incorporation of </a:t>
            </a:r>
            <a:r>
              <a:rPr lang="en-US" sz="1700" b="1" u="sng" dirty="0">
                <a:solidFill>
                  <a:schemeClr val="tx1"/>
                </a:solidFill>
              </a:rPr>
              <a:t>model uncertainty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to account for practical limitations in real systems </a:t>
            </a:r>
            <a:r>
              <a:rPr lang="en-US" sz="1700" b="1" dirty="0">
                <a:solidFill>
                  <a:srgbClr val="339933"/>
                </a:solidFill>
              </a:rPr>
              <a:t>[1]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 tunable </a:t>
            </a:r>
            <a:r>
              <a:rPr lang="en-US" sz="1700" b="1" u="sng" dirty="0">
                <a:solidFill>
                  <a:schemeClr val="tx1"/>
                </a:solidFill>
              </a:rPr>
              <a:t>partial gain constraint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to provide flexibility between robustness and resolution </a:t>
            </a:r>
            <a:r>
              <a:rPr lang="en-US" sz="1700" b="1" dirty="0">
                <a:solidFill>
                  <a:srgbClr val="339933"/>
                </a:solidFill>
              </a:rPr>
              <a:t>[2]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Modeling and estimation of </a:t>
            </a:r>
            <a:r>
              <a:rPr lang="en-US" sz="1700" b="1" u="sng" dirty="0">
                <a:solidFill>
                  <a:schemeClr val="tx1"/>
                </a:solidFill>
              </a:rPr>
              <a:t>mutual coupling effects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rgbClr val="339933"/>
                </a:solidFill>
              </a:rPr>
              <a:t>[3]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F1045-17E2-4EBE-AF8A-EEF268A5D798}"/>
              </a:ext>
            </a:extLst>
          </p:cNvPr>
          <p:cNvSpPr txBox="1"/>
          <p:nvPr/>
        </p:nvSpPr>
        <p:spPr>
          <a:xfrm>
            <a:off x="1078396" y="5049934"/>
            <a:ext cx="10701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[1] 	S.D. Blunt, T. Chan, K. Gerlach, “Robust DOA estimation: the reiterative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superresolution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(RISR) algorithm,”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Trans. Aerospace and Electronic Systems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vol. 47, no. 1, pp. 332-346, Jan. 2011.</a:t>
            </a:r>
          </a:p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[2] 	E. Hornberger, S.D. Blunt, T. Higgins, “Partially constrained adaptive beamforming for super-resolution at low SNR,”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Intl. Workshop Computational Advances in Multi-Sensor Adaptive Processing, 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Cancun, Mexico, Dec. 2015.</a:t>
            </a:r>
          </a:p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[3] 	B.D.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Cordill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S.A. Seguin, S.D. Blunt, “Mutual coupling calibration using the Reiterative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Superresolution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(RISR) algorithm,”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Radar Conf.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Cincinnati, OH, May 2014.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522E5-6ADD-4C39-AB69-D01D99C6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6"/>
    </mc:Choice>
    <mc:Fallback xmlns="">
      <p:transition spd="slow" advTm="348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Reiterative Super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03527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reiterative super resolution (RISR) algorithm performs adaptive spatial processing using a structured covariance via the reiterative minimum mean square error (RMMSE) framework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Subsequent modifications to initial RISR form further enhance robustness by addressing real world factors and practical limitations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Incorporation of </a:t>
            </a:r>
            <a:r>
              <a:rPr lang="en-US" sz="1700" b="1" u="sng" dirty="0">
                <a:solidFill>
                  <a:schemeClr val="tx1"/>
                </a:solidFill>
              </a:rPr>
              <a:t>model uncertainty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to account for practical limitations in real systems </a:t>
            </a:r>
            <a:r>
              <a:rPr lang="en-US" sz="1700" b="1" dirty="0">
                <a:solidFill>
                  <a:srgbClr val="339933"/>
                </a:solidFill>
              </a:rPr>
              <a:t>[1]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 tunable </a:t>
            </a:r>
            <a:r>
              <a:rPr lang="en-US" sz="1700" b="1" u="sng" dirty="0">
                <a:solidFill>
                  <a:schemeClr val="tx1"/>
                </a:solidFill>
              </a:rPr>
              <a:t>partial gain constraint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to provide flexibility between robustness and resolution </a:t>
            </a:r>
            <a:r>
              <a:rPr lang="en-US" sz="1700" b="1" dirty="0">
                <a:solidFill>
                  <a:srgbClr val="339933"/>
                </a:solidFill>
              </a:rPr>
              <a:t>[2]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Modeling and estimation of </a:t>
            </a:r>
            <a:r>
              <a:rPr lang="en-US" sz="1700" b="1" u="sng" dirty="0">
                <a:solidFill>
                  <a:schemeClr val="tx1"/>
                </a:solidFill>
              </a:rPr>
              <a:t>mutual coupling effects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rgbClr val="339933"/>
                </a:solidFill>
              </a:rPr>
              <a:t>[3]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Here, we leverage these modifications to develop an </a:t>
            </a:r>
            <a:r>
              <a:rPr lang="en-US" sz="2000" b="1" u="sng" dirty="0">
                <a:solidFill>
                  <a:srgbClr val="FF0000"/>
                </a:solidFill>
              </a:rPr>
              <a:t>iterative self-calibration routine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that is used to demonstrate </a:t>
            </a:r>
            <a:r>
              <a:rPr lang="en-US" sz="2000" b="1" u="sng" dirty="0">
                <a:solidFill>
                  <a:srgbClr val="FF0000"/>
                </a:solidFill>
              </a:rPr>
              <a:t>robust DF-RISR for different open-air experimental setups</a:t>
            </a:r>
          </a:p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F1045-17E2-4EBE-AF8A-EEF268A5D798}"/>
              </a:ext>
            </a:extLst>
          </p:cNvPr>
          <p:cNvSpPr txBox="1"/>
          <p:nvPr/>
        </p:nvSpPr>
        <p:spPr>
          <a:xfrm>
            <a:off x="1078396" y="5049934"/>
            <a:ext cx="10701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[1] 	S.D. Blunt, T. Chan, K. Gerlach, “Robust DOA estimation: the reiterative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superresolution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(RISR) algorithm,”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Trans. Aerospace and Electronic Systems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vol. 47, no. 1, pp. 332-346, Jan. 2011.</a:t>
            </a:r>
          </a:p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[2] 	E. Hornberger, S.D. Blunt, T. Higgins, “Partially constrained adaptive beamforming for super-resolution at low SNR,”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Intl. Workshop Computational Advances in Multi-Sensor Adaptive Processing, 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Cancun, Mexico, Dec. 2015.</a:t>
            </a:r>
          </a:p>
          <a:p>
            <a:pPr marL="292100" indent="-292100"/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[3] 	B.D.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Cordill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S.A. Seguin, S.D. Blunt, “Mutual coupling calibration using the Reiterative </a:t>
            </a:r>
            <a:r>
              <a:rPr lang="en-US" sz="14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Superresolution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(RISR) algorithm,” </a:t>
            </a:r>
            <a:r>
              <a:rPr lang="en-US" sz="1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IEEE Radar Conf.</a:t>
            </a:r>
            <a:r>
              <a:rPr lang="en-US" sz="14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Cincinnati, OH, May 2014.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522E5-6ADD-4C39-AB69-D01D99C6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6"/>
    </mc:Choice>
    <mc:Fallback xmlns="">
      <p:transition spd="slow" advTm="135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24C2FCB-A8F0-4ACD-AADB-C240847307B3}"/>
              </a:ext>
            </a:extLst>
          </p:cNvPr>
          <p:cNvSpPr/>
          <p:nvPr/>
        </p:nvSpPr>
        <p:spPr>
          <a:xfrm>
            <a:off x="7797599" y="3962453"/>
            <a:ext cx="3034896" cy="1277393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Receive Model &amp; Physical Compensation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62095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idealized single-snapshot linear model for an arbitrary array manifold with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00FF"/>
                </a:solidFill>
              </a:rPr>
              <a:t> elements can be represented as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B5FD32F-5B1D-4DEA-BAF8-8CBD2A658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883634"/>
              </p:ext>
            </p:extLst>
          </p:nvPr>
        </p:nvGraphicFramePr>
        <p:xfrm>
          <a:off x="4063622" y="2114078"/>
          <a:ext cx="1838403" cy="33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" name="Equation" r:id="rId4" imgW="990170" imgH="190417" progId="Equation.DSMT4">
                  <p:embed/>
                </p:oleObj>
              </mc:Choice>
              <mc:Fallback>
                <p:oleObj name="Equation" r:id="rId4" imgW="990170" imgH="190417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154F8FC-D794-4752-8524-FF1C99FBB2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622" y="2114078"/>
                        <a:ext cx="1838403" cy="33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9F8339-7B15-463F-A8A9-B21AEDF887FD}"/>
              </a:ext>
            </a:extLst>
          </p:cNvPr>
          <p:cNvCxnSpPr/>
          <p:nvPr/>
        </p:nvCxnSpPr>
        <p:spPr>
          <a:xfrm>
            <a:off x="3240824" y="2282009"/>
            <a:ext cx="645952" cy="0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FD7F6F-14A8-42D8-9F54-38198B818ADA}"/>
              </a:ext>
            </a:extLst>
          </p:cNvPr>
          <p:cNvSpPr txBox="1"/>
          <p:nvPr/>
        </p:nvSpPr>
        <p:spPr>
          <a:xfrm>
            <a:off x="1402421" y="1989621"/>
            <a:ext cx="1838403" cy="58477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received measurements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55428B-D8FD-4E2E-8963-B8877AFFD8E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926700" y="2282010"/>
            <a:ext cx="583158" cy="8254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21744D4-C4F3-4922-A8DA-18A472A9AB98}"/>
              </a:ext>
            </a:extLst>
          </p:cNvPr>
          <p:cNvSpPr txBox="1"/>
          <p:nvPr/>
        </p:nvSpPr>
        <p:spPr>
          <a:xfrm>
            <a:off x="6509858" y="1997876"/>
            <a:ext cx="1015067" cy="58477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Additive Noise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FDDE50-588B-4017-A14F-438C9DD78270}"/>
              </a:ext>
            </a:extLst>
          </p:cNvPr>
          <p:cNvCxnSpPr>
            <a:cxnSpLocks/>
          </p:cNvCxnSpPr>
          <p:nvPr/>
        </p:nvCxnSpPr>
        <p:spPr>
          <a:xfrm>
            <a:off x="4982823" y="1771961"/>
            <a:ext cx="0" cy="363993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155173-CE38-402E-A2C6-75960A01683D}"/>
              </a:ext>
            </a:extLst>
          </p:cNvPr>
          <p:cNvCxnSpPr>
            <a:cxnSpLocks/>
          </p:cNvCxnSpPr>
          <p:nvPr/>
        </p:nvCxnSpPr>
        <p:spPr>
          <a:xfrm flipH="1">
            <a:off x="4982824" y="1786642"/>
            <a:ext cx="3406166" cy="0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AA471E-7D58-4B35-A8B8-CFB4180CA609}"/>
              </a:ext>
            </a:extLst>
          </p:cNvPr>
          <p:cNvCxnSpPr>
            <a:cxnSpLocks/>
          </p:cNvCxnSpPr>
          <p:nvPr/>
        </p:nvCxnSpPr>
        <p:spPr>
          <a:xfrm>
            <a:off x="8388990" y="1771246"/>
            <a:ext cx="0" cy="243996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A05F19-AAAF-404A-A70D-323771637E61}"/>
              </a:ext>
            </a:extLst>
          </p:cNvPr>
          <p:cNvSpPr txBox="1"/>
          <p:nvPr/>
        </p:nvSpPr>
        <p:spPr>
          <a:xfrm>
            <a:off x="7721698" y="2006551"/>
            <a:ext cx="1359016" cy="58477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×1 </a:t>
            </a:r>
            <a:r>
              <a:rPr lang="en-US" sz="1600" dirty="0">
                <a:latin typeface="Times New Roman" panose="02020603050405020304" pitchFamily="18" charset="0"/>
              </a:rPr>
              <a:t>complex amplitudes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9E404-90E9-456E-BE81-429996E58278}"/>
              </a:ext>
            </a:extLst>
          </p:cNvPr>
          <p:cNvSpPr txBox="1"/>
          <p:nvPr/>
        </p:nvSpPr>
        <p:spPr>
          <a:xfrm>
            <a:off x="9412446" y="2015242"/>
            <a:ext cx="1853968" cy="58477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×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</a:rPr>
              <a:t>bank of steering vectors</a:t>
            </a:r>
            <a:endParaRPr lang="en-US" sz="16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22BD70-1F76-4BA9-8FF4-3BFD78E738AA}"/>
              </a:ext>
            </a:extLst>
          </p:cNvPr>
          <p:cNvCxnSpPr>
            <a:cxnSpLocks/>
          </p:cNvCxnSpPr>
          <p:nvPr/>
        </p:nvCxnSpPr>
        <p:spPr>
          <a:xfrm flipV="1">
            <a:off x="4740941" y="2380041"/>
            <a:ext cx="0" cy="439952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4815CB-E63E-4BC3-873F-84779378BCC7}"/>
              </a:ext>
            </a:extLst>
          </p:cNvPr>
          <p:cNvCxnSpPr>
            <a:cxnSpLocks/>
          </p:cNvCxnSpPr>
          <p:nvPr/>
        </p:nvCxnSpPr>
        <p:spPr>
          <a:xfrm flipH="1">
            <a:off x="4732553" y="2803215"/>
            <a:ext cx="5545358" cy="0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E4788-2712-44FE-BC4B-765389602B02}"/>
              </a:ext>
            </a:extLst>
          </p:cNvPr>
          <p:cNvCxnSpPr>
            <a:cxnSpLocks/>
          </p:cNvCxnSpPr>
          <p:nvPr/>
        </p:nvCxnSpPr>
        <p:spPr>
          <a:xfrm>
            <a:off x="10261133" y="2582651"/>
            <a:ext cx="0" cy="23734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2AEDC35-660A-415A-8352-9ADEB11C237D}"/>
              </a:ext>
            </a:extLst>
          </p:cNvPr>
          <p:cNvSpPr txBox="1">
            <a:spLocks/>
          </p:cNvSpPr>
          <p:nvPr/>
        </p:nvSpPr>
        <p:spPr>
          <a:xfrm>
            <a:off x="510988" y="3038751"/>
            <a:ext cx="11268636" cy="620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This model can then be compensated (to some degree) to </a:t>
            </a:r>
            <a:r>
              <a:rPr lang="en-US" sz="2000" b="1" u="sng" dirty="0">
                <a:solidFill>
                  <a:schemeClr val="tx1"/>
                </a:solidFill>
              </a:rPr>
              <a:t>account for physical reality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via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835487E1-9EE5-4284-B516-3D915DAA8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570933"/>
              </p:ext>
            </p:extLst>
          </p:nvPr>
        </p:nvGraphicFramePr>
        <p:xfrm>
          <a:off x="4063622" y="3970548"/>
          <a:ext cx="2687252" cy="731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" name="Equation" r:id="rId6" imgW="1473120" imgH="419040" progId="Equation.DSMT4">
                  <p:embed/>
                </p:oleObj>
              </mc:Choice>
              <mc:Fallback>
                <p:oleObj name="Equation" r:id="rId6" imgW="147312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83EC5B3-BA94-421D-A457-A5BB2BE51B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622" y="3970548"/>
                        <a:ext cx="2687252" cy="731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04845C7B-61AD-49B8-91AD-46E5D0C42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15480"/>
              </p:ext>
            </p:extLst>
          </p:nvPr>
        </p:nvGraphicFramePr>
        <p:xfrm>
          <a:off x="7926006" y="4075795"/>
          <a:ext cx="2041828" cy="28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Equation" r:id="rId8" imgW="1435100" imgH="203200" progId="Equation.DSMT4">
                  <p:embed/>
                </p:oleObj>
              </mc:Choice>
              <mc:Fallback>
                <p:oleObj name="Equation" r:id="rId8" imgW="1435100" imgH="203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434BCFF-2C93-4ACD-BB89-ACC8F89B4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6006" y="4075795"/>
                        <a:ext cx="2041828" cy="283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D37E1B5A-310E-4423-AF82-31ACA09F6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240702"/>
              </p:ext>
            </p:extLst>
          </p:nvPr>
        </p:nvGraphicFramePr>
        <p:xfrm>
          <a:off x="2666787" y="4043050"/>
          <a:ext cx="1036434" cy="27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Equation" r:id="rId10" imgW="748975" imgH="203112" progId="Equation.DSMT4">
                  <p:embed/>
                </p:oleObj>
              </mc:Choice>
              <mc:Fallback>
                <p:oleObj name="Equation" r:id="rId10" imgW="748975" imgH="203112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77EB5F7-0E6E-4A5B-ACAF-86E8697F47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787" y="4043050"/>
                        <a:ext cx="1036434" cy="279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1836DF87-A7EC-46C2-BD12-EBF818352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798165"/>
              </p:ext>
            </p:extLst>
          </p:nvPr>
        </p:nvGraphicFramePr>
        <p:xfrm>
          <a:off x="7926006" y="4390543"/>
          <a:ext cx="1463582" cy="331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12" imgW="1066800" imgH="228600" progId="Equation.DSMT4">
                  <p:embed/>
                </p:oleObj>
              </mc:Choice>
              <mc:Fallback>
                <p:oleObj name="Equation" r:id="rId12" imgW="106680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0DDF763-FF51-4764-B0D1-C576A243EC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6006" y="4390543"/>
                        <a:ext cx="1463582" cy="3313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79A29022-DDD5-4425-8B2F-F5576D3EF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143171"/>
              </p:ext>
            </p:extLst>
          </p:nvPr>
        </p:nvGraphicFramePr>
        <p:xfrm>
          <a:off x="4170865" y="5297474"/>
          <a:ext cx="2050937" cy="279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14" imgW="1409088" imgH="190417" progId="Equation.DSMT4">
                  <p:embed/>
                </p:oleObj>
              </mc:Choice>
              <mc:Fallback>
                <p:oleObj name="Equation" r:id="rId14" imgW="1409088" imgH="190417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03405A2-4609-4EA1-BED3-2E055C81FF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0865" y="5297474"/>
                        <a:ext cx="2050937" cy="279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4F9949F-393A-4A22-B0AD-594735F76D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031953"/>
              </p:ext>
            </p:extLst>
          </p:nvPr>
        </p:nvGraphicFramePr>
        <p:xfrm>
          <a:off x="4219656" y="5589358"/>
          <a:ext cx="274185" cy="27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Equation" r:id="rId16" imgW="177480" imgH="190440" progId="Equation.DSMT4">
                  <p:embed/>
                </p:oleObj>
              </mc:Choice>
              <mc:Fallback>
                <p:oleObj name="Equation" r:id="rId16" imgW="177480" imgH="1904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B6AF7353-400A-497C-BC0A-F2FECF9F8B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656" y="5589358"/>
                        <a:ext cx="274185" cy="279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692F2407-2CB6-45B2-937A-062283FAF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060341"/>
              </p:ext>
            </p:extLst>
          </p:nvPr>
        </p:nvGraphicFramePr>
        <p:xfrm>
          <a:off x="7930031" y="4776167"/>
          <a:ext cx="274171" cy="28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Equation" r:id="rId18" imgW="177480" imgH="190440" progId="Equation.DSMT4">
                  <p:embed/>
                </p:oleObj>
              </mc:Choice>
              <mc:Fallback>
                <p:oleObj name="Equation" r:id="rId18" imgW="177480" imgH="1904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A7904D80-8FDD-4E04-8604-0F705C6955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0031" y="4776167"/>
                        <a:ext cx="274171" cy="283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1F2402B-1A79-4B0D-8466-E6C34877CB55}"/>
              </a:ext>
            </a:extLst>
          </p:cNvPr>
          <p:cNvSpPr txBox="1"/>
          <p:nvPr/>
        </p:nvSpPr>
        <p:spPr>
          <a:xfrm>
            <a:off x="7949096" y="3656203"/>
            <a:ext cx="270772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General Model Uncertainty</a:t>
            </a:r>
            <a:endParaRPr lang="en-US" sz="1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CF15F7-638A-46E8-AEB4-D893BB651F36}"/>
              </a:ext>
            </a:extLst>
          </p:cNvPr>
          <p:cNvSpPr txBox="1"/>
          <p:nvPr/>
        </p:nvSpPr>
        <p:spPr>
          <a:xfrm>
            <a:off x="8048570" y="4748871"/>
            <a:ext cx="270772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model uncertainty variance</a:t>
            </a:r>
            <a:endParaRPr lang="en-US" sz="16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43603B6-97BE-4F14-9C28-052406000381}"/>
              </a:ext>
            </a:extLst>
          </p:cNvPr>
          <p:cNvCxnSpPr>
            <a:cxnSpLocks/>
          </p:cNvCxnSpPr>
          <p:nvPr/>
        </p:nvCxnSpPr>
        <p:spPr>
          <a:xfrm flipH="1">
            <a:off x="6759572" y="4516574"/>
            <a:ext cx="1042189" cy="2113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0B10230-2752-466C-85FD-20EA5947B446}"/>
              </a:ext>
            </a:extLst>
          </p:cNvPr>
          <p:cNvCxnSpPr>
            <a:cxnSpLocks/>
          </p:cNvCxnSpPr>
          <p:nvPr/>
        </p:nvCxnSpPr>
        <p:spPr>
          <a:xfrm>
            <a:off x="4806450" y="3743058"/>
            <a:ext cx="0" cy="256374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2821AFD-7270-49D8-B403-F511349BFE56}"/>
              </a:ext>
            </a:extLst>
          </p:cNvPr>
          <p:cNvCxnSpPr>
            <a:cxnSpLocks/>
          </p:cNvCxnSpPr>
          <p:nvPr/>
        </p:nvCxnSpPr>
        <p:spPr>
          <a:xfrm flipH="1">
            <a:off x="3184805" y="3763626"/>
            <a:ext cx="1623784" cy="5904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A6E1A4-E0A5-4470-9056-86D48700696F}"/>
              </a:ext>
            </a:extLst>
          </p:cNvPr>
          <p:cNvCxnSpPr>
            <a:cxnSpLocks/>
          </p:cNvCxnSpPr>
          <p:nvPr/>
        </p:nvCxnSpPr>
        <p:spPr>
          <a:xfrm>
            <a:off x="3193351" y="3768650"/>
            <a:ext cx="0" cy="157082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19C9248-EE59-4352-AE25-520BA804F711}"/>
              </a:ext>
            </a:extLst>
          </p:cNvPr>
          <p:cNvSpPr txBox="1"/>
          <p:nvPr/>
        </p:nvSpPr>
        <p:spPr>
          <a:xfrm>
            <a:off x="4083439" y="4855745"/>
            <a:ext cx="270772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</a:rPr>
              <a:t>Manifold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Uncertainty</a:t>
            </a:r>
            <a:endParaRPr lang="en-US" sz="1600" b="1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8553BD-E499-43EE-912A-0B9F89BFA7D8}"/>
              </a:ext>
            </a:extLst>
          </p:cNvPr>
          <p:cNvSpPr/>
          <p:nvPr/>
        </p:nvSpPr>
        <p:spPr>
          <a:xfrm>
            <a:off x="2583230" y="3944910"/>
            <a:ext cx="1231461" cy="47055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5FF25B96-E280-4230-A072-6415606E3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806915"/>
              </p:ext>
            </p:extLst>
          </p:nvPr>
        </p:nvGraphicFramePr>
        <p:xfrm>
          <a:off x="199762" y="5475823"/>
          <a:ext cx="192088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" name="Equation" r:id="rId20" imgW="139680" imgH="152280" progId="Equation.DSMT4">
                  <p:embed/>
                </p:oleObj>
              </mc:Choice>
              <mc:Fallback>
                <p:oleObj name="Equation" r:id="rId20" imgW="139680" imgH="1522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D37E1B5A-310E-4423-AF82-31ACA09F6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62" y="5475823"/>
                        <a:ext cx="192088" cy="20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EF29DEEF-41CE-4315-9E44-4FA1E972D628}"/>
              </a:ext>
            </a:extLst>
          </p:cNvPr>
          <p:cNvSpPr/>
          <p:nvPr/>
        </p:nvSpPr>
        <p:spPr>
          <a:xfrm>
            <a:off x="4083439" y="5189084"/>
            <a:ext cx="2942602" cy="79930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385F7F-4D0C-4052-9558-419CB4135CB3}"/>
              </a:ext>
            </a:extLst>
          </p:cNvPr>
          <p:cNvSpPr txBox="1"/>
          <p:nvPr/>
        </p:nvSpPr>
        <p:spPr>
          <a:xfrm>
            <a:off x="4286494" y="5553153"/>
            <a:ext cx="2687253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: element position variance</a:t>
            </a:r>
            <a:endParaRPr lang="en-US" sz="16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437E5DD-50DE-4A39-B2DF-C8054B282698}"/>
              </a:ext>
            </a:extLst>
          </p:cNvPr>
          <p:cNvSpPr/>
          <p:nvPr/>
        </p:nvSpPr>
        <p:spPr>
          <a:xfrm>
            <a:off x="82694" y="5318211"/>
            <a:ext cx="2595249" cy="491070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291B16-07EF-48D2-8787-2A38715B4AC6}"/>
              </a:ext>
            </a:extLst>
          </p:cNvPr>
          <p:cNvSpPr txBox="1"/>
          <p:nvPr/>
        </p:nvSpPr>
        <p:spPr>
          <a:xfrm>
            <a:off x="68501" y="5395016"/>
            <a:ext cx="2687253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mutual coupling model</a:t>
            </a:r>
            <a:endParaRPr lang="en-US" sz="16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4F2602-C061-43FA-842F-9407EE78ECC5}"/>
              </a:ext>
            </a:extLst>
          </p:cNvPr>
          <p:cNvSpPr txBox="1"/>
          <p:nvPr/>
        </p:nvSpPr>
        <p:spPr>
          <a:xfrm>
            <a:off x="452562" y="4979657"/>
            <a:ext cx="172797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</a:rPr>
              <a:t>Mutual Coupling</a:t>
            </a:r>
            <a:endParaRPr lang="en-US" sz="1600" b="1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42B71DF-F6E3-4431-9698-C095976D3FAD}"/>
              </a:ext>
            </a:extLst>
          </p:cNvPr>
          <p:cNvCxnSpPr>
            <a:cxnSpLocks/>
          </p:cNvCxnSpPr>
          <p:nvPr/>
        </p:nvCxnSpPr>
        <p:spPr>
          <a:xfrm flipV="1">
            <a:off x="3184806" y="4426508"/>
            <a:ext cx="0" cy="1150005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3FC238C-CBE8-42E8-A1AA-6EB58BE059BE}"/>
              </a:ext>
            </a:extLst>
          </p:cNvPr>
          <p:cNvCxnSpPr>
            <a:cxnSpLocks/>
          </p:cNvCxnSpPr>
          <p:nvPr/>
        </p:nvCxnSpPr>
        <p:spPr>
          <a:xfrm flipH="1">
            <a:off x="2666787" y="5561751"/>
            <a:ext cx="1416652" cy="0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07B7BE95-2645-4D3D-A227-70FC74512AA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5"/>
    </mc:Choice>
    <mc:Fallback xmlns="">
      <p:transition spd="slow" advTm="337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RISR Filters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62095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optimized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×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  bank of RISR filters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W</a:t>
            </a:r>
            <a:r>
              <a:rPr lang="en-US" sz="2000" dirty="0">
                <a:solidFill>
                  <a:srgbClr val="0000FF"/>
                </a:solidFill>
              </a:rPr>
              <a:t> are then obtained by minimizing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DB49E9EB-D43F-4602-9EBF-7D7D1236F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010356"/>
              </p:ext>
            </p:extLst>
          </p:nvPr>
        </p:nvGraphicFramePr>
        <p:xfrm>
          <a:off x="4530841" y="1619756"/>
          <a:ext cx="2899643" cy="39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9" name="Equation" r:id="rId4" imgW="1548728" imgH="215806" progId="Equation.DSMT4">
                  <p:embed/>
                </p:oleObj>
              </mc:Choice>
              <mc:Fallback>
                <p:oleObj name="Equation" r:id="rId4" imgW="1548728" imgH="215806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11EDEA57-3829-4F6D-99F6-C265328E30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841" y="1619756"/>
                        <a:ext cx="2899643" cy="391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4A12297-CD7D-4C86-913D-06317CCAB988}"/>
              </a:ext>
            </a:extLst>
          </p:cNvPr>
          <p:cNvSpPr txBox="1">
            <a:spLocks/>
          </p:cNvSpPr>
          <p:nvPr/>
        </p:nvSpPr>
        <p:spPr>
          <a:xfrm>
            <a:off x="913659" y="2046997"/>
            <a:ext cx="8876293" cy="444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0000FF"/>
                </a:solidFill>
              </a:rPr>
              <a:t>which after incorporating the partial gain constraint for the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rgbClr val="0000FF"/>
                </a:solidFill>
              </a:rPr>
              <a:t> filter yields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8D0F8AB6-0FF5-4E57-9406-B989EE9365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82156"/>
              </p:ext>
            </p:extLst>
          </p:nvPr>
        </p:nvGraphicFramePr>
        <p:xfrm>
          <a:off x="333481" y="4650529"/>
          <a:ext cx="3431422" cy="378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0" name="Equation" r:id="rId6" imgW="2336800" imgH="266700" progId="Equation.DSMT4">
                  <p:embed/>
                </p:oleObj>
              </mc:Choice>
              <mc:Fallback>
                <p:oleObj name="Equation" r:id="rId6" imgW="2336800" imgH="2667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A7904D80-8FDD-4E04-8604-0F705C6955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481" y="4650529"/>
                        <a:ext cx="3431422" cy="378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D57B728D-7DF0-494A-A776-7364F9A54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920513"/>
              </p:ext>
            </p:extLst>
          </p:nvPr>
        </p:nvGraphicFramePr>
        <p:xfrm>
          <a:off x="332478" y="5611934"/>
          <a:ext cx="3677251" cy="378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" name="Equation" r:id="rId8" imgW="2679700" imgH="279400" progId="Equation.DSMT4">
                  <p:embed/>
                </p:oleObj>
              </mc:Choice>
              <mc:Fallback>
                <p:oleObj name="Equation" r:id="rId8" imgW="2679700" imgH="279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BD2CE2A-9C5B-4716-B516-996706002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78" y="5611934"/>
                        <a:ext cx="3677251" cy="378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DA5FB4E7-A5DA-41A7-BA0E-CDFC068E4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805463"/>
              </p:ext>
            </p:extLst>
          </p:nvPr>
        </p:nvGraphicFramePr>
        <p:xfrm>
          <a:off x="5213525" y="4230127"/>
          <a:ext cx="1994423" cy="349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" name="Equation" r:id="rId10" imgW="1129810" imgH="203112" progId="Equation.DSMT4">
                  <p:embed/>
                </p:oleObj>
              </mc:Choice>
              <mc:Fallback>
                <p:oleObj name="Equation" r:id="rId10" imgW="1129810" imgH="203112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672ACCBC-DAC0-4DFD-90A6-4DFC78A3DD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525" y="4230127"/>
                        <a:ext cx="1994423" cy="3490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FBB80863-C5EA-43CF-A1A1-59946FE54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487199"/>
              </p:ext>
            </p:extLst>
          </p:nvPr>
        </p:nvGraphicFramePr>
        <p:xfrm>
          <a:off x="8887355" y="5628562"/>
          <a:ext cx="2648219" cy="51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3" name="Equation" r:id="rId12" imgW="1816100" imgH="368300" progId="Equation.DSMT4">
                  <p:embed/>
                </p:oleObj>
              </mc:Choice>
              <mc:Fallback>
                <p:oleObj name="Equation" r:id="rId12" imgW="1816100" imgH="3683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B6AF7353-400A-497C-BC0A-F2FECF9F8B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7355" y="5628562"/>
                        <a:ext cx="2648219" cy="513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C03C5A36-88D4-4796-8413-9831F1333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961662"/>
              </p:ext>
            </p:extLst>
          </p:nvPr>
        </p:nvGraphicFramePr>
        <p:xfrm>
          <a:off x="3936841" y="2581541"/>
          <a:ext cx="4713909" cy="816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4" name="Equation" r:id="rId14" imgW="2958840" imgH="520560" progId="Equation.DSMT4">
                  <p:embed/>
                </p:oleObj>
              </mc:Choice>
              <mc:Fallback>
                <p:oleObj name="Equation" r:id="rId14" imgW="2958840" imgH="52056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F8813589-FCFF-48CF-A8B6-AD2541E78D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841" y="2581541"/>
                        <a:ext cx="4713909" cy="8167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FD126EFB-FFBE-4750-AC65-B96480327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756019"/>
              </p:ext>
            </p:extLst>
          </p:nvPr>
        </p:nvGraphicFramePr>
        <p:xfrm>
          <a:off x="818872" y="3640070"/>
          <a:ext cx="2779978" cy="373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5" name="Equation" r:id="rId16" imgW="1765300" imgH="241300" progId="Equation.DSMT4">
                  <p:embed/>
                </p:oleObj>
              </mc:Choice>
              <mc:Fallback>
                <p:oleObj name="Equation" r:id="rId16" imgW="1765300" imgH="2413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701CE47F-A573-4E90-BB03-C09DD133A7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72" y="3640070"/>
                        <a:ext cx="2779978" cy="3736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D2701FD8-24D9-4445-BC34-C77677A3624C}"/>
              </a:ext>
            </a:extLst>
          </p:cNvPr>
          <p:cNvSpPr txBox="1"/>
          <p:nvPr/>
        </p:nvSpPr>
        <p:spPr>
          <a:xfrm>
            <a:off x="9429226" y="4211015"/>
            <a:ext cx="171135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estimate of mutual coupling matrix</a:t>
            </a:r>
            <a:endParaRPr lang="en-US" sz="1600" dirty="0"/>
          </a:p>
        </p:txBody>
      </p: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5F08F624-7C19-4C7D-924E-9CA9B4A66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88996"/>
              </p:ext>
            </p:extLst>
          </p:nvPr>
        </p:nvGraphicFramePr>
        <p:xfrm>
          <a:off x="9088889" y="4338552"/>
          <a:ext cx="2079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6" name="Equation" r:id="rId18" imgW="139680" imgH="203040" progId="Equation.DSMT4">
                  <p:embed/>
                </p:oleObj>
              </mc:Choice>
              <mc:Fallback>
                <p:oleObj name="Equation" r:id="rId18" imgW="139680" imgH="20304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C03C5A36-88D4-4796-8413-9831F1333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8889" y="4338552"/>
                        <a:ext cx="207963" cy="296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C20E395-FFF4-478E-86A1-E34DB8B5E64A}"/>
              </a:ext>
            </a:extLst>
          </p:cNvPr>
          <p:cNvSpPr txBox="1"/>
          <p:nvPr/>
        </p:nvSpPr>
        <p:spPr>
          <a:xfrm>
            <a:off x="9301839" y="431873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033A57-F391-4F08-95B6-C3497A15F9CE}"/>
              </a:ext>
            </a:extLst>
          </p:cNvPr>
          <p:cNvSpPr txBox="1"/>
          <p:nvPr/>
        </p:nvSpPr>
        <p:spPr>
          <a:xfrm>
            <a:off x="9467242" y="5192002"/>
            <a:ext cx="195007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diagonal matrix with</a:t>
            </a:r>
            <a:endParaRPr lang="en-US" sz="1600" dirty="0"/>
          </a:p>
        </p:txBody>
      </p:sp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B6F5F44E-D17D-41E8-9E51-411882FC39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174452"/>
              </p:ext>
            </p:extLst>
          </p:nvPr>
        </p:nvGraphicFramePr>
        <p:xfrm>
          <a:off x="9093033" y="5231210"/>
          <a:ext cx="227013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7" name="Equation" r:id="rId20" imgW="152280" imgH="152280" progId="Equation.DSMT4">
                  <p:embed/>
                </p:oleObj>
              </mc:Choice>
              <mc:Fallback>
                <p:oleObj name="Equation" r:id="rId20" imgW="152280" imgH="152280" progId="Equation.DSMT4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5F08F624-7C19-4C7D-924E-9CA9B4A66C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3033" y="5231210"/>
                        <a:ext cx="227013" cy="223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7492DF78-FB02-41BD-8721-CB651B745126}"/>
              </a:ext>
            </a:extLst>
          </p:cNvPr>
          <p:cNvSpPr txBox="1"/>
          <p:nvPr/>
        </p:nvSpPr>
        <p:spPr>
          <a:xfrm>
            <a:off x="9304261" y="514447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400E8FA-77B4-4F58-A6A1-027C5D951393}"/>
              </a:ext>
            </a:extLst>
          </p:cNvPr>
          <p:cNvSpPr txBox="1"/>
          <p:nvPr/>
        </p:nvSpPr>
        <p:spPr>
          <a:xfrm>
            <a:off x="715769" y="3298273"/>
            <a:ext cx="2779978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inverse covariance matrix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85079-1662-4E0F-B692-6C43427E5086}"/>
              </a:ext>
            </a:extLst>
          </p:cNvPr>
          <p:cNvSpPr/>
          <p:nvPr/>
        </p:nvSpPr>
        <p:spPr>
          <a:xfrm>
            <a:off x="385760" y="3254935"/>
            <a:ext cx="3347207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0C9D148-F62E-4F8E-BC92-26ADACB8E2FF}"/>
              </a:ext>
            </a:extLst>
          </p:cNvPr>
          <p:cNvSpPr/>
          <p:nvPr/>
        </p:nvSpPr>
        <p:spPr>
          <a:xfrm>
            <a:off x="8988132" y="4051640"/>
            <a:ext cx="2405515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EBAD697-167E-4DE5-9E79-5162CC2936F4}"/>
              </a:ext>
            </a:extLst>
          </p:cNvPr>
          <p:cNvSpPr/>
          <p:nvPr/>
        </p:nvSpPr>
        <p:spPr>
          <a:xfrm>
            <a:off x="8808440" y="5029726"/>
            <a:ext cx="2727134" cy="1185678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58E5DB7-B6A8-4555-A653-252F711EE9D0}"/>
              </a:ext>
            </a:extLst>
          </p:cNvPr>
          <p:cNvSpPr txBox="1"/>
          <p:nvPr/>
        </p:nvSpPr>
        <p:spPr>
          <a:xfrm>
            <a:off x="506894" y="4325140"/>
            <a:ext cx="300806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structured diagonal component</a:t>
            </a:r>
            <a:endParaRPr lang="en-US" sz="16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50A7196-5637-4D1B-90B7-4D402BAC4C05}"/>
              </a:ext>
            </a:extLst>
          </p:cNvPr>
          <p:cNvSpPr txBox="1"/>
          <p:nvPr/>
        </p:nvSpPr>
        <p:spPr>
          <a:xfrm>
            <a:off x="540409" y="5296112"/>
            <a:ext cx="333016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structured off-diagonal component</a:t>
            </a:r>
            <a:endParaRPr lang="en-US" sz="16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6201BD1-F29E-4436-AC89-0FEE4B273A55}"/>
              </a:ext>
            </a:extLst>
          </p:cNvPr>
          <p:cNvSpPr/>
          <p:nvPr/>
        </p:nvSpPr>
        <p:spPr>
          <a:xfrm>
            <a:off x="301870" y="4254041"/>
            <a:ext cx="3548677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D9E8A42-14E8-440D-B483-50C0681222E8}"/>
              </a:ext>
            </a:extLst>
          </p:cNvPr>
          <p:cNvSpPr/>
          <p:nvPr/>
        </p:nvSpPr>
        <p:spPr>
          <a:xfrm>
            <a:off x="246834" y="5248867"/>
            <a:ext cx="3799839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47D7E5B-6505-41A3-8B2E-8B3A78B8CE39}"/>
              </a:ext>
            </a:extLst>
          </p:cNvPr>
          <p:cNvSpPr txBox="1"/>
          <p:nvPr/>
        </p:nvSpPr>
        <p:spPr>
          <a:xfrm>
            <a:off x="4818494" y="3875470"/>
            <a:ext cx="2779978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source correlation matrix</a:t>
            </a:r>
            <a:endParaRPr lang="en-US" sz="16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F9CED8B-5355-4B28-9200-B118E5AB0772}"/>
              </a:ext>
            </a:extLst>
          </p:cNvPr>
          <p:cNvSpPr/>
          <p:nvPr/>
        </p:nvSpPr>
        <p:spPr>
          <a:xfrm>
            <a:off x="4904620" y="3833123"/>
            <a:ext cx="2525864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8FD3CF2F-D9BA-4FC2-B72D-942EC18C2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384972"/>
              </p:ext>
            </p:extLst>
          </p:nvPr>
        </p:nvGraphicFramePr>
        <p:xfrm>
          <a:off x="5566489" y="5319509"/>
          <a:ext cx="1344612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" name="Equation" r:id="rId22" imgW="761760" imgH="203040" progId="Equation.DSMT4">
                  <p:embed/>
                </p:oleObj>
              </mc:Choice>
              <mc:Fallback>
                <p:oleObj name="Equation" r:id="rId22" imgW="761760" imgH="20304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DA5FB4E7-A5DA-41A7-BA0E-CDFC068E4B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6489" y="5319509"/>
                        <a:ext cx="1344612" cy="347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F9BBF936-6B31-4AB9-AEE7-22B6F7BF149B}"/>
              </a:ext>
            </a:extLst>
          </p:cNvPr>
          <p:cNvSpPr txBox="1"/>
          <p:nvPr/>
        </p:nvSpPr>
        <p:spPr>
          <a:xfrm>
            <a:off x="4669214" y="5004575"/>
            <a:ext cx="317297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noise correlation matrix estimate</a:t>
            </a:r>
            <a:endParaRPr lang="en-US" sz="16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91B0AED-5D92-4536-8F92-1584A81F2BCD}"/>
              </a:ext>
            </a:extLst>
          </p:cNvPr>
          <p:cNvSpPr/>
          <p:nvPr/>
        </p:nvSpPr>
        <p:spPr>
          <a:xfrm>
            <a:off x="4644860" y="4980127"/>
            <a:ext cx="3274347" cy="762305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233CE8F-2B3D-4C16-BF9E-BC4F6FEDF244}"/>
              </a:ext>
            </a:extLst>
          </p:cNvPr>
          <p:cNvSpPr txBox="1"/>
          <p:nvPr/>
        </p:nvSpPr>
        <p:spPr>
          <a:xfrm>
            <a:off x="9405405" y="3359913"/>
            <a:ext cx="208686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partial gain constraint</a:t>
            </a:r>
            <a:endParaRPr lang="en-US" sz="1600" dirty="0"/>
          </a:p>
        </p:txBody>
      </p:sp>
      <p:graphicFrame>
        <p:nvGraphicFramePr>
          <p:cNvPr id="97" name="Object 96">
            <a:extLst>
              <a:ext uri="{FF2B5EF4-FFF2-40B4-BE49-F238E27FC236}">
                <a16:creationId xmlns:a16="http://schemas.microsoft.com/office/drawing/2014/main" id="{58D05B67-42F9-463B-80D3-CC1534BBAE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101134"/>
              </p:ext>
            </p:extLst>
          </p:nvPr>
        </p:nvGraphicFramePr>
        <p:xfrm>
          <a:off x="9140678" y="3455838"/>
          <a:ext cx="207963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9" name="Equation" r:id="rId24" imgW="139680" imgH="126720" progId="Equation.DSMT4">
                  <p:embed/>
                </p:oleObj>
              </mc:Choice>
              <mc:Fallback>
                <p:oleObj name="Equation" r:id="rId24" imgW="139680" imgH="126720" progId="Equation.DSMT4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5F08F624-7C19-4C7D-924E-9CA9B4A66C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0678" y="3455838"/>
                        <a:ext cx="207963" cy="185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>
            <a:extLst>
              <a:ext uri="{FF2B5EF4-FFF2-40B4-BE49-F238E27FC236}">
                <a16:creationId xmlns:a16="http://schemas.microsoft.com/office/drawing/2014/main" id="{9EC25AE5-C04A-4F92-8D14-30CA00877995}"/>
              </a:ext>
            </a:extLst>
          </p:cNvPr>
          <p:cNvSpPr txBox="1"/>
          <p:nvPr/>
        </p:nvSpPr>
        <p:spPr>
          <a:xfrm>
            <a:off x="9321322" y="332913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B24DEBA-47B8-4AF8-8955-F74C91F156B0}"/>
              </a:ext>
            </a:extLst>
          </p:cNvPr>
          <p:cNvSpPr/>
          <p:nvPr/>
        </p:nvSpPr>
        <p:spPr>
          <a:xfrm>
            <a:off x="9007615" y="3062039"/>
            <a:ext cx="2727134" cy="903524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2426BC-4F21-4374-A324-5354ABA076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3"/>
    </mc:Choice>
    <mc:Fallback xmlns="">
      <p:transition spd="slow" advTm="307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Recursive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62095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In practice, the source correlation matrix is not know </a:t>
            </a:r>
            <a:r>
              <a:rPr lang="en-US" sz="2000" i="1" dirty="0">
                <a:solidFill>
                  <a:srgbClr val="0000FF"/>
                </a:solidFill>
              </a:rPr>
              <a:t>a priori</a:t>
            </a:r>
            <a:r>
              <a:rPr lang="en-US" sz="2000" dirty="0">
                <a:solidFill>
                  <a:srgbClr val="0000FF"/>
                </a:solidFill>
              </a:rPr>
              <a:t>, so RISR/RMMSE iteratively refines an estimate for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rgbClr val="0000FF"/>
                </a:solidFill>
              </a:rPr>
              <a:t> snapshots and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00FF"/>
                </a:solidFill>
              </a:rPr>
              <a:t> iterations via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4A12297-CD7D-4C86-913D-06317CCAB988}"/>
              </a:ext>
            </a:extLst>
          </p:cNvPr>
          <p:cNvSpPr txBox="1">
            <a:spLocks/>
          </p:cNvSpPr>
          <p:nvPr/>
        </p:nvSpPr>
        <p:spPr>
          <a:xfrm>
            <a:off x="913660" y="4474488"/>
            <a:ext cx="8876293" cy="444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0000FF"/>
                </a:solidFill>
              </a:rPr>
              <a:t>where the first iteration uses the matched filter estimate as initialization.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08762B-FECE-4837-A938-9346D35696E2}"/>
              </a:ext>
            </a:extLst>
          </p:cNvPr>
          <p:cNvCxnSpPr>
            <a:cxnSpLocks/>
          </p:cNvCxnSpPr>
          <p:nvPr/>
        </p:nvCxnSpPr>
        <p:spPr>
          <a:xfrm flipH="1" flipV="1">
            <a:off x="5752393" y="3649929"/>
            <a:ext cx="3442547" cy="3647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A9CF11D-359B-4EEB-99BF-F16E262565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709901"/>
              </p:ext>
            </p:extLst>
          </p:nvPr>
        </p:nvGraphicFramePr>
        <p:xfrm>
          <a:off x="2551755" y="2314121"/>
          <a:ext cx="1725003" cy="33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Equation" r:id="rId4" imgW="1016000" imgH="203200" progId="Equation.DSMT4">
                  <p:embed/>
                </p:oleObj>
              </mc:Choice>
              <mc:Fallback>
                <p:oleObj name="Equation" r:id="rId4" imgW="1016000" imgH="2032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C6DB6A43-E25C-43AC-840B-C0C3265101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755" y="2314121"/>
                        <a:ext cx="1725003" cy="338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47CCE8B3-875A-426A-8B2D-239C592618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781222"/>
              </p:ext>
            </p:extLst>
          </p:nvPr>
        </p:nvGraphicFramePr>
        <p:xfrm>
          <a:off x="6746008" y="2158160"/>
          <a:ext cx="4213583" cy="62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6" imgW="2717800" imgH="419100" progId="Equation.DSMT4">
                  <p:embed/>
                </p:oleObj>
              </mc:Choice>
              <mc:Fallback>
                <p:oleObj name="Equation" r:id="rId6" imgW="2717800" imgH="4191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54B82DCD-827B-4691-9E56-4C6FD04093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008" y="2158160"/>
                        <a:ext cx="4213583" cy="620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24646A3-FB9B-4566-8B28-B7CC79FE28DD}"/>
              </a:ext>
            </a:extLst>
          </p:cNvPr>
          <p:cNvCxnSpPr>
            <a:cxnSpLocks/>
          </p:cNvCxnSpPr>
          <p:nvPr/>
        </p:nvCxnSpPr>
        <p:spPr>
          <a:xfrm>
            <a:off x="4344665" y="2494108"/>
            <a:ext cx="2190359" cy="5811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321D019C-3B05-4F5C-AD32-8276F80C1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550979"/>
              </p:ext>
            </p:extLst>
          </p:nvPr>
        </p:nvGraphicFramePr>
        <p:xfrm>
          <a:off x="1193886" y="3272424"/>
          <a:ext cx="4399723" cy="762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8" imgW="2958840" imgH="520560" progId="Equation.DSMT4">
                  <p:embed/>
                </p:oleObj>
              </mc:Choice>
              <mc:Fallback>
                <p:oleObj name="Equation" r:id="rId8" imgW="2958840" imgH="52056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C03C5A36-88D4-4796-8413-9831F1333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86" y="3272424"/>
                        <a:ext cx="4399723" cy="762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39A304E-C3C4-4045-A995-E46B3673FD1D}"/>
              </a:ext>
            </a:extLst>
          </p:cNvPr>
          <p:cNvSpPr/>
          <p:nvPr/>
        </p:nvSpPr>
        <p:spPr>
          <a:xfrm>
            <a:off x="1082787" y="3072607"/>
            <a:ext cx="4669605" cy="1096929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157679-88DA-42CD-B422-C46C10CAE0A2}"/>
              </a:ext>
            </a:extLst>
          </p:cNvPr>
          <p:cNvSpPr/>
          <p:nvPr/>
        </p:nvSpPr>
        <p:spPr>
          <a:xfrm>
            <a:off x="2449585" y="2224710"/>
            <a:ext cx="1895080" cy="519606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D9BF98-CFEC-4716-8476-294CD2293D23}"/>
              </a:ext>
            </a:extLst>
          </p:cNvPr>
          <p:cNvSpPr/>
          <p:nvPr/>
        </p:nvSpPr>
        <p:spPr>
          <a:xfrm>
            <a:off x="6500971" y="2108254"/>
            <a:ext cx="4669605" cy="720763"/>
          </a:xfrm>
          <a:prstGeom prst="rect">
            <a:avLst/>
          </a:prstGeom>
          <a:noFill/>
          <a:ln w="38100">
            <a:solidFill>
              <a:srgbClr val="005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459652-09CC-4AAF-9B89-3E7FDBBE1AE5}"/>
              </a:ext>
            </a:extLst>
          </p:cNvPr>
          <p:cNvCxnSpPr>
            <a:cxnSpLocks/>
          </p:cNvCxnSpPr>
          <p:nvPr/>
        </p:nvCxnSpPr>
        <p:spPr>
          <a:xfrm flipV="1">
            <a:off x="9194940" y="2823598"/>
            <a:ext cx="0" cy="820178"/>
          </a:xfrm>
          <a:prstGeom prst="line">
            <a:avLst/>
          </a:prstGeom>
          <a:ln w="38100">
            <a:solidFill>
              <a:srgbClr val="0050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04612F5-0F54-4AA2-88BE-80E1583B40C5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3393747" y="2744316"/>
            <a:ext cx="3378" cy="330990"/>
          </a:xfrm>
          <a:prstGeom prst="straightConnector1">
            <a:avLst/>
          </a:prstGeom>
          <a:ln w="38100">
            <a:solidFill>
              <a:srgbClr val="0050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F6C31D-53B2-4708-A10D-D2E6B6775208}"/>
              </a:ext>
            </a:extLst>
          </p:cNvPr>
          <p:cNvSpPr txBox="1"/>
          <p:nvPr/>
        </p:nvSpPr>
        <p:spPr>
          <a:xfrm>
            <a:off x="6618500" y="3163471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iterations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BC8B27-189E-4F1B-9122-B4F2FAC0672C}"/>
              </a:ext>
            </a:extLst>
          </p:cNvPr>
          <p:cNvSpPr/>
          <p:nvPr/>
        </p:nvSpPr>
        <p:spPr>
          <a:xfrm>
            <a:off x="1841501" y="5406642"/>
            <a:ext cx="8439824" cy="720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RISR can operate with only a single snapshot (i.e. 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though additional snapshots improve robustness by (noncoherent) averaging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24EB13-D3A6-423F-8852-AC14FCA98B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5"/>
    </mc:Choice>
    <mc:Fallback xmlns="">
      <p:transition spd="slow" advTm="3518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DF 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7"/>
            <a:ext cx="11268636" cy="24329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Regardless of the DF approach, </a:t>
            </a:r>
            <a:r>
              <a:rPr lang="en-US" sz="2000" b="1" u="sng" dirty="0">
                <a:solidFill>
                  <a:srgbClr val="0000FF"/>
                </a:solidFill>
              </a:rPr>
              <a:t>inaccurate array calibration yields poor performance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However, the uncertainty terms and partial constraint of RISR provide a way to bootstrap an improved calibration estimate using signals of opportunity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For a given array manifold, calibration can be achieved by solving for the calibration matrix that minimizes a cost function of the form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65971F-4F34-41D5-9FB7-E4968EB5DC83}"/>
              </a:ext>
            </a:extLst>
          </p:cNvPr>
          <p:cNvSpPr txBox="1">
            <a:spLocks/>
          </p:cNvSpPr>
          <p:nvPr/>
        </p:nvSpPr>
        <p:spPr>
          <a:xfrm>
            <a:off x="461682" y="4371895"/>
            <a:ext cx="11268636" cy="1919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This cost function is </a:t>
            </a:r>
            <a:r>
              <a:rPr lang="en-US" sz="2000" b="1" u="sng" dirty="0">
                <a:solidFill>
                  <a:srgbClr val="0000FF"/>
                </a:solidFill>
              </a:rPr>
              <a:t>dependent on the estimated sources and the calibration matrix</a:t>
            </a:r>
          </a:p>
          <a:p>
            <a:pPr lvl="1" fontAlgn="auto">
              <a:spcAft>
                <a:spcPts val="0"/>
              </a:spcAft>
            </a:pPr>
            <a:r>
              <a:rPr lang="en-US" sz="1700" b="1" u="sng" dirty="0">
                <a:solidFill>
                  <a:schemeClr val="tx1"/>
                </a:solidFill>
              </a:rPr>
              <a:t>Thus, inaccurate source estimation leads to inaccurate calibration</a:t>
            </a:r>
          </a:p>
          <a:p>
            <a:pPr lvl="1" fontAlgn="auto"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While a </a:t>
            </a:r>
            <a:r>
              <a:rPr lang="en-US" sz="2000" b="1" u="sng" dirty="0">
                <a:solidFill>
                  <a:srgbClr val="0000FF"/>
                </a:solidFill>
              </a:rPr>
              <a:t>closed-form LS solution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to the calibration matrix is possible, it </a:t>
            </a:r>
            <a:r>
              <a:rPr lang="en-US" sz="2000" b="1" u="sng" dirty="0">
                <a:solidFill>
                  <a:srgbClr val="C00000"/>
                </a:solidFill>
              </a:rPr>
              <a:t>does not guarantee the calibration estimate matches physical reality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E41C9C6-C513-4D52-B2D8-49A03B2D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34024"/>
              </p:ext>
            </p:extLst>
          </p:nvPr>
        </p:nvGraphicFramePr>
        <p:xfrm>
          <a:off x="4341245" y="3626780"/>
          <a:ext cx="2389037" cy="49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4" imgW="1422400" imgH="304800" progId="Equation.DSMT4">
                  <p:embed/>
                </p:oleObj>
              </mc:Choice>
              <mc:Fallback>
                <p:oleObj name="Equation" r:id="rId4" imgW="1422400" imgH="3048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5F360F1E-A195-4665-80B2-690849056B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245" y="3626780"/>
                        <a:ext cx="2389037" cy="497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8BD1381-B9E5-4439-8CB5-B14E04284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7162"/>
            <a:ext cx="1841500" cy="6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2"/>
    </mc:Choice>
    <mc:Fallback xmlns="">
      <p:transition spd="slow" advTm="5838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56734</TotalTime>
  <Words>2553</Words>
  <Application>Microsoft Office PowerPoint</Application>
  <PresentationFormat>Widescreen</PresentationFormat>
  <Paragraphs>327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Palatino Linotype</vt:lpstr>
      <vt:lpstr>Times New Roman</vt:lpstr>
      <vt:lpstr>Office Theme</vt:lpstr>
      <vt:lpstr>Equation</vt:lpstr>
      <vt:lpstr>Development &amp; Experimental Assessment of Robust Direction Finding and Self-Calibration</vt:lpstr>
      <vt:lpstr>Motivation</vt:lpstr>
      <vt:lpstr>Motivation</vt:lpstr>
      <vt:lpstr>Reiterative Super Resolution</vt:lpstr>
      <vt:lpstr>Reiterative Super Resolution</vt:lpstr>
      <vt:lpstr>Receive Model &amp; Physical Compensation</vt:lpstr>
      <vt:lpstr>RISR Filters</vt:lpstr>
      <vt:lpstr>Recursive Implementation</vt:lpstr>
      <vt:lpstr>DF Calibration</vt:lpstr>
      <vt:lpstr>RISR Self-Calibration</vt:lpstr>
      <vt:lpstr>RISR Self-Calibration</vt:lpstr>
      <vt:lpstr>RISR Self-Calibration</vt:lpstr>
      <vt:lpstr>RISR Self-Calibration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#1: 8-Element ULA</vt:lpstr>
      <vt:lpstr>Open-Air Experiment #2: 4-Element RFSoC</vt:lpstr>
      <vt:lpstr>Open-Air Experiment #3: “Van Trees Array”</vt:lpstr>
      <vt:lpstr>Open-Air Experiment #3: “Van Trees Array”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Computationally Efficient Joint-Domain Clutter Cancellation for Waveform-Agile Radar</dc:title>
  <dc:creator>Shannon Blunt</dc:creator>
  <cp:lastModifiedBy>Jones, Christian Curtis</cp:lastModifiedBy>
  <cp:revision>1612</cp:revision>
  <cp:lastPrinted>2022-02-06T19:33:19Z</cp:lastPrinted>
  <dcterms:created xsi:type="dcterms:W3CDTF">2009-03-27T21:38:50Z</dcterms:created>
  <dcterms:modified xsi:type="dcterms:W3CDTF">2022-02-19T19:41:57Z</dcterms:modified>
</cp:coreProperties>
</file>