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notesMasterIdLst>
    <p:notesMasterId r:id="rId31"/>
  </p:notesMasterIdLst>
  <p:handoutMasterIdLst>
    <p:handoutMasterId r:id="rId32"/>
  </p:handoutMasterIdLst>
  <p:sldIdLst>
    <p:sldId id="341" r:id="rId2"/>
    <p:sldId id="425" r:id="rId3"/>
    <p:sldId id="426" r:id="rId4"/>
    <p:sldId id="428" r:id="rId5"/>
    <p:sldId id="429" r:id="rId6"/>
    <p:sldId id="413" r:id="rId7"/>
    <p:sldId id="430" r:id="rId8"/>
    <p:sldId id="372" r:id="rId9"/>
    <p:sldId id="432" r:id="rId10"/>
    <p:sldId id="406" r:id="rId11"/>
    <p:sldId id="405" r:id="rId12"/>
    <p:sldId id="434" r:id="rId13"/>
    <p:sldId id="435" r:id="rId14"/>
    <p:sldId id="433" r:id="rId15"/>
    <p:sldId id="415" r:id="rId16"/>
    <p:sldId id="407" r:id="rId17"/>
    <p:sldId id="414" r:id="rId18"/>
    <p:sldId id="416" r:id="rId19"/>
    <p:sldId id="417" r:id="rId20"/>
    <p:sldId id="419" r:id="rId21"/>
    <p:sldId id="411" r:id="rId22"/>
    <p:sldId id="420" r:id="rId23"/>
    <p:sldId id="418" r:id="rId24"/>
    <p:sldId id="409" r:id="rId25"/>
    <p:sldId id="422" r:id="rId26"/>
    <p:sldId id="410" r:id="rId27"/>
    <p:sldId id="421" r:id="rId28"/>
    <p:sldId id="424" r:id="rId29"/>
    <p:sldId id="431" r:id="rId30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CD574FC-DFDA-41A5-8C02-6AFF1CE18E08}">
          <p14:sldIdLst>
            <p14:sldId id="341"/>
            <p14:sldId id="425"/>
            <p14:sldId id="426"/>
            <p14:sldId id="428"/>
            <p14:sldId id="429"/>
            <p14:sldId id="413"/>
            <p14:sldId id="430"/>
            <p14:sldId id="372"/>
            <p14:sldId id="432"/>
            <p14:sldId id="406"/>
            <p14:sldId id="405"/>
            <p14:sldId id="434"/>
            <p14:sldId id="435"/>
            <p14:sldId id="433"/>
            <p14:sldId id="415"/>
            <p14:sldId id="407"/>
            <p14:sldId id="414"/>
            <p14:sldId id="416"/>
            <p14:sldId id="417"/>
            <p14:sldId id="419"/>
            <p14:sldId id="411"/>
            <p14:sldId id="420"/>
            <p14:sldId id="418"/>
            <p14:sldId id="409"/>
            <p14:sldId id="422"/>
            <p14:sldId id="410"/>
            <p14:sldId id="421"/>
            <p14:sldId id="424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9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unt, Shannon David" initials="BSD" lastIdx="5" clrIdx="0">
    <p:extLst>
      <p:ext uri="{19B8F6BF-5375-455C-9EA6-DF929625EA0E}">
        <p15:presenceInfo xmlns:p15="http://schemas.microsoft.com/office/powerpoint/2012/main" userId="Blunt, Shannon David" providerId="None"/>
      </p:ext>
    </p:extLst>
  </p:cmAuthor>
  <p:cmAuthor id="2" name="Shannon Blunt" initials="SB" lastIdx="3" clrIdx="1">
    <p:extLst>
      <p:ext uri="{19B8F6BF-5375-455C-9EA6-DF929625EA0E}">
        <p15:presenceInfo xmlns:p15="http://schemas.microsoft.com/office/powerpoint/2012/main" userId="Shannon Blunt" providerId="None"/>
      </p:ext>
    </p:extLst>
  </p:cmAuthor>
  <p:cmAuthor id="3" name="Jones, Christian Curtis" initials="JCC" lastIdx="1" clrIdx="2">
    <p:extLst>
      <p:ext uri="{19B8F6BF-5375-455C-9EA6-DF929625EA0E}">
        <p15:presenceInfo xmlns:p15="http://schemas.microsoft.com/office/powerpoint/2012/main" userId="Jones, Christian Curt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00FF"/>
    <a:srgbClr val="0050BA"/>
    <a:srgbClr val="E8000D"/>
    <a:srgbClr val="002D56"/>
    <a:srgbClr val="F0F0EC"/>
    <a:srgbClr val="85898A"/>
    <a:srgbClr val="0072BD"/>
    <a:srgbClr val="DA5A21"/>
    <a:srgbClr val="7FB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66804" autoAdjust="0"/>
  </p:normalViewPr>
  <p:slideViewPr>
    <p:cSldViewPr snapToGrid="0">
      <p:cViewPr varScale="1">
        <p:scale>
          <a:sx n="108" d="100"/>
          <a:sy n="108" d="100"/>
        </p:scale>
        <p:origin x="1962" y="108"/>
      </p:cViewPr>
      <p:guideLst>
        <p:guide orient="horz" pos="211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52" y="84"/>
      </p:cViewPr>
      <p:guideLst>
        <p:guide orient="horz" pos="2209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5.wmf"/><Relationship Id="rId5" Type="http://schemas.openxmlformats.org/officeDocument/2006/relationships/image" Target="../media/image7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7744C-8CBE-4BA0-9E8A-D5DD1F4BBC25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1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ED25B-BC18-4A5A-96F4-B54E1134E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2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77F576-BB89-4C8E-8F93-2380D797918E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1"/>
            <a:ext cx="743712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1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0A7A22-A5C4-4FB6-8FEF-49B6B68AA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71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9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10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3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69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09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46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44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5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1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286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04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9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1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0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50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0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6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let’s examine the baseline case of TF analysis without antecedent DF.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47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8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004611" y="0"/>
            <a:ext cx="2187388" cy="6858000"/>
          </a:xfrm>
          <a:prstGeom prst="rect">
            <a:avLst/>
          </a:prstGeom>
          <a:solidFill>
            <a:srgbClr val="F0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999" y="1124697"/>
            <a:ext cx="9269507" cy="1470025"/>
          </a:xfrm>
        </p:spPr>
        <p:txBody>
          <a:bodyPr/>
          <a:lstStyle>
            <a:lvl1pPr>
              <a:defRPr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981" y="2877390"/>
            <a:ext cx="8534400" cy="760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707D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A2D0-C8BE-459A-B0EE-A680D34A1E43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Line 27"/>
          <p:cNvSpPr>
            <a:spLocks noChangeShapeType="1"/>
          </p:cNvSpPr>
          <p:nvPr userDrawn="1"/>
        </p:nvSpPr>
        <p:spPr bwMode="auto">
          <a:xfrm>
            <a:off x="2" y="373084"/>
            <a:ext cx="10749092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5"/>
          <p:cNvSpPr>
            <a:spLocks noChangeShapeType="1"/>
          </p:cNvSpPr>
          <p:nvPr userDrawn="1"/>
        </p:nvSpPr>
        <p:spPr bwMode="auto">
          <a:xfrm>
            <a:off x="9990667" y="6522632"/>
            <a:ext cx="2219261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</p:spPr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B2CEEB-1217-4AAD-ADF7-120AEE921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71AAA8-D612-4A2A-AC63-FE9AEA5E02D7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0BCAA-A129-4404-80C7-9BD0D1D51A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6E6589-21D5-4819-9DCA-DDF3C90F60B9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E7F9FB-AE0A-40B8-BA43-D577A6CBAF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0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0" y="1"/>
            <a:ext cx="12191920" cy="807720"/>
          </a:xfrm>
          <a:prstGeom prst="rect">
            <a:avLst/>
          </a:prstGeom>
          <a:solidFill>
            <a:srgbClr val="F0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79936"/>
          </a:xfrm>
        </p:spPr>
        <p:txBody>
          <a:bodyPr>
            <a:normAutofit/>
          </a:bodyPr>
          <a:lstStyle>
            <a:lvl1pPr>
              <a:defRPr lang="en-US" sz="3600" b="0" dirty="0"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  <a:lvl2pPr>
              <a:defRPr sz="2400">
                <a:solidFill>
                  <a:srgbClr val="002D56"/>
                </a:solidFill>
                <a:latin typeface="Palatino Linotype" panose="02040502050505030304" pitchFamily="18" charset="0"/>
              </a:defRPr>
            </a:lvl2pPr>
            <a:lvl3pPr>
              <a:defRPr sz="2000">
                <a:solidFill>
                  <a:srgbClr val="002D56"/>
                </a:solidFill>
                <a:latin typeface="Palatino Linotype" panose="02040502050505030304" pitchFamily="18" charset="0"/>
              </a:defRPr>
            </a:lvl3pPr>
            <a:lvl4pPr>
              <a:defRPr sz="1800">
                <a:solidFill>
                  <a:srgbClr val="002D56"/>
                </a:solidFill>
                <a:latin typeface="Palatino Linotype" panose="02040502050505030304" pitchFamily="18" charset="0"/>
              </a:defRPr>
            </a:lvl4pPr>
            <a:lvl5pPr>
              <a:defRPr sz="1800">
                <a:solidFill>
                  <a:srgbClr val="002D56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BA47DC-699B-4761-9179-25F0592AC5C1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Line 27"/>
          <p:cNvSpPr>
            <a:spLocks noChangeShapeType="1"/>
          </p:cNvSpPr>
          <p:nvPr userDrawn="1"/>
        </p:nvSpPr>
        <p:spPr bwMode="auto">
          <a:xfrm>
            <a:off x="1" y="790165"/>
            <a:ext cx="12024220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7"/>
          <p:cNvSpPr>
            <a:spLocks noChangeShapeType="1"/>
          </p:cNvSpPr>
          <p:nvPr userDrawn="1"/>
        </p:nvSpPr>
        <p:spPr bwMode="auto">
          <a:xfrm>
            <a:off x="80" y="11388"/>
            <a:ext cx="12192000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117027-474F-4C32-8931-D7F251CE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4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09156-5B1E-4A11-839B-F2C26FC74017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Line 27"/>
          <p:cNvSpPr>
            <a:spLocks noChangeShapeType="1"/>
          </p:cNvSpPr>
          <p:nvPr userDrawn="1"/>
        </p:nvSpPr>
        <p:spPr bwMode="auto">
          <a:xfrm>
            <a:off x="2" y="373084"/>
            <a:ext cx="10749092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490257" y="2161927"/>
            <a:ext cx="9269507" cy="1470025"/>
          </a:xfrm>
        </p:spPr>
        <p:txBody>
          <a:bodyPr/>
          <a:lstStyle>
            <a:lvl1pPr>
              <a:defRPr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685240" y="3914620"/>
            <a:ext cx="8534400" cy="760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707D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4DE2D-9805-43BF-9CB7-FD6EA44FF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01D336-4563-4835-8916-2772B410B292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9AFE-49BF-45C1-9976-CFF8114687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0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31ACB0-8B64-4C7E-B366-2BA457314F46}" type="datetime1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3552A-A9A6-4CBA-8B3E-ECD64BA96E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2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D59F29-6DCA-40F4-B1EE-33457B1E94F2}" type="datetime1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C861C-FA4C-4F85-81F3-A6B88845E7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1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5F848-6FC3-4675-8207-BE263E6F8B1A}" type="datetime1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E2421-D8AD-4A5A-95AB-46E2506023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4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BEA053-FC68-4AF0-874D-A32D89330BEA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563561-3494-48D4-BA41-7F93345119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D0BEAE-75B7-48D6-BB17-87D5FC754EB4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3A302-2558-463F-9E40-489727E513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5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5"/>
          <p:cNvSpPr>
            <a:spLocks noChangeShapeType="1"/>
          </p:cNvSpPr>
          <p:nvPr userDrawn="1"/>
        </p:nvSpPr>
        <p:spPr bwMode="auto">
          <a:xfrm>
            <a:off x="1957432" y="6522632"/>
            <a:ext cx="10252497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 type="diamond" w="sm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4047" y="26895"/>
            <a:ext cx="10237696" cy="774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E60743E-C47C-42FC-A367-435A85E161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512107" y="6576213"/>
            <a:ext cx="7260845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2022</a:t>
            </a:r>
            <a:r>
              <a:rPr lang="en-US" sz="1200" b="1" baseline="0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 IEEE</a:t>
            </a:r>
            <a:r>
              <a:rPr lang="en-US" sz="1200" b="1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 RADAR CONFERENCE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030CE3-0F83-464B-A525-9A65B8A922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263640"/>
            <a:ext cx="1272879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4000" b="0" kern="1200" smtClean="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36.emf"/><Relationship Id="rId7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44.emf"/><Relationship Id="rId7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47.gif"/><Relationship Id="rId7" Type="http://schemas.openxmlformats.org/officeDocument/2006/relationships/image" Target="../media/image51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8.png"/><Relationship Id="rId9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1.gif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51.gif"/><Relationship Id="rId4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0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wmf"/><Relationship Id="rId20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3.bin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6.wmf"/><Relationship Id="rId19" Type="http://schemas.openxmlformats.org/officeDocument/2006/relationships/image" Target="../media/image13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7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20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23" Type="http://schemas.openxmlformats.org/officeDocument/2006/relationships/image" Target="../media/image3.emf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23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18.bin"/><Relationship Id="rId2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5588" y="803179"/>
            <a:ext cx="9849102" cy="148094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50BA"/>
                </a:solidFill>
              </a:rPr>
              <a:t>An Adaptive Spectrogram Estimator to Enhance Signal Characterization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85588" y="2284120"/>
            <a:ext cx="9730199" cy="1783757"/>
          </a:xfrm>
        </p:spPr>
        <p:txBody>
          <a:bodyPr>
            <a:normAutofit/>
          </a:bodyPr>
          <a:lstStyle/>
          <a:p>
            <a:pPr marL="0" marR="0" algn="ctr">
              <a:spcBef>
                <a:spcPts val="1800"/>
              </a:spcBef>
              <a:spcAft>
                <a:spcPts val="0"/>
              </a:spcAft>
            </a:pPr>
            <a:r>
              <a:rPr lang="en-US" sz="17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Christian C.</a:t>
            </a:r>
            <a:r>
              <a:rPr lang="en-US" sz="17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7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Jones</a:t>
            </a:r>
            <a:r>
              <a:rPr lang="en-US" sz="17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1,3</a:t>
            </a:r>
            <a:r>
              <a:rPr lang="en-US" sz="17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Zeus E. Gannon</a:t>
            </a:r>
            <a:r>
              <a:rPr lang="en-US" sz="17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7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Shannon D. Blunt</a:t>
            </a:r>
            <a:r>
              <a:rPr lang="en-US" sz="17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7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Christopher T. Allen</a:t>
            </a:r>
            <a:r>
              <a:rPr lang="en-US" sz="17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7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Anthony F. Martone</a:t>
            </a:r>
            <a:r>
              <a:rPr lang="en-US" sz="17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r>
              <a:rPr lang="en-US" sz="17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r>
              <a:rPr lang="en-US" sz="1700" baseline="30000" dirty="0"/>
              <a:t>1</a:t>
            </a:r>
            <a:r>
              <a:rPr lang="en-US" sz="1700" dirty="0"/>
              <a:t>Radar Systems Lab (RSL), EECS Dept., University of Kansas, Lawrence, KS, USA</a:t>
            </a:r>
          </a:p>
          <a:p>
            <a:r>
              <a:rPr lang="en-US" sz="1700" baseline="30000" dirty="0"/>
              <a:t>2</a:t>
            </a:r>
            <a:r>
              <a:rPr lang="en-US" sz="1700" dirty="0"/>
              <a:t>U.S. Army Research Laboratory (ARL), Adelphi, MD</a:t>
            </a:r>
          </a:p>
        </p:txBody>
      </p:sp>
      <p:sp>
        <p:nvSpPr>
          <p:cNvPr id="2" name="Rectangle 1"/>
          <p:cNvSpPr/>
          <p:nvPr/>
        </p:nvSpPr>
        <p:spPr>
          <a:xfrm>
            <a:off x="759551" y="5504704"/>
            <a:ext cx="8701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D56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This work was supported by the Army Research Office under Grant #W911NF-20-2-0271. DISTRIBUTION STATEMENT A. Approved for Public Release.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7909EC-4E5C-40A6-BC86-96626ECE3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49" y="4067877"/>
            <a:ext cx="2899110" cy="1058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47B7A-060C-4877-AA2B-12245E3E7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82" y="3957295"/>
            <a:ext cx="1618761" cy="124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8"/>
    </mc:Choice>
    <mc:Fallback xmlns="">
      <p:transition spd="slow" advTm="208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-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36" y="1807169"/>
            <a:ext cx="4806779" cy="3243661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D79E77-3869-48B4-8871-4081D5031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7" y="1115568"/>
            <a:ext cx="4281729" cy="459325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Experimental results categorized into four stages to examine impact of DF and TF aspects of RISR</a:t>
            </a:r>
            <a:endParaRPr lang="en-US" sz="1700" dirty="0">
              <a:solidFill>
                <a:srgbClr val="00B050"/>
              </a:solidFill>
            </a:endParaRPr>
          </a:p>
          <a:p>
            <a:pPr lvl="1"/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6F2CEA-C758-4C98-B915-979C60414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6"/>
    </mc:Choice>
    <mc:Fallback xmlns="">
      <p:transition spd="slow" advTm="1360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-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36" y="1807169"/>
            <a:ext cx="4806779" cy="324366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1B88E-4C05-4DB4-A650-41AE4D7950EB}"/>
              </a:ext>
            </a:extLst>
          </p:cNvPr>
          <p:cNvSpPr/>
          <p:nvPr/>
        </p:nvSpPr>
        <p:spPr>
          <a:xfrm>
            <a:off x="6011561" y="1859692"/>
            <a:ext cx="2347785" cy="15693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1EE006-C95E-4139-A7AF-1FF4402836BB}"/>
              </a:ext>
            </a:extLst>
          </p:cNvPr>
          <p:cNvSpPr txBox="1">
            <a:spLocks/>
          </p:cNvSpPr>
          <p:nvPr/>
        </p:nvSpPr>
        <p:spPr>
          <a:xfrm>
            <a:off x="510987" y="1115568"/>
            <a:ext cx="4218667" cy="4593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Experimental results categorized into four stages to examine impact of DF and TF aspects of RISR</a:t>
            </a:r>
            <a:endParaRPr lang="en-US" sz="1700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First, we establish the baseline case of </a:t>
            </a:r>
            <a:r>
              <a:rPr lang="en-US" sz="2000" b="1" u="sng" dirty="0">
                <a:solidFill>
                  <a:srgbClr val="0000FF"/>
                </a:solidFill>
              </a:rPr>
              <a:t>no DF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b="1" u="sng" dirty="0">
                <a:solidFill>
                  <a:srgbClr val="0000FF"/>
                </a:solidFill>
              </a:rPr>
              <a:t>no adaptive spectrogram</a:t>
            </a:r>
            <a:endParaRPr lang="en-US" sz="1700" b="1" u="sng" dirty="0">
              <a:solidFill>
                <a:srgbClr val="00B050"/>
              </a:solidFill>
            </a:endParaRPr>
          </a:p>
          <a:p>
            <a:pPr lvl="1" fontAlgn="auto">
              <a:spcAft>
                <a:spcPts val="0"/>
              </a:spcAft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0A80B1-266D-420B-8E98-DE53EF1D1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5"/>
    </mc:Choice>
    <mc:Fallback xmlns="">
      <p:transition spd="slow" advTm="1265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-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36" y="1807169"/>
            <a:ext cx="4806779" cy="324366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1B88E-4C05-4DB4-A650-41AE4D7950EB}"/>
              </a:ext>
            </a:extLst>
          </p:cNvPr>
          <p:cNvSpPr/>
          <p:nvPr/>
        </p:nvSpPr>
        <p:spPr>
          <a:xfrm>
            <a:off x="8365525" y="1859691"/>
            <a:ext cx="2347785" cy="15693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D74313-7F66-404B-A130-3703FBFBD309}"/>
              </a:ext>
            </a:extLst>
          </p:cNvPr>
          <p:cNvSpPr txBox="1">
            <a:spLocks/>
          </p:cNvSpPr>
          <p:nvPr/>
        </p:nvSpPr>
        <p:spPr>
          <a:xfrm>
            <a:off x="510988" y="1115568"/>
            <a:ext cx="4250198" cy="4593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Experimental results categorized into four stages to examine impact of DF and TF aspects of RISR</a:t>
            </a:r>
            <a:endParaRPr lang="en-US" sz="1700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First, we establish the baseline case of </a:t>
            </a:r>
            <a:r>
              <a:rPr lang="en-US" sz="2000" u="sng" dirty="0">
                <a:solidFill>
                  <a:srgbClr val="0000FF"/>
                </a:solidFill>
              </a:rPr>
              <a:t>no DF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u="sng" dirty="0">
                <a:solidFill>
                  <a:srgbClr val="0000FF"/>
                </a:solidFill>
              </a:rPr>
              <a:t>no adaptive spectrogram</a:t>
            </a:r>
            <a:endParaRPr lang="en-US" sz="1700" u="sng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Then we compare signal isolation for </a:t>
            </a:r>
            <a:r>
              <a:rPr lang="en-US" sz="2000" b="1" u="sng" dirty="0">
                <a:solidFill>
                  <a:srgbClr val="0000FF"/>
                </a:solidFill>
              </a:rPr>
              <a:t>various DF approaches</a:t>
            </a:r>
            <a:endParaRPr lang="en-US" sz="1700" b="1" u="sng" dirty="0">
              <a:solidFill>
                <a:srgbClr val="00B050"/>
              </a:solidFill>
            </a:endParaRPr>
          </a:p>
          <a:p>
            <a:pPr lvl="1" fontAlgn="auto">
              <a:spcAft>
                <a:spcPts val="0"/>
              </a:spcAft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35C1B4-55B1-46EF-B5AA-F7D725627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0"/>
    </mc:Choice>
    <mc:Fallback xmlns="">
      <p:transition spd="slow" advTm="881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-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36" y="1807169"/>
            <a:ext cx="4806779" cy="324366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1B88E-4C05-4DB4-A650-41AE4D7950EB}"/>
              </a:ext>
            </a:extLst>
          </p:cNvPr>
          <p:cNvSpPr/>
          <p:nvPr/>
        </p:nvSpPr>
        <p:spPr>
          <a:xfrm>
            <a:off x="6017740" y="3428999"/>
            <a:ext cx="2347785" cy="15693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DDA3DF-F777-4556-AEE6-CC7E1CF8B53C}"/>
              </a:ext>
            </a:extLst>
          </p:cNvPr>
          <p:cNvSpPr txBox="1">
            <a:spLocks/>
          </p:cNvSpPr>
          <p:nvPr/>
        </p:nvSpPr>
        <p:spPr>
          <a:xfrm>
            <a:off x="510987" y="1115568"/>
            <a:ext cx="4297495" cy="4593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Experimental results categorized into four stages to examine impact of DF and TF aspects of RISR</a:t>
            </a:r>
            <a:endParaRPr lang="en-US" sz="1700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First, we establish the baseline case of </a:t>
            </a:r>
            <a:r>
              <a:rPr lang="en-US" sz="2000" u="sng" dirty="0">
                <a:solidFill>
                  <a:srgbClr val="0000FF"/>
                </a:solidFill>
              </a:rPr>
              <a:t>no DF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u="sng" dirty="0">
                <a:solidFill>
                  <a:srgbClr val="0000FF"/>
                </a:solidFill>
              </a:rPr>
              <a:t>no adaptive spectrogram</a:t>
            </a:r>
            <a:endParaRPr lang="en-US" sz="1700" u="sng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Then we compare signal isolation for </a:t>
            </a:r>
            <a:r>
              <a:rPr lang="en-US" sz="2000" u="sng" dirty="0">
                <a:solidFill>
                  <a:srgbClr val="0000FF"/>
                </a:solidFill>
              </a:rPr>
              <a:t>various DF approaches</a:t>
            </a:r>
            <a:endParaRPr lang="en-US" sz="1700" u="sng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 </a:t>
            </a:r>
            <a:r>
              <a:rPr lang="en-US" sz="2000" b="1" u="sng" dirty="0">
                <a:solidFill>
                  <a:srgbClr val="0000FF"/>
                </a:solidFill>
              </a:rPr>
              <a:t>RISR adaptive spectrogram</a:t>
            </a:r>
            <a:r>
              <a:rPr lang="en-US" sz="2000" dirty="0">
                <a:solidFill>
                  <a:srgbClr val="0000FF"/>
                </a:solidFill>
              </a:rPr>
              <a:t> is then examined with </a:t>
            </a:r>
            <a:r>
              <a:rPr lang="en-US" sz="2000" b="1" u="sng" dirty="0">
                <a:solidFill>
                  <a:srgbClr val="0000FF"/>
                </a:solidFill>
              </a:rPr>
              <a:t>no DF</a:t>
            </a:r>
            <a:endParaRPr lang="en-US" sz="1700" b="1" u="sng" dirty="0">
              <a:solidFill>
                <a:srgbClr val="00B050"/>
              </a:solidFill>
            </a:endParaRPr>
          </a:p>
          <a:p>
            <a:pPr lvl="1" fontAlgn="auto">
              <a:spcAft>
                <a:spcPts val="0"/>
              </a:spcAft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A8CD62-FAD0-4E04-9F75-BF3D91249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3"/>
    </mc:Choice>
    <mc:Fallback xmlns="">
      <p:transition spd="slow" advTm="1143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-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36" y="1807169"/>
            <a:ext cx="4806779" cy="324366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1B88E-4C05-4DB4-A650-41AE4D7950EB}"/>
              </a:ext>
            </a:extLst>
          </p:cNvPr>
          <p:cNvSpPr/>
          <p:nvPr/>
        </p:nvSpPr>
        <p:spPr>
          <a:xfrm>
            <a:off x="8350098" y="3413463"/>
            <a:ext cx="2347785" cy="15693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91095E-1FD5-473B-A7B3-B83CAF0E4FC4}"/>
              </a:ext>
            </a:extLst>
          </p:cNvPr>
          <p:cNvSpPr txBox="1">
            <a:spLocks/>
          </p:cNvSpPr>
          <p:nvPr/>
        </p:nvSpPr>
        <p:spPr>
          <a:xfrm>
            <a:off x="510988" y="1115568"/>
            <a:ext cx="4250198" cy="5590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Experimental results categorized into four stages to examine impact of DF and TF aspects of RISR</a:t>
            </a:r>
            <a:endParaRPr lang="en-US" sz="1700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First, we establish the baseline case of </a:t>
            </a:r>
            <a:r>
              <a:rPr lang="en-US" sz="2000" u="sng" dirty="0">
                <a:solidFill>
                  <a:srgbClr val="0000FF"/>
                </a:solidFill>
              </a:rPr>
              <a:t>no DF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u="sng" dirty="0">
                <a:solidFill>
                  <a:srgbClr val="0000FF"/>
                </a:solidFill>
              </a:rPr>
              <a:t>no adaptive spectrogram</a:t>
            </a:r>
            <a:endParaRPr lang="en-US" sz="1700" u="sng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Then we compare signal isolation for </a:t>
            </a:r>
            <a:r>
              <a:rPr lang="en-US" sz="2000" u="sng" dirty="0">
                <a:solidFill>
                  <a:srgbClr val="0000FF"/>
                </a:solidFill>
              </a:rPr>
              <a:t>various DF approaches</a:t>
            </a:r>
            <a:endParaRPr lang="en-US" sz="1700" u="sng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 </a:t>
            </a:r>
            <a:r>
              <a:rPr lang="en-US" sz="2000" u="sng" dirty="0">
                <a:solidFill>
                  <a:srgbClr val="0000FF"/>
                </a:solidFill>
              </a:rPr>
              <a:t>RISR adaptive spectrogram</a:t>
            </a:r>
            <a:r>
              <a:rPr lang="en-US" sz="2000" dirty="0">
                <a:solidFill>
                  <a:srgbClr val="0000FF"/>
                </a:solidFill>
              </a:rPr>
              <a:t> is then examined with </a:t>
            </a:r>
            <a:r>
              <a:rPr lang="en-US" sz="2000" u="sng" dirty="0">
                <a:solidFill>
                  <a:srgbClr val="0000FF"/>
                </a:solidFill>
              </a:rPr>
              <a:t>no DF</a:t>
            </a:r>
            <a:endParaRPr lang="en-US" sz="1700" u="sng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Finally, </a:t>
            </a:r>
            <a:r>
              <a:rPr lang="en-US" sz="2000" b="1" u="sng" dirty="0">
                <a:solidFill>
                  <a:srgbClr val="0000FF"/>
                </a:solidFill>
              </a:rPr>
              <a:t>DF-RISR and Freq-RISR are combined</a:t>
            </a:r>
            <a:endParaRPr lang="en-US" sz="1700" b="1" u="sng" dirty="0">
              <a:solidFill>
                <a:srgbClr val="00B050"/>
              </a:solidFill>
            </a:endParaRPr>
          </a:p>
          <a:p>
            <a:pPr lvl="1" fontAlgn="auto">
              <a:spcAft>
                <a:spcPts val="0"/>
              </a:spcAft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BF033-9CAF-4FA4-BC81-CED9E6425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4"/>
    </mc:Choice>
    <mc:Fallback xmlns="">
      <p:transition spd="slow" advTm="1102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9300" r="61249" b="57420"/>
          <a:stretch/>
        </p:blipFill>
        <p:spPr bwMode="auto">
          <a:xfrm>
            <a:off x="10287000" y="1017577"/>
            <a:ext cx="1600200" cy="10795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1B88E-4C05-4DB4-A650-41AE4D7950EB}"/>
              </a:ext>
            </a:extLst>
          </p:cNvPr>
          <p:cNvSpPr/>
          <p:nvPr/>
        </p:nvSpPr>
        <p:spPr>
          <a:xfrm>
            <a:off x="10185399" y="1017577"/>
            <a:ext cx="1841501" cy="11823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6C09C0-118B-4822-B23F-DD6149B7C5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7562" b="4510"/>
          <a:stretch/>
        </p:blipFill>
        <p:spPr bwMode="auto">
          <a:xfrm>
            <a:off x="5485651" y="1910080"/>
            <a:ext cx="4560048" cy="3291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61A727-FC06-4E26-B69D-338EB5968C8A}"/>
              </a:ext>
            </a:extLst>
          </p:cNvPr>
          <p:cNvSpPr txBox="1">
            <a:spLocks/>
          </p:cNvSpPr>
          <p:nvPr/>
        </p:nvSpPr>
        <p:spPr>
          <a:xfrm>
            <a:off x="510987" y="1115568"/>
            <a:ext cx="4423619" cy="4967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For the baseline case, we use the aggregated TF response of the receive-captured signal for a single antenna element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No DF isolation or adaptive enhancement</a:t>
            </a:r>
          </a:p>
          <a:p>
            <a:r>
              <a:rPr lang="en-US" sz="2000" dirty="0">
                <a:solidFill>
                  <a:srgbClr val="0000FF"/>
                </a:solidFill>
              </a:rPr>
              <a:t>Here </a:t>
            </a:r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n-US" sz="2000" dirty="0">
                <a:solidFill>
                  <a:schemeClr val="tx1"/>
                </a:solidFill>
              </a:rPr>
              <a:t>=10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i="1" dirty="0">
                <a:solidFill>
                  <a:schemeClr val="tx1"/>
                </a:solidFill>
              </a:rPr>
              <a:t>M</a:t>
            </a:r>
            <a:r>
              <a:rPr lang="en-US" sz="2000" dirty="0">
                <a:solidFill>
                  <a:schemeClr val="tx1"/>
                </a:solidFill>
              </a:rPr>
              <a:t>=200 </a:t>
            </a:r>
            <a:r>
              <a:rPr lang="en-US" sz="2000" dirty="0">
                <a:solidFill>
                  <a:srgbClr val="0000FF"/>
                </a:solidFill>
              </a:rPr>
              <a:t>and a Taylor window is applied to reduce sidelobes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LFM source dominates (due to higher Rx power)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Random variation in frequency noticeable between ~47 and ~57 µs caused by RFM signal</a:t>
            </a:r>
          </a:p>
          <a:p>
            <a:r>
              <a:rPr lang="en-US" sz="2000" dirty="0">
                <a:solidFill>
                  <a:srgbClr val="0000FF"/>
                </a:solidFill>
              </a:rPr>
              <a:t>OFDM signal not discernible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9507F-14D3-4A74-A928-0F1778894516}"/>
              </a:ext>
            </a:extLst>
          </p:cNvPr>
          <p:cNvSpPr txBox="1"/>
          <p:nvPr/>
        </p:nvSpPr>
        <p:spPr>
          <a:xfrm>
            <a:off x="5333999" y="5375414"/>
            <a:ext cx="485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This interval was selected because all 3 sources are present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30C64B-23AE-4FB7-B44A-45A0E19B5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9"/>
    </mc:Choice>
    <mc:Fallback xmlns="">
      <p:transition spd="slow" advTm="3400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– DF-RISR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36" y="1807169"/>
            <a:ext cx="4806779" cy="324366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1B88E-4C05-4DB4-A650-41AE4D7950EB}"/>
              </a:ext>
            </a:extLst>
          </p:cNvPr>
          <p:cNvSpPr/>
          <p:nvPr/>
        </p:nvSpPr>
        <p:spPr>
          <a:xfrm>
            <a:off x="8365525" y="1859691"/>
            <a:ext cx="2347785" cy="15693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E2AFB2-63FB-4374-A1FF-C14FE650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4188012" cy="459325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DF was performed using the standard MF, MVDR with 15 snapshots, and DF-RISR with 15 snapshots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To account for angular variation/error an accumulation across angle swath is performed prior to TF analysis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Further DF assessment is discussed in </a:t>
            </a:r>
            <a:r>
              <a:rPr lang="en-US" sz="20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[2]</a:t>
            </a:r>
            <a:r>
              <a:rPr lang="en-US" sz="2000" b="1" dirty="0">
                <a:solidFill>
                  <a:srgbClr val="339933"/>
                </a:solidFill>
              </a:rPr>
              <a:t> </a:t>
            </a:r>
            <a:endParaRPr lang="en-US" sz="1700" b="1" dirty="0">
              <a:solidFill>
                <a:srgbClr val="339933"/>
              </a:solidFill>
            </a:endParaRPr>
          </a:p>
          <a:p>
            <a:pPr lvl="1"/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F26C4E-71C5-4A32-9F25-6341F8CB5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F591F5-0671-4611-B786-898CAE845D0C}"/>
              </a:ext>
            </a:extLst>
          </p:cNvPr>
          <p:cNvSpPr/>
          <p:nvPr/>
        </p:nvSpPr>
        <p:spPr>
          <a:xfrm>
            <a:off x="624541" y="5761344"/>
            <a:ext cx="1094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/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[2]	 C.C. Jones, Z.E. Gannon, D. DePardo, J.W. Owen, S.D. Blunt, C.T. Allen, B.H. Kirk, “Development &amp; experimental assessment of robust direction finding and self-calibration” </a:t>
            </a:r>
            <a:r>
              <a:rPr lang="en-US" sz="1400" b="1" i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IEEE Radar Conf</a:t>
            </a:r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., New York City, NY, Apr. 2022.</a:t>
            </a:r>
            <a:endParaRPr lang="en-US" sz="14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8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8"/>
    </mc:Choice>
    <mc:Fallback xmlns="">
      <p:transition spd="slow" advTm="388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E1561A-3D83-425D-8EDA-6EC241640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34" y="3797472"/>
            <a:ext cx="32004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A987DC-FEC9-48DF-98E7-CD5DEE0C6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477" y="3811279"/>
            <a:ext cx="32004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99B10-9D02-46D9-927F-E21D2D479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2386"/>
            <a:ext cx="3200400" cy="2286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6B2FC6-8B3A-49FA-B671-F0E687073D8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 t="9269" r="20732" b="55018"/>
          <a:stretch/>
        </p:blipFill>
        <p:spPr bwMode="auto">
          <a:xfrm>
            <a:off x="3595456" y="1248121"/>
            <a:ext cx="1669001" cy="141872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- DF-RISR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68322-420D-48C2-95E2-50BA2E8330CD}"/>
              </a:ext>
            </a:extLst>
          </p:cNvPr>
          <p:cNvSpPr/>
          <p:nvPr/>
        </p:nvSpPr>
        <p:spPr>
          <a:xfrm>
            <a:off x="4376526" y="1707216"/>
            <a:ext cx="861101" cy="65547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0DA1F4-F594-4235-90B7-4A0180EEF59E}"/>
              </a:ext>
            </a:extLst>
          </p:cNvPr>
          <p:cNvCxnSpPr>
            <a:cxnSpLocks/>
          </p:cNvCxnSpPr>
          <p:nvPr/>
        </p:nvCxnSpPr>
        <p:spPr>
          <a:xfrm>
            <a:off x="1873974" y="2636514"/>
            <a:ext cx="0" cy="86709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1B8898-3F96-4251-A7EB-50A45E759632}"/>
              </a:ext>
            </a:extLst>
          </p:cNvPr>
          <p:cNvCxnSpPr>
            <a:cxnSpLocks/>
          </p:cNvCxnSpPr>
          <p:nvPr/>
        </p:nvCxnSpPr>
        <p:spPr>
          <a:xfrm flipH="1">
            <a:off x="4784512" y="2666846"/>
            <a:ext cx="1" cy="86709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C99D13-E092-4F68-9F91-C0D431E33B13}"/>
              </a:ext>
            </a:extLst>
          </p:cNvPr>
          <p:cNvCxnSpPr>
            <a:cxnSpLocks/>
          </p:cNvCxnSpPr>
          <p:nvPr/>
        </p:nvCxnSpPr>
        <p:spPr>
          <a:xfrm>
            <a:off x="7548420" y="2636514"/>
            <a:ext cx="0" cy="89742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7BCA35-747B-4340-A2E8-B8BFA7C63871}"/>
              </a:ext>
            </a:extLst>
          </p:cNvPr>
          <p:cNvCxnSpPr>
            <a:cxnSpLocks/>
          </p:cNvCxnSpPr>
          <p:nvPr/>
        </p:nvCxnSpPr>
        <p:spPr>
          <a:xfrm flipH="1">
            <a:off x="1844547" y="2666846"/>
            <a:ext cx="573218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9088F1-1221-4870-A60D-D336E518CF49}"/>
              </a:ext>
            </a:extLst>
          </p:cNvPr>
          <p:cNvCxnSpPr>
            <a:cxnSpLocks/>
          </p:cNvCxnSpPr>
          <p:nvPr/>
        </p:nvCxnSpPr>
        <p:spPr>
          <a:xfrm>
            <a:off x="4784512" y="2362686"/>
            <a:ext cx="0" cy="31126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64BB685-925B-4F96-8965-2827CF7F2A1C}"/>
              </a:ext>
            </a:extLst>
          </p:cNvPr>
          <p:cNvSpPr txBox="1"/>
          <p:nvPr/>
        </p:nvSpPr>
        <p:spPr>
          <a:xfrm>
            <a:off x="351072" y="3491613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F00910-5031-45C3-B3E9-AAEB355ABB27}"/>
              </a:ext>
            </a:extLst>
          </p:cNvPr>
          <p:cNvSpPr txBox="1"/>
          <p:nvPr/>
        </p:nvSpPr>
        <p:spPr>
          <a:xfrm>
            <a:off x="3247235" y="3483056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44B295-5C2D-46A6-8627-EC5576B5B6BF}"/>
              </a:ext>
            </a:extLst>
          </p:cNvPr>
          <p:cNvSpPr txBox="1"/>
          <p:nvPr/>
        </p:nvSpPr>
        <p:spPr>
          <a:xfrm>
            <a:off x="102241" y="1248121"/>
            <a:ext cx="2567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DF to spatially isolate signals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0701CB-3144-417D-98F9-BAC5DD93093A}"/>
              </a:ext>
            </a:extLst>
          </p:cNvPr>
          <p:cNvSpPr txBox="1"/>
          <p:nvPr/>
        </p:nvSpPr>
        <p:spPr>
          <a:xfrm>
            <a:off x="6069218" y="3483056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(15 Snapshots)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F9A583-C280-4841-A296-EF56FCF43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"/>
    </mc:Choice>
    <mc:Fallback xmlns="">
      <p:transition spd="slow" advTm="57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- DF-RISR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 t="9269" r="20732" b="55018"/>
          <a:stretch/>
        </p:blipFill>
        <p:spPr bwMode="auto">
          <a:xfrm>
            <a:off x="3595456" y="1248121"/>
            <a:ext cx="1669001" cy="1418724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968322-420D-48C2-95E2-50BA2E8330CD}"/>
              </a:ext>
            </a:extLst>
          </p:cNvPr>
          <p:cNvSpPr/>
          <p:nvPr/>
        </p:nvSpPr>
        <p:spPr>
          <a:xfrm>
            <a:off x="4376526" y="1707216"/>
            <a:ext cx="861101" cy="65547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0DA1F4-F594-4235-90B7-4A0180EEF59E}"/>
              </a:ext>
            </a:extLst>
          </p:cNvPr>
          <p:cNvCxnSpPr>
            <a:cxnSpLocks/>
          </p:cNvCxnSpPr>
          <p:nvPr/>
        </p:nvCxnSpPr>
        <p:spPr>
          <a:xfrm>
            <a:off x="1873974" y="2636514"/>
            <a:ext cx="0" cy="86709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1B8898-3F96-4251-A7EB-50A45E759632}"/>
              </a:ext>
            </a:extLst>
          </p:cNvPr>
          <p:cNvCxnSpPr>
            <a:cxnSpLocks/>
          </p:cNvCxnSpPr>
          <p:nvPr/>
        </p:nvCxnSpPr>
        <p:spPr>
          <a:xfrm flipH="1">
            <a:off x="4784512" y="2666846"/>
            <a:ext cx="1" cy="86709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C99D13-E092-4F68-9F91-C0D431E33B13}"/>
              </a:ext>
            </a:extLst>
          </p:cNvPr>
          <p:cNvCxnSpPr>
            <a:cxnSpLocks/>
          </p:cNvCxnSpPr>
          <p:nvPr/>
        </p:nvCxnSpPr>
        <p:spPr>
          <a:xfrm>
            <a:off x="7548420" y="2636514"/>
            <a:ext cx="0" cy="89742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7BCA35-747B-4340-A2E8-B8BFA7C63871}"/>
              </a:ext>
            </a:extLst>
          </p:cNvPr>
          <p:cNvCxnSpPr>
            <a:cxnSpLocks/>
          </p:cNvCxnSpPr>
          <p:nvPr/>
        </p:nvCxnSpPr>
        <p:spPr>
          <a:xfrm flipH="1">
            <a:off x="1844547" y="2666846"/>
            <a:ext cx="573218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9088F1-1221-4870-A60D-D336E518CF49}"/>
              </a:ext>
            </a:extLst>
          </p:cNvPr>
          <p:cNvCxnSpPr>
            <a:cxnSpLocks/>
          </p:cNvCxnSpPr>
          <p:nvPr/>
        </p:nvCxnSpPr>
        <p:spPr>
          <a:xfrm>
            <a:off x="4784512" y="2362686"/>
            <a:ext cx="0" cy="31126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342301C-55D6-4CB0-B1B6-E72E734B5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268" y="2703588"/>
            <a:ext cx="3200400" cy="22574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950DA58-D064-4452-AA38-5E23332D1C20}"/>
              </a:ext>
            </a:extLst>
          </p:cNvPr>
          <p:cNvSpPr/>
          <p:nvPr/>
        </p:nvSpPr>
        <p:spPr>
          <a:xfrm>
            <a:off x="9996256" y="3151573"/>
            <a:ext cx="221941" cy="14470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03BC12A0-BD93-47D3-9659-97908CB682F5}"/>
              </a:ext>
            </a:extLst>
          </p:cNvPr>
          <p:cNvSpPr/>
          <p:nvPr/>
        </p:nvSpPr>
        <p:spPr>
          <a:xfrm rot="5400000">
            <a:off x="4394618" y="2392658"/>
            <a:ext cx="339792" cy="7492753"/>
          </a:xfrm>
          <a:prstGeom prst="rightBrace">
            <a:avLst>
              <a:gd name="adj1" fmla="val 8333"/>
              <a:gd name="adj2" fmla="val 50735"/>
            </a:avLst>
          </a:prstGeom>
          <a:ln w="762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AD9D5B-D5D7-480A-9CBE-CF7DB87098DA}"/>
              </a:ext>
            </a:extLst>
          </p:cNvPr>
          <p:cNvCxnSpPr>
            <a:cxnSpLocks/>
          </p:cNvCxnSpPr>
          <p:nvPr/>
        </p:nvCxnSpPr>
        <p:spPr>
          <a:xfrm flipV="1">
            <a:off x="8451542" y="4864383"/>
            <a:ext cx="1544714" cy="127465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5A66CA5-5E67-4706-BC8F-DADCD52887E2}"/>
              </a:ext>
            </a:extLst>
          </p:cNvPr>
          <p:cNvSpPr txBox="1"/>
          <p:nvPr/>
        </p:nvSpPr>
        <p:spPr>
          <a:xfrm>
            <a:off x="9521462" y="4825381"/>
            <a:ext cx="2567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Accumulate measurements in angle swaths</a:t>
            </a:r>
          </a:p>
          <a:p>
            <a:pPr algn="ctr"/>
            <a:r>
              <a:rPr lang="en-US" sz="24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(sum or max)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960BE8-80D8-49B1-9517-A9E8225F7007}"/>
              </a:ext>
            </a:extLst>
          </p:cNvPr>
          <p:cNvSpPr txBox="1"/>
          <p:nvPr/>
        </p:nvSpPr>
        <p:spPr>
          <a:xfrm>
            <a:off x="102241" y="1248121"/>
            <a:ext cx="2567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DF to spatially isolate signals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E6F5E4-5DE5-4081-8B35-7BB794FEF3E6}"/>
              </a:ext>
            </a:extLst>
          </p:cNvPr>
          <p:cNvSpPr txBox="1"/>
          <p:nvPr/>
        </p:nvSpPr>
        <p:spPr>
          <a:xfrm>
            <a:off x="351072" y="3491613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2AFAB8-06C7-434A-9FFD-8979BD697AD8}"/>
              </a:ext>
            </a:extLst>
          </p:cNvPr>
          <p:cNvSpPr txBox="1"/>
          <p:nvPr/>
        </p:nvSpPr>
        <p:spPr>
          <a:xfrm>
            <a:off x="3247235" y="3483056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35C41E-62E1-482C-B6FB-65E6AE064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034" y="3797472"/>
            <a:ext cx="3200400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F7615A-B607-49F3-8C89-E0C0DA8F0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477" y="3811279"/>
            <a:ext cx="3200400" cy="2286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B81F76-D5B1-4E11-AD09-A554D3600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2386"/>
            <a:ext cx="3200400" cy="2286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19BF227-8F4F-4491-A02A-54E673F5EC45}"/>
              </a:ext>
            </a:extLst>
          </p:cNvPr>
          <p:cNvSpPr txBox="1"/>
          <p:nvPr/>
        </p:nvSpPr>
        <p:spPr>
          <a:xfrm>
            <a:off x="6069218" y="3483056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(15 Snapshots)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A09685-14A2-4F23-A776-2AAFF41E3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"/>
    </mc:Choice>
    <mc:Fallback xmlns="">
      <p:transition spd="slow" advTm="718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ABEDA89-3062-4998-BC9E-8FFC0A500D0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 t="9269" r="20732" b="55018"/>
          <a:stretch/>
        </p:blipFill>
        <p:spPr bwMode="auto">
          <a:xfrm>
            <a:off x="3595456" y="1248121"/>
            <a:ext cx="1669001" cy="141872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- DF-RISR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68322-420D-48C2-95E2-50BA2E8330CD}"/>
              </a:ext>
            </a:extLst>
          </p:cNvPr>
          <p:cNvSpPr/>
          <p:nvPr/>
        </p:nvSpPr>
        <p:spPr>
          <a:xfrm>
            <a:off x="4376526" y="1707216"/>
            <a:ext cx="861101" cy="65547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0DA1F4-F594-4235-90B7-4A0180EEF59E}"/>
              </a:ext>
            </a:extLst>
          </p:cNvPr>
          <p:cNvCxnSpPr>
            <a:cxnSpLocks/>
          </p:cNvCxnSpPr>
          <p:nvPr/>
        </p:nvCxnSpPr>
        <p:spPr>
          <a:xfrm>
            <a:off x="1873974" y="2636514"/>
            <a:ext cx="0" cy="86709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1B8898-3F96-4251-A7EB-50A45E759632}"/>
              </a:ext>
            </a:extLst>
          </p:cNvPr>
          <p:cNvCxnSpPr>
            <a:cxnSpLocks/>
          </p:cNvCxnSpPr>
          <p:nvPr/>
        </p:nvCxnSpPr>
        <p:spPr>
          <a:xfrm flipH="1">
            <a:off x="4784512" y="2666846"/>
            <a:ext cx="1" cy="86709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C99D13-E092-4F68-9F91-C0D431E33B13}"/>
              </a:ext>
            </a:extLst>
          </p:cNvPr>
          <p:cNvCxnSpPr>
            <a:cxnSpLocks/>
          </p:cNvCxnSpPr>
          <p:nvPr/>
        </p:nvCxnSpPr>
        <p:spPr>
          <a:xfrm>
            <a:off x="7548420" y="2636514"/>
            <a:ext cx="0" cy="89742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7BCA35-747B-4340-A2E8-B8BFA7C63871}"/>
              </a:ext>
            </a:extLst>
          </p:cNvPr>
          <p:cNvCxnSpPr>
            <a:cxnSpLocks/>
          </p:cNvCxnSpPr>
          <p:nvPr/>
        </p:nvCxnSpPr>
        <p:spPr>
          <a:xfrm flipH="1">
            <a:off x="1844547" y="2666846"/>
            <a:ext cx="573218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9088F1-1221-4870-A60D-D336E518CF49}"/>
              </a:ext>
            </a:extLst>
          </p:cNvPr>
          <p:cNvCxnSpPr>
            <a:cxnSpLocks/>
          </p:cNvCxnSpPr>
          <p:nvPr/>
        </p:nvCxnSpPr>
        <p:spPr>
          <a:xfrm>
            <a:off x="4784512" y="2362686"/>
            <a:ext cx="0" cy="31126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2180A-910F-4557-86AC-98351747CB7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6" t="18959" r="1857" b="59306"/>
          <a:stretch/>
        </p:blipFill>
        <p:spPr bwMode="auto">
          <a:xfrm>
            <a:off x="9684934" y="835331"/>
            <a:ext cx="1589067" cy="139483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42301C-55D6-4CB0-B1B6-E72E734B5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268" y="2703588"/>
            <a:ext cx="3200400" cy="22574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950DA58-D064-4452-AA38-5E23332D1C20}"/>
              </a:ext>
            </a:extLst>
          </p:cNvPr>
          <p:cNvSpPr/>
          <p:nvPr/>
        </p:nvSpPr>
        <p:spPr>
          <a:xfrm>
            <a:off x="9996256" y="3151573"/>
            <a:ext cx="221941" cy="14470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1F29045-6C6D-4C06-84EF-FC202414027C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10479468" y="2034952"/>
            <a:ext cx="0" cy="6686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>
            <a:extLst>
              <a:ext uri="{FF2B5EF4-FFF2-40B4-BE49-F238E27FC236}">
                <a16:creationId xmlns:a16="http://schemas.microsoft.com/office/drawing/2014/main" id="{03BC12A0-BD93-47D3-9659-97908CB682F5}"/>
              </a:ext>
            </a:extLst>
          </p:cNvPr>
          <p:cNvSpPr/>
          <p:nvPr/>
        </p:nvSpPr>
        <p:spPr>
          <a:xfrm rot="5400000">
            <a:off x="4394618" y="2392658"/>
            <a:ext cx="339792" cy="7492753"/>
          </a:xfrm>
          <a:prstGeom prst="rightBrace">
            <a:avLst>
              <a:gd name="adj1" fmla="val 8333"/>
              <a:gd name="adj2" fmla="val 50735"/>
            </a:avLst>
          </a:prstGeom>
          <a:ln w="762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AD9D5B-D5D7-480A-9CBE-CF7DB87098DA}"/>
              </a:ext>
            </a:extLst>
          </p:cNvPr>
          <p:cNvCxnSpPr>
            <a:cxnSpLocks/>
          </p:cNvCxnSpPr>
          <p:nvPr/>
        </p:nvCxnSpPr>
        <p:spPr>
          <a:xfrm flipV="1">
            <a:off x="8451542" y="4864383"/>
            <a:ext cx="1544714" cy="127465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00FB877-7F15-478E-915A-532EFA02FDF5}"/>
              </a:ext>
            </a:extLst>
          </p:cNvPr>
          <p:cNvSpPr txBox="1"/>
          <p:nvPr/>
        </p:nvSpPr>
        <p:spPr>
          <a:xfrm>
            <a:off x="7942167" y="2151003"/>
            <a:ext cx="2111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STFT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7DCFD0-EBE4-4322-8CEA-BD2164D6D9D4}"/>
              </a:ext>
            </a:extLst>
          </p:cNvPr>
          <p:cNvSpPr txBox="1"/>
          <p:nvPr/>
        </p:nvSpPr>
        <p:spPr>
          <a:xfrm>
            <a:off x="102241" y="1248121"/>
            <a:ext cx="2567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DF to spatially isolate signals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ABA010-ABDA-4A86-AE1A-A190019418F6}"/>
              </a:ext>
            </a:extLst>
          </p:cNvPr>
          <p:cNvSpPr txBox="1"/>
          <p:nvPr/>
        </p:nvSpPr>
        <p:spPr>
          <a:xfrm>
            <a:off x="351072" y="3491613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C34816-8801-46DB-901F-FA84FE392483}"/>
              </a:ext>
            </a:extLst>
          </p:cNvPr>
          <p:cNvSpPr txBox="1"/>
          <p:nvPr/>
        </p:nvSpPr>
        <p:spPr>
          <a:xfrm>
            <a:off x="3247235" y="3483056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E21FF5-4746-4772-B2F5-49EE5E4134A0}"/>
              </a:ext>
            </a:extLst>
          </p:cNvPr>
          <p:cNvSpPr txBox="1"/>
          <p:nvPr/>
        </p:nvSpPr>
        <p:spPr>
          <a:xfrm>
            <a:off x="6069218" y="3483056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(15 Snapshots)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BEA8B7-264D-4B52-A6CF-5237306B659B}"/>
              </a:ext>
            </a:extLst>
          </p:cNvPr>
          <p:cNvSpPr txBox="1"/>
          <p:nvPr/>
        </p:nvSpPr>
        <p:spPr>
          <a:xfrm>
            <a:off x="9419208" y="4825381"/>
            <a:ext cx="2772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Accumulate measurements in angle swaths</a:t>
            </a:r>
          </a:p>
          <a:p>
            <a:pPr algn="ctr"/>
            <a:r>
              <a:rPr lang="en-US" sz="24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(sum or max)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DFF738-7F20-41E7-8CB5-B5CCB93F5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034" y="3797472"/>
            <a:ext cx="3200400" cy="2286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B92B8D-CB1B-45DA-ABEA-A05FD66DE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477" y="3811279"/>
            <a:ext cx="3200400" cy="2286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D9A62C-9805-4125-AA47-65D0BB4A0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2386"/>
            <a:ext cx="3200400" cy="2286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0D6FEEE-2254-40DD-B43A-71E0671423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7"/>
    </mc:Choice>
    <mc:Fallback xmlns="">
      <p:transition spd="slow" advTm="443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92328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Increasing RF congestion has led to the emergence of cognitive systems aimed at determining the spectral occupancy of the environment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Rapid characterization of observed signals is critical for automated decision-making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A key challenge with cognitive systems is their focus on a particular optimization task which often pertains to a single dimension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e.g., temporal, frequency, spatial, or waveform dimension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Signal characterization becomes challenging when multiple signals occupy the same decision dimension 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i.e., coincident in time, spectral cohabitation, close spatial proximity, or similar waveforms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55F4D-DDC5-467E-B806-E87899AF2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1"/>
    </mc:Choice>
    <mc:Fallback xmlns="">
      <p:transition spd="slow" advTm="4236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1D9F43-3452-41F2-8730-181BC5AD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0" y="4206240"/>
            <a:ext cx="32004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4943A8-D347-46D2-A0D9-4A93C603D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4206240"/>
            <a:ext cx="3200400" cy="228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07DC03-3E50-41F5-ABCE-DFC057221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0" y="1320800"/>
            <a:ext cx="32004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494001-29CD-455F-B447-93B2D1EEC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1320800"/>
            <a:ext cx="3200400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FA1577-FCEE-4102-AFB3-136BA8DBB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320800"/>
            <a:ext cx="32004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B9611-245A-47D6-A477-0A6EBED8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DF-RISR Results: OFDM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7E37-98EC-41C1-BB94-9656FA60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2C1D10-C554-4BC0-9618-E8163EF933E0}"/>
              </a:ext>
            </a:extLst>
          </p:cNvPr>
          <p:cNvSpPr txBox="1"/>
          <p:nvPr/>
        </p:nvSpPr>
        <p:spPr>
          <a:xfrm>
            <a:off x="1138815" y="976513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6B029-71A7-45AE-810B-5BFF118609B8}"/>
              </a:ext>
            </a:extLst>
          </p:cNvPr>
          <p:cNvSpPr txBox="1"/>
          <p:nvPr/>
        </p:nvSpPr>
        <p:spPr>
          <a:xfrm>
            <a:off x="4925462" y="967347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046AA31-34AF-437F-9A6B-36775E328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51" y="4206240"/>
            <a:ext cx="3200400" cy="22860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6EC333-7A1A-4417-BEC5-D69D067F38B3}"/>
              </a:ext>
            </a:extLst>
          </p:cNvPr>
          <p:cNvCxnSpPr>
            <a:cxnSpLocks/>
          </p:cNvCxnSpPr>
          <p:nvPr/>
        </p:nvCxnSpPr>
        <p:spPr>
          <a:xfrm>
            <a:off x="8039100" y="20066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6610DE-4834-4433-B56D-73AAF5679ECA}"/>
              </a:ext>
            </a:extLst>
          </p:cNvPr>
          <p:cNvCxnSpPr>
            <a:cxnSpLocks/>
          </p:cNvCxnSpPr>
          <p:nvPr/>
        </p:nvCxnSpPr>
        <p:spPr>
          <a:xfrm>
            <a:off x="8064500" y="2006600"/>
            <a:ext cx="0" cy="3098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817789-D22B-431C-9A3A-421C69FBB07F}"/>
              </a:ext>
            </a:extLst>
          </p:cNvPr>
          <p:cNvCxnSpPr>
            <a:cxnSpLocks/>
          </p:cNvCxnSpPr>
          <p:nvPr/>
        </p:nvCxnSpPr>
        <p:spPr>
          <a:xfrm>
            <a:off x="8039100" y="51181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349CCD-3FC3-41F9-82F9-71B22FC2E35C}"/>
              </a:ext>
            </a:extLst>
          </p:cNvPr>
          <p:cNvCxnSpPr>
            <a:cxnSpLocks/>
          </p:cNvCxnSpPr>
          <p:nvPr/>
        </p:nvCxnSpPr>
        <p:spPr>
          <a:xfrm>
            <a:off x="4140200" y="20066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C210094-5F64-468B-8ABE-E8202886F8F4}"/>
              </a:ext>
            </a:extLst>
          </p:cNvPr>
          <p:cNvCxnSpPr>
            <a:cxnSpLocks/>
          </p:cNvCxnSpPr>
          <p:nvPr/>
        </p:nvCxnSpPr>
        <p:spPr>
          <a:xfrm>
            <a:off x="4165600" y="2006600"/>
            <a:ext cx="0" cy="30861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048B52C-0E37-406C-A8FD-30EF81E0C8F5}"/>
              </a:ext>
            </a:extLst>
          </p:cNvPr>
          <p:cNvCxnSpPr>
            <a:cxnSpLocks/>
          </p:cNvCxnSpPr>
          <p:nvPr/>
        </p:nvCxnSpPr>
        <p:spPr>
          <a:xfrm>
            <a:off x="4140200" y="51054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62333D-1FD0-4AD5-99C9-3D2E27434211}"/>
              </a:ext>
            </a:extLst>
          </p:cNvPr>
          <p:cNvCxnSpPr>
            <a:cxnSpLocks/>
          </p:cNvCxnSpPr>
          <p:nvPr/>
        </p:nvCxnSpPr>
        <p:spPr>
          <a:xfrm>
            <a:off x="300951" y="19685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FA4CE25-EED5-4A8D-8E19-AC32CB321E1F}"/>
              </a:ext>
            </a:extLst>
          </p:cNvPr>
          <p:cNvCxnSpPr>
            <a:cxnSpLocks/>
          </p:cNvCxnSpPr>
          <p:nvPr/>
        </p:nvCxnSpPr>
        <p:spPr>
          <a:xfrm>
            <a:off x="326351" y="1968500"/>
            <a:ext cx="0" cy="3111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E47399D-D57E-46ED-A3AC-2A8142EF934A}"/>
              </a:ext>
            </a:extLst>
          </p:cNvPr>
          <p:cNvCxnSpPr>
            <a:cxnSpLocks/>
          </p:cNvCxnSpPr>
          <p:nvPr/>
        </p:nvCxnSpPr>
        <p:spPr>
          <a:xfrm>
            <a:off x="300951" y="50927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BC72BFA-38B9-4128-9E59-F1051275A474}"/>
              </a:ext>
            </a:extLst>
          </p:cNvPr>
          <p:cNvSpPr/>
          <p:nvPr/>
        </p:nvSpPr>
        <p:spPr>
          <a:xfrm>
            <a:off x="4990764" y="1917700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AB18B7D-2A1C-4EC6-A276-08C9971A3484}"/>
              </a:ext>
            </a:extLst>
          </p:cNvPr>
          <p:cNvSpPr/>
          <p:nvPr/>
        </p:nvSpPr>
        <p:spPr>
          <a:xfrm>
            <a:off x="8889663" y="1911799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9145EDA-F5F5-4E61-AB67-BC8BAEA2F296}"/>
              </a:ext>
            </a:extLst>
          </p:cNvPr>
          <p:cNvSpPr/>
          <p:nvPr/>
        </p:nvSpPr>
        <p:spPr>
          <a:xfrm>
            <a:off x="1138815" y="1886399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053193-9077-4A11-9C3B-1B83ED55776B}"/>
              </a:ext>
            </a:extLst>
          </p:cNvPr>
          <p:cNvSpPr txBox="1"/>
          <p:nvPr/>
        </p:nvSpPr>
        <p:spPr>
          <a:xfrm>
            <a:off x="195734" y="3328414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9FC9D6-FBC3-43AF-9865-8A55E9BE2761}"/>
              </a:ext>
            </a:extLst>
          </p:cNvPr>
          <p:cNvSpPr txBox="1"/>
          <p:nvPr/>
        </p:nvSpPr>
        <p:spPr>
          <a:xfrm>
            <a:off x="4110952" y="3360713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6844B3-CDD9-4221-9E3C-7F45D01E4007}"/>
              </a:ext>
            </a:extLst>
          </p:cNvPr>
          <p:cNvSpPr txBox="1"/>
          <p:nvPr/>
        </p:nvSpPr>
        <p:spPr>
          <a:xfrm>
            <a:off x="8021128" y="3328414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1715E93-8E3B-47F5-A7EB-0F5397A22615}"/>
              </a:ext>
            </a:extLst>
          </p:cNvPr>
          <p:cNvSpPr txBox="1"/>
          <p:nvPr/>
        </p:nvSpPr>
        <p:spPr>
          <a:xfrm>
            <a:off x="1635009" y="3901790"/>
            <a:ext cx="156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MF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CC62AE-CC13-4473-9157-E31046F14316}"/>
              </a:ext>
            </a:extLst>
          </p:cNvPr>
          <p:cNvSpPr txBox="1"/>
          <p:nvPr/>
        </p:nvSpPr>
        <p:spPr>
          <a:xfrm>
            <a:off x="5230784" y="3901790"/>
            <a:ext cx="196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MVDR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8C73DB-8D04-48BA-AF86-62B381BA126E}"/>
              </a:ext>
            </a:extLst>
          </p:cNvPr>
          <p:cNvSpPr txBox="1"/>
          <p:nvPr/>
        </p:nvSpPr>
        <p:spPr>
          <a:xfrm>
            <a:off x="8763000" y="954647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(15 Snapshots)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E9E7163-2A3B-450E-8178-F79D26C347CC}"/>
              </a:ext>
            </a:extLst>
          </p:cNvPr>
          <p:cNvSpPr txBox="1"/>
          <p:nvPr/>
        </p:nvSpPr>
        <p:spPr>
          <a:xfrm>
            <a:off x="9057866" y="3901790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DF-RISR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63F40A9-1C3D-4553-AFA8-6D1EC5F49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18"/>
    </mc:Choice>
    <mc:Fallback xmlns="">
      <p:transition spd="slow" advTm="8201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5FCB7031-2E3C-4F23-968E-88A7E6575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1" y="4206240"/>
            <a:ext cx="3200400" cy="228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07DC03-3E50-41F5-ABCE-DFC057221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1320800"/>
            <a:ext cx="32004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494001-29CD-455F-B447-93B2D1EEC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0" y="1320800"/>
            <a:ext cx="3200400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FA1577-FCEE-4102-AFB3-136BA8DBB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20800"/>
            <a:ext cx="32004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B9611-245A-47D6-A477-0A6EBED8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DF-RISR Results: LFM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7E37-98EC-41C1-BB94-9656FA60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BE6DB98-73B2-4422-9136-DCF0CCB1F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0" y="4206240"/>
            <a:ext cx="3200400" cy="228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C2C1D10-C554-4BC0-9618-E8163EF933E0}"/>
              </a:ext>
            </a:extLst>
          </p:cNvPr>
          <p:cNvSpPr txBox="1"/>
          <p:nvPr/>
        </p:nvSpPr>
        <p:spPr>
          <a:xfrm>
            <a:off x="1138815" y="976513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6B029-71A7-45AE-810B-5BFF118609B8}"/>
              </a:ext>
            </a:extLst>
          </p:cNvPr>
          <p:cNvSpPr txBox="1"/>
          <p:nvPr/>
        </p:nvSpPr>
        <p:spPr>
          <a:xfrm>
            <a:off x="4925462" y="967347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DAF965-4F5A-4237-8D0F-491013659A84}"/>
              </a:ext>
            </a:extLst>
          </p:cNvPr>
          <p:cNvCxnSpPr>
            <a:cxnSpLocks/>
          </p:cNvCxnSpPr>
          <p:nvPr/>
        </p:nvCxnSpPr>
        <p:spPr>
          <a:xfrm>
            <a:off x="8039100" y="21590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85C40F-6921-40F0-B6E3-8F8C979AC726}"/>
              </a:ext>
            </a:extLst>
          </p:cNvPr>
          <p:cNvCxnSpPr>
            <a:cxnSpLocks/>
          </p:cNvCxnSpPr>
          <p:nvPr/>
        </p:nvCxnSpPr>
        <p:spPr>
          <a:xfrm>
            <a:off x="8064500" y="2153099"/>
            <a:ext cx="0" cy="295230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66BEA4B-5786-46B4-BB0B-3D7704195332}"/>
              </a:ext>
            </a:extLst>
          </p:cNvPr>
          <p:cNvCxnSpPr>
            <a:cxnSpLocks/>
          </p:cNvCxnSpPr>
          <p:nvPr/>
        </p:nvCxnSpPr>
        <p:spPr>
          <a:xfrm>
            <a:off x="8039100" y="51181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E9F364-CC67-4231-9450-A247856AEF59}"/>
              </a:ext>
            </a:extLst>
          </p:cNvPr>
          <p:cNvCxnSpPr>
            <a:cxnSpLocks/>
          </p:cNvCxnSpPr>
          <p:nvPr/>
        </p:nvCxnSpPr>
        <p:spPr>
          <a:xfrm>
            <a:off x="4140200" y="21463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858B31E-1221-4447-8802-3B68C9C3269D}"/>
              </a:ext>
            </a:extLst>
          </p:cNvPr>
          <p:cNvCxnSpPr>
            <a:cxnSpLocks/>
          </p:cNvCxnSpPr>
          <p:nvPr/>
        </p:nvCxnSpPr>
        <p:spPr>
          <a:xfrm>
            <a:off x="4165600" y="2140399"/>
            <a:ext cx="0" cy="295230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44FBDE4-86E4-4E0C-860D-854ABE8BD2BF}"/>
              </a:ext>
            </a:extLst>
          </p:cNvPr>
          <p:cNvCxnSpPr>
            <a:cxnSpLocks/>
          </p:cNvCxnSpPr>
          <p:nvPr/>
        </p:nvCxnSpPr>
        <p:spPr>
          <a:xfrm>
            <a:off x="4140200" y="51054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8EA17B8-42B4-4B1C-B0A3-E1169ECF2CEC}"/>
              </a:ext>
            </a:extLst>
          </p:cNvPr>
          <p:cNvCxnSpPr>
            <a:cxnSpLocks/>
          </p:cNvCxnSpPr>
          <p:nvPr/>
        </p:nvCxnSpPr>
        <p:spPr>
          <a:xfrm>
            <a:off x="300951" y="21336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7B6FC0E-6424-431D-BA01-1D494DF97AFA}"/>
              </a:ext>
            </a:extLst>
          </p:cNvPr>
          <p:cNvCxnSpPr>
            <a:cxnSpLocks/>
          </p:cNvCxnSpPr>
          <p:nvPr/>
        </p:nvCxnSpPr>
        <p:spPr>
          <a:xfrm>
            <a:off x="326351" y="2127699"/>
            <a:ext cx="0" cy="295230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7C2B9DB-ACF0-4361-B825-DB7E8C32E06D}"/>
              </a:ext>
            </a:extLst>
          </p:cNvPr>
          <p:cNvCxnSpPr>
            <a:cxnSpLocks/>
          </p:cNvCxnSpPr>
          <p:nvPr/>
        </p:nvCxnSpPr>
        <p:spPr>
          <a:xfrm>
            <a:off x="300951" y="50927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981A97B3-BCE0-4415-8BA2-A3D186F48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00" y="4206240"/>
            <a:ext cx="3200400" cy="2286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B5199997-E689-4B82-9613-A00226E39A2C}"/>
              </a:ext>
            </a:extLst>
          </p:cNvPr>
          <p:cNvSpPr/>
          <p:nvPr/>
        </p:nvSpPr>
        <p:spPr>
          <a:xfrm>
            <a:off x="4990764" y="2044700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E2641F4-26DE-4D61-B455-8AD712C39538}"/>
              </a:ext>
            </a:extLst>
          </p:cNvPr>
          <p:cNvSpPr/>
          <p:nvPr/>
        </p:nvSpPr>
        <p:spPr>
          <a:xfrm>
            <a:off x="8889663" y="2051499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4EF892A-35A0-410E-9CDE-8F8238E17E53}"/>
              </a:ext>
            </a:extLst>
          </p:cNvPr>
          <p:cNvSpPr/>
          <p:nvPr/>
        </p:nvSpPr>
        <p:spPr>
          <a:xfrm>
            <a:off x="1138815" y="2038799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D04E49-941B-4D87-A7D9-2A6CBBD1B660}"/>
              </a:ext>
            </a:extLst>
          </p:cNvPr>
          <p:cNvSpPr txBox="1"/>
          <p:nvPr/>
        </p:nvSpPr>
        <p:spPr>
          <a:xfrm>
            <a:off x="195734" y="3328414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AB40E2-16E9-4AE6-91EF-8DC37730A30E}"/>
              </a:ext>
            </a:extLst>
          </p:cNvPr>
          <p:cNvSpPr txBox="1"/>
          <p:nvPr/>
        </p:nvSpPr>
        <p:spPr>
          <a:xfrm>
            <a:off x="4110952" y="3360713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8A08CC-3E54-437F-B698-124992B8B8D3}"/>
              </a:ext>
            </a:extLst>
          </p:cNvPr>
          <p:cNvSpPr txBox="1"/>
          <p:nvPr/>
        </p:nvSpPr>
        <p:spPr>
          <a:xfrm>
            <a:off x="8021128" y="3328414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0B2A47-BBBA-4F07-99A7-617471D3F863}"/>
              </a:ext>
            </a:extLst>
          </p:cNvPr>
          <p:cNvSpPr txBox="1"/>
          <p:nvPr/>
        </p:nvSpPr>
        <p:spPr>
          <a:xfrm>
            <a:off x="8763000" y="954647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(15 Snapshots)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B6C330-0AE6-4294-AAF7-CA2ED48C8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F3205C0-AB0A-4D40-9243-171D45D07AA7}"/>
              </a:ext>
            </a:extLst>
          </p:cNvPr>
          <p:cNvSpPr txBox="1"/>
          <p:nvPr/>
        </p:nvSpPr>
        <p:spPr>
          <a:xfrm>
            <a:off x="1635009" y="3901790"/>
            <a:ext cx="156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MF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370E69-DDDA-46B6-8DF7-94A2949E7227}"/>
              </a:ext>
            </a:extLst>
          </p:cNvPr>
          <p:cNvSpPr txBox="1"/>
          <p:nvPr/>
        </p:nvSpPr>
        <p:spPr>
          <a:xfrm>
            <a:off x="5230784" y="3901790"/>
            <a:ext cx="196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MVDR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5042B-EE19-42D4-AE08-AC2DF46F14A0}"/>
              </a:ext>
            </a:extLst>
          </p:cNvPr>
          <p:cNvSpPr txBox="1"/>
          <p:nvPr/>
        </p:nvSpPr>
        <p:spPr>
          <a:xfrm>
            <a:off x="9057866" y="3901790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DF-RISR</a:t>
            </a:r>
          </a:p>
        </p:txBody>
      </p:sp>
    </p:spTree>
    <p:extLst>
      <p:ext uri="{BB962C8B-B14F-4D97-AF65-F5344CB8AC3E}">
        <p14:creationId xmlns:p14="http://schemas.microsoft.com/office/powerpoint/2010/main" val="38310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07"/>
    </mc:Choice>
    <mc:Fallback xmlns="">
      <p:transition spd="slow" advTm="5900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E15755-F495-4209-9C5E-14AEDE5F3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0" y="4206240"/>
            <a:ext cx="32004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7A03D-5B64-4565-BFC4-75153E4FC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4206240"/>
            <a:ext cx="3200400" cy="228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07DC03-3E50-41F5-ABCE-DFC057221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0" y="1320800"/>
            <a:ext cx="32004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494001-29CD-455F-B447-93B2D1EEC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1320800"/>
            <a:ext cx="3200400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FA1577-FCEE-4102-AFB3-136BA8DBB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320800"/>
            <a:ext cx="32004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B9611-245A-47D6-A477-0A6EBED8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DF-RISR Results: RFM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7E37-98EC-41C1-BB94-9656FA60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2C1D10-C554-4BC0-9618-E8163EF933E0}"/>
              </a:ext>
            </a:extLst>
          </p:cNvPr>
          <p:cNvSpPr txBox="1"/>
          <p:nvPr/>
        </p:nvSpPr>
        <p:spPr>
          <a:xfrm>
            <a:off x="1138815" y="976513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6B029-71A7-45AE-810B-5BFF118609B8}"/>
              </a:ext>
            </a:extLst>
          </p:cNvPr>
          <p:cNvSpPr txBox="1"/>
          <p:nvPr/>
        </p:nvSpPr>
        <p:spPr>
          <a:xfrm>
            <a:off x="4925462" y="967347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9B8C80-94F4-46AD-A66E-1E521D1A0A85}"/>
              </a:ext>
            </a:extLst>
          </p:cNvPr>
          <p:cNvSpPr txBox="1"/>
          <p:nvPr/>
        </p:nvSpPr>
        <p:spPr>
          <a:xfrm>
            <a:off x="8763000" y="954647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(15 Snapshots)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E9D84-4A06-4721-B5FC-5FBB9BB2E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51" y="4206240"/>
            <a:ext cx="3200400" cy="22860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727381-8EF0-4D4D-A853-E25B535754FA}"/>
              </a:ext>
            </a:extLst>
          </p:cNvPr>
          <p:cNvCxnSpPr>
            <a:cxnSpLocks/>
          </p:cNvCxnSpPr>
          <p:nvPr/>
        </p:nvCxnSpPr>
        <p:spPr>
          <a:xfrm>
            <a:off x="8039100" y="23241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2CF3E03-003E-4F28-A66E-AC6A190350FE}"/>
              </a:ext>
            </a:extLst>
          </p:cNvPr>
          <p:cNvCxnSpPr>
            <a:cxnSpLocks/>
          </p:cNvCxnSpPr>
          <p:nvPr/>
        </p:nvCxnSpPr>
        <p:spPr>
          <a:xfrm>
            <a:off x="8064500" y="2336800"/>
            <a:ext cx="0" cy="2768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E65EBE7-60F8-47C7-A669-D842AD747D27}"/>
              </a:ext>
            </a:extLst>
          </p:cNvPr>
          <p:cNvCxnSpPr>
            <a:cxnSpLocks/>
          </p:cNvCxnSpPr>
          <p:nvPr/>
        </p:nvCxnSpPr>
        <p:spPr>
          <a:xfrm>
            <a:off x="8039100" y="51181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5171113-6FBA-47CA-815C-61DCBA04394F}"/>
              </a:ext>
            </a:extLst>
          </p:cNvPr>
          <p:cNvCxnSpPr>
            <a:cxnSpLocks/>
          </p:cNvCxnSpPr>
          <p:nvPr/>
        </p:nvCxnSpPr>
        <p:spPr>
          <a:xfrm>
            <a:off x="4140200" y="23114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8D8E97-F515-41EC-A130-48AEC202393B}"/>
              </a:ext>
            </a:extLst>
          </p:cNvPr>
          <p:cNvCxnSpPr>
            <a:cxnSpLocks/>
          </p:cNvCxnSpPr>
          <p:nvPr/>
        </p:nvCxnSpPr>
        <p:spPr>
          <a:xfrm>
            <a:off x="4165600" y="2311400"/>
            <a:ext cx="0" cy="27813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457C115-02C7-46AC-87DF-66DA42715918}"/>
              </a:ext>
            </a:extLst>
          </p:cNvPr>
          <p:cNvCxnSpPr>
            <a:cxnSpLocks/>
          </p:cNvCxnSpPr>
          <p:nvPr/>
        </p:nvCxnSpPr>
        <p:spPr>
          <a:xfrm>
            <a:off x="4140200" y="51054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C381F34-D70A-4FD4-B545-25079378F368}"/>
              </a:ext>
            </a:extLst>
          </p:cNvPr>
          <p:cNvCxnSpPr>
            <a:cxnSpLocks/>
          </p:cNvCxnSpPr>
          <p:nvPr/>
        </p:nvCxnSpPr>
        <p:spPr>
          <a:xfrm>
            <a:off x="300951" y="2336800"/>
            <a:ext cx="850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C01114E-5851-4337-BC84-FCCEA0E028C9}"/>
              </a:ext>
            </a:extLst>
          </p:cNvPr>
          <p:cNvCxnSpPr>
            <a:cxnSpLocks/>
          </p:cNvCxnSpPr>
          <p:nvPr/>
        </p:nvCxnSpPr>
        <p:spPr>
          <a:xfrm>
            <a:off x="326351" y="2311400"/>
            <a:ext cx="0" cy="2768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E669A06-22F1-4D08-8D30-7C4C1F23AA41}"/>
              </a:ext>
            </a:extLst>
          </p:cNvPr>
          <p:cNvCxnSpPr>
            <a:cxnSpLocks/>
          </p:cNvCxnSpPr>
          <p:nvPr/>
        </p:nvCxnSpPr>
        <p:spPr>
          <a:xfrm>
            <a:off x="300951" y="5092700"/>
            <a:ext cx="4953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A43F7F81-4A46-4412-BB69-33FAC08359C6}"/>
              </a:ext>
            </a:extLst>
          </p:cNvPr>
          <p:cNvSpPr/>
          <p:nvPr/>
        </p:nvSpPr>
        <p:spPr>
          <a:xfrm>
            <a:off x="4990764" y="2235200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7B967D-A632-4983-99C0-9AE3A9E2D315}"/>
              </a:ext>
            </a:extLst>
          </p:cNvPr>
          <p:cNvSpPr/>
          <p:nvPr/>
        </p:nvSpPr>
        <p:spPr>
          <a:xfrm>
            <a:off x="8889663" y="2229299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DEDAC0-5629-41A0-A17C-FFE3F0F8EE1F}"/>
              </a:ext>
            </a:extLst>
          </p:cNvPr>
          <p:cNvSpPr/>
          <p:nvPr/>
        </p:nvSpPr>
        <p:spPr>
          <a:xfrm>
            <a:off x="1138815" y="2241999"/>
            <a:ext cx="2273636" cy="1778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24513B-E1C8-46EC-930D-D2ADEF0246DC}"/>
              </a:ext>
            </a:extLst>
          </p:cNvPr>
          <p:cNvSpPr txBox="1"/>
          <p:nvPr/>
        </p:nvSpPr>
        <p:spPr>
          <a:xfrm>
            <a:off x="195734" y="3328414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77E016-7329-46CB-8255-8A229DA0184C}"/>
              </a:ext>
            </a:extLst>
          </p:cNvPr>
          <p:cNvSpPr txBox="1"/>
          <p:nvPr/>
        </p:nvSpPr>
        <p:spPr>
          <a:xfrm>
            <a:off x="4110952" y="3360713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58C9A8-2732-4397-BEE1-79614641AD49}"/>
              </a:ext>
            </a:extLst>
          </p:cNvPr>
          <p:cNvSpPr txBox="1"/>
          <p:nvPr/>
        </p:nvSpPr>
        <p:spPr>
          <a:xfrm>
            <a:off x="8021128" y="3328414"/>
            <a:ext cx="10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 across angle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56E7B8A-8086-4557-8156-6049E02DC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1530D9-FF81-4423-871C-B75DA75508E1}"/>
              </a:ext>
            </a:extLst>
          </p:cNvPr>
          <p:cNvSpPr txBox="1"/>
          <p:nvPr/>
        </p:nvSpPr>
        <p:spPr>
          <a:xfrm>
            <a:off x="1635009" y="3901790"/>
            <a:ext cx="156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MF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51E8F1-6C0C-4EFC-B6CF-9B6695DAB26A}"/>
              </a:ext>
            </a:extLst>
          </p:cNvPr>
          <p:cNvSpPr txBox="1"/>
          <p:nvPr/>
        </p:nvSpPr>
        <p:spPr>
          <a:xfrm>
            <a:off x="5230784" y="3901790"/>
            <a:ext cx="196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MVDR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F3F2E5-C20A-4F9B-B206-3838FCCB6CC3}"/>
              </a:ext>
            </a:extLst>
          </p:cNvPr>
          <p:cNvSpPr txBox="1"/>
          <p:nvPr/>
        </p:nvSpPr>
        <p:spPr>
          <a:xfrm>
            <a:off x="9057866" y="3901790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DF-RISR</a:t>
            </a:r>
          </a:p>
        </p:txBody>
      </p:sp>
    </p:spTree>
    <p:extLst>
      <p:ext uri="{BB962C8B-B14F-4D97-AF65-F5344CB8AC3E}">
        <p14:creationId xmlns:p14="http://schemas.microsoft.com/office/powerpoint/2010/main" val="15876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9"/>
    </mc:Choice>
    <mc:Fallback xmlns="">
      <p:transition spd="slow" advTm="2651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hart&#10;&#10;Description automatically generated">
            <a:extLst>
              <a:ext uri="{FF2B5EF4-FFF2-40B4-BE49-F238E27FC236}">
                <a16:creationId xmlns:a16="http://schemas.microsoft.com/office/drawing/2014/main" id="{8C0A271C-7A6D-4170-9217-CD5B1B7E0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7" y="1350479"/>
            <a:ext cx="3200400" cy="2286000"/>
          </a:xfrm>
          <a:prstGeom prst="rect">
            <a:avLst/>
          </a:prstGeom>
        </p:spPr>
      </p:pic>
      <p:pic>
        <p:nvPicPr>
          <p:cNvPr id="41" name="Picture 40" descr="Chart, histogram&#10;&#10;Description automatically generated">
            <a:extLst>
              <a:ext uri="{FF2B5EF4-FFF2-40B4-BE49-F238E27FC236}">
                <a16:creationId xmlns:a16="http://schemas.microsoft.com/office/drawing/2014/main" id="{18032AD8-5550-4805-B9D7-B045AD5CE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0" y="1312379"/>
            <a:ext cx="3200400" cy="2286000"/>
          </a:xfrm>
          <a:prstGeom prst="rect">
            <a:avLst/>
          </a:prstGeom>
        </p:spPr>
      </p:pic>
      <p:pic>
        <p:nvPicPr>
          <p:cNvPr id="39" name="Picture 38" descr="Chart, histogram&#10;&#10;Description automatically generated">
            <a:extLst>
              <a:ext uri="{FF2B5EF4-FFF2-40B4-BE49-F238E27FC236}">
                <a16:creationId xmlns:a16="http://schemas.microsoft.com/office/drawing/2014/main" id="{096D9EAA-EBB7-4500-9502-CB2EB1CBB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316657"/>
            <a:ext cx="32004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B9611-245A-47D6-A477-0A6EBED8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7E37-98EC-41C1-BB94-9656FA60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03F4AB-14A0-408B-BCCC-A54C38327DE7}"/>
              </a:ext>
            </a:extLst>
          </p:cNvPr>
          <p:cNvSpPr txBox="1"/>
          <p:nvPr/>
        </p:nvSpPr>
        <p:spPr>
          <a:xfrm>
            <a:off x="1138815" y="976513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3F61C4-554B-4A36-8053-B9E247964F49}"/>
              </a:ext>
            </a:extLst>
          </p:cNvPr>
          <p:cNvSpPr txBox="1"/>
          <p:nvPr/>
        </p:nvSpPr>
        <p:spPr>
          <a:xfrm>
            <a:off x="4925462" y="967347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9943A1-A955-4D9F-B0D7-41BBD37D5D01}"/>
              </a:ext>
            </a:extLst>
          </p:cNvPr>
          <p:cNvSpPr txBox="1"/>
          <p:nvPr/>
        </p:nvSpPr>
        <p:spPr>
          <a:xfrm>
            <a:off x="8839200" y="954647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(15 Snapshots)</a:t>
            </a:r>
          </a:p>
        </p:txBody>
      </p:sp>
      <p:pic>
        <p:nvPicPr>
          <p:cNvPr id="45" name="Picture 44" descr="A screenshot of a video game&#10;&#10;Description automatically generated">
            <a:extLst>
              <a:ext uri="{FF2B5EF4-FFF2-40B4-BE49-F238E27FC236}">
                <a16:creationId xmlns:a16="http://schemas.microsoft.com/office/drawing/2014/main" id="{F7BF3FF5-0910-4057-9136-2F6B88A9F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4206240"/>
            <a:ext cx="3200400" cy="2286000"/>
          </a:xfrm>
          <a:prstGeom prst="rect">
            <a:avLst/>
          </a:prstGeom>
        </p:spPr>
      </p:pic>
      <p:pic>
        <p:nvPicPr>
          <p:cNvPr id="47" name="Picture 46" descr="Chart&#10;&#10;Description automatically generated">
            <a:extLst>
              <a:ext uri="{FF2B5EF4-FFF2-40B4-BE49-F238E27FC236}">
                <a16:creationId xmlns:a16="http://schemas.microsoft.com/office/drawing/2014/main" id="{3DCC013D-9F16-4C54-BB83-895DE6321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04" y="4206240"/>
            <a:ext cx="3200400" cy="2286000"/>
          </a:xfrm>
          <a:prstGeom prst="rect">
            <a:avLst/>
          </a:prstGeom>
        </p:spPr>
      </p:pic>
      <p:pic>
        <p:nvPicPr>
          <p:cNvPr id="49" name="Picture 48" descr="Chart&#10;&#10;Description automatically generated with medium confidence">
            <a:extLst>
              <a:ext uri="{FF2B5EF4-FFF2-40B4-BE49-F238E27FC236}">
                <a16:creationId xmlns:a16="http://schemas.microsoft.com/office/drawing/2014/main" id="{0679E6FA-04B0-412F-92F0-86ADA45FC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0" y="4206240"/>
            <a:ext cx="3200400" cy="2286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CC0A829-BB72-41C3-9295-E81236732C65}"/>
              </a:ext>
            </a:extLst>
          </p:cNvPr>
          <p:cNvSpPr txBox="1"/>
          <p:nvPr/>
        </p:nvSpPr>
        <p:spPr>
          <a:xfrm>
            <a:off x="1257324" y="3560279"/>
            <a:ext cx="2239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Instantaneous 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Angle-Freq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14D00F-4C07-4057-A5EC-6E10C5C4D5A4}"/>
              </a:ext>
            </a:extLst>
          </p:cNvPr>
          <p:cNvCxnSpPr>
            <a:cxnSpLocks/>
          </p:cNvCxnSpPr>
          <p:nvPr/>
        </p:nvCxnSpPr>
        <p:spPr>
          <a:xfrm flipH="1" flipV="1">
            <a:off x="10198100" y="5349240"/>
            <a:ext cx="254000" cy="44222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DF3C740-77EE-4DD8-9073-0D7FA1038128}"/>
              </a:ext>
            </a:extLst>
          </p:cNvPr>
          <p:cNvSpPr txBox="1"/>
          <p:nvPr/>
        </p:nvSpPr>
        <p:spPr>
          <a:xfrm>
            <a:off x="4973328" y="3594014"/>
            <a:ext cx="2650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Instantaneous 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Angle-Freq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2FBC24-A5CC-4F67-AD6D-83FE1F7B81F6}"/>
              </a:ext>
            </a:extLst>
          </p:cNvPr>
          <p:cNvSpPr txBox="1"/>
          <p:nvPr/>
        </p:nvSpPr>
        <p:spPr>
          <a:xfrm>
            <a:off x="8752032" y="3547847"/>
            <a:ext cx="2892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Instantaneous 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Angle-Freq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A64E76-B0BB-4A91-B8B6-A3169906AB2F}"/>
              </a:ext>
            </a:extLst>
          </p:cNvPr>
          <p:cNvSpPr txBox="1"/>
          <p:nvPr/>
        </p:nvSpPr>
        <p:spPr>
          <a:xfrm>
            <a:off x="10071268" y="5791469"/>
            <a:ext cx="88517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RFM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399590A-DF46-4E9E-B48A-FE91FC1B90D5}"/>
              </a:ext>
            </a:extLst>
          </p:cNvPr>
          <p:cNvCxnSpPr>
            <a:cxnSpLocks/>
          </p:cNvCxnSpPr>
          <p:nvPr/>
        </p:nvCxnSpPr>
        <p:spPr>
          <a:xfrm flipV="1">
            <a:off x="8402621" y="5043244"/>
            <a:ext cx="601679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96F77C3-25D6-4301-AC83-95A349994C6F}"/>
              </a:ext>
            </a:extLst>
          </p:cNvPr>
          <p:cNvSpPr txBox="1"/>
          <p:nvPr/>
        </p:nvSpPr>
        <p:spPr>
          <a:xfrm>
            <a:off x="7575546" y="4798965"/>
            <a:ext cx="86754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LFM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12E7FF6-42C1-4143-9687-0C57D8052208}"/>
              </a:ext>
            </a:extLst>
          </p:cNvPr>
          <p:cNvCxnSpPr>
            <a:cxnSpLocks/>
          </p:cNvCxnSpPr>
          <p:nvPr/>
        </p:nvCxnSpPr>
        <p:spPr>
          <a:xfrm>
            <a:off x="9061282" y="4491898"/>
            <a:ext cx="827407" cy="26026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60A0D93-1B05-4150-A020-5EFDEC8952D5}"/>
              </a:ext>
            </a:extLst>
          </p:cNvPr>
          <p:cNvSpPr txBox="1"/>
          <p:nvPr/>
        </p:nvSpPr>
        <p:spPr>
          <a:xfrm>
            <a:off x="7907052" y="4169056"/>
            <a:ext cx="112402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OFDM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21503F-E5C1-4CEA-96F5-538E5A7FF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7"/>
    </mc:Choice>
    <mc:Fallback xmlns="">
      <p:transition spd="slow" advTm="3208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– Freq-RISR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36" y="1807169"/>
            <a:ext cx="4806779" cy="324366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1B88E-4C05-4DB4-A650-41AE4D7950EB}"/>
              </a:ext>
            </a:extLst>
          </p:cNvPr>
          <p:cNvSpPr/>
          <p:nvPr/>
        </p:nvSpPr>
        <p:spPr>
          <a:xfrm>
            <a:off x="6017740" y="3428999"/>
            <a:ext cx="2347785" cy="15693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8EBDD4-7E70-48DB-BE97-F6EEE27D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4188012" cy="459325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Now reexamine the baseline case with </a:t>
            </a:r>
            <a:r>
              <a:rPr lang="en-US" sz="2000" u="sng" dirty="0">
                <a:solidFill>
                  <a:srgbClr val="0000FF"/>
                </a:solidFill>
              </a:rPr>
              <a:t>no DF</a:t>
            </a:r>
            <a:r>
              <a:rPr lang="en-US" sz="2000" dirty="0">
                <a:solidFill>
                  <a:srgbClr val="0000FF"/>
                </a:solidFill>
              </a:rPr>
              <a:t>, but use      Freq-RISR to produce an adaptive spectrogram</a:t>
            </a: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Same </a:t>
            </a:r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n-US" sz="2000" dirty="0">
                <a:solidFill>
                  <a:schemeClr val="tx1"/>
                </a:solidFill>
              </a:rPr>
              <a:t>=10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i="1" dirty="0">
                <a:solidFill>
                  <a:schemeClr val="tx1"/>
                </a:solidFill>
              </a:rPr>
              <a:t>M</a:t>
            </a:r>
            <a:r>
              <a:rPr lang="en-US" sz="2000" dirty="0">
                <a:solidFill>
                  <a:schemeClr val="tx1"/>
                </a:solidFill>
              </a:rPr>
              <a:t>=200 </a:t>
            </a:r>
            <a:r>
              <a:rPr lang="en-US" sz="2000" dirty="0">
                <a:solidFill>
                  <a:srgbClr val="0000FF"/>
                </a:solidFill>
              </a:rPr>
              <a:t>is used as well as 3 overlapping snapshots for smoothing (i.e. </a:t>
            </a:r>
            <a:r>
              <a:rPr lang="en-US" sz="2000" i="1" dirty="0">
                <a:solidFill>
                  <a:srgbClr val="0000FF"/>
                </a:solidFill>
              </a:rPr>
              <a:t>L</a:t>
            </a:r>
            <a:r>
              <a:rPr lang="en-US" sz="2000" dirty="0">
                <a:solidFill>
                  <a:srgbClr val="0000FF"/>
                </a:solidFill>
              </a:rPr>
              <a:t> = 1),            , 30 iterations, and </a:t>
            </a:r>
            <a:endParaRPr lang="en-US" sz="1700" dirty="0">
              <a:solidFill>
                <a:schemeClr val="tx1"/>
              </a:solidFill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4C8BC16-777D-420B-A911-A3270460BE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819383"/>
              </p:ext>
            </p:extLst>
          </p:nvPr>
        </p:nvGraphicFramePr>
        <p:xfrm>
          <a:off x="3716389" y="3428999"/>
          <a:ext cx="796926" cy="312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5" imgW="419040" imgH="152280" progId="Equation.DSMT4">
                  <p:embed/>
                </p:oleObj>
              </mc:Choice>
              <mc:Fallback>
                <p:oleObj name="Equation" r:id="rId5" imgW="419040" imgH="1522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6389" y="3428999"/>
                        <a:ext cx="796926" cy="3123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04BE10C-F057-40CC-BEBB-B20E82EE02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540648"/>
              </p:ext>
            </p:extLst>
          </p:nvPr>
        </p:nvGraphicFramePr>
        <p:xfrm>
          <a:off x="2894206" y="3709776"/>
          <a:ext cx="999877" cy="344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7" imgW="533160" imgH="190440" progId="Equation.DSMT4">
                  <p:embed/>
                </p:oleObj>
              </mc:Choice>
              <mc:Fallback>
                <p:oleObj name="Equation" r:id="rId7" imgW="533160" imgH="1904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4206" y="3709776"/>
                        <a:ext cx="999877" cy="3443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A88C395-8C1D-4495-A715-4FF39A325E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3"/>
    </mc:Choice>
    <mc:Fallback xmlns="">
      <p:transition spd="slow" advTm="1680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63D317-25B4-47E9-A6E6-15D75D0645B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57678" r="58113" b="10455"/>
          <a:stretch/>
        </p:blipFill>
        <p:spPr bwMode="auto">
          <a:xfrm>
            <a:off x="10229848" y="1091921"/>
            <a:ext cx="1752601" cy="103364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18C50-BA35-410E-A904-AC7986272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– Freq-RISR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2248F-D8DF-4AC3-AD28-52B75DCC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29A33-930B-4AB1-9428-0B7699FAA9E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7562" b="4510"/>
          <a:stretch/>
        </p:blipFill>
        <p:spPr bwMode="auto">
          <a:xfrm>
            <a:off x="1168400" y="2274260"/>
            <a:ext cx="4567646" cy="3291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08AEE4-378A-491C-AB23-E0AFFE3D13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r="7103" b="4509"/>
          <a:stretch/>
        </p:blipFill>
        <p:spPr bwMode="auto">
          <a:xfrm>
            <a:off x="6538501" y="2274260"/>
            <a:ext cx="4567647" cy="3291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185C25-4B14-4F5B-B54E-46AEDD1EE54F}"/>
              </a:ext>
            </a:extLst>
          </p:cNvPr>
          <p:cNvSpPr/>
          <p:nvPr/>
        </p:nvSpPr>
        <p:spPr>
          <a:xfrm>
            <a:off x="10185399" y="1017577"/>
            <a:ext cx="1841501" cy="11823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56CC6C-5C8C-44D9-B07A-C099A9BE0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542AA0-8E94-4B8C-87EB-B3CA87BD2A4B}"/>
              </a:ext>
            </a:extLst>
          </p:cNvPr>
          <p:cNvSpPr txBox="1"/>
          <p:nvPr/>
        </p:nvSpPr>
        <p:spPr>
          <a:xfrm>
            <a:off x="1793758" y="1874150"/>
            <a:ext cx="3605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Spectrogram (no DF)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2EE68-2C0D-4F0A-AE44-A9FADF9ED3A8}"/>
              </a:ext>
            </a:extLst>
          </p:cNvPr>
          <p:cNvSpPr txBox="1"/>
          <p:nvPr/>
        </p:nvSpPr>
        <p:spPr>
          <a:xfrm>
            <a:off x="7663096" y="1874150"/>
            <a:ext cx="231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Freq-RISR (no DF)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755A4B-45B7-421E-9864-EB0F92571B27}"/>
              </a:ext>
            </a:extLst>
          </p:cNvPr>
          <p:cNvSpPr/>
          <p:nvPr/>
        </p:nvSpPr>
        <p:spPr>
          <a:xfrm>
            <a:off x="1671145" y="5566100"/>
            <a:ext cx="9112469" cy="6857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Even without spatial isolation via DF, we see that Freq-RISR provides significant signal enhancement via super-resolution and sidelobe suppression </a:t>
            </a:r>
          </a:p>
        </p:txBody>
      </p:sp>
    </p:spTree>
    <p:extLst>
      <p:ext uri="{BB962C8B-B14F-4D97-AF65-F5344CB8AC3E}">
        <p14:creationId xmlns:p14="http://schemas.microsoft.com/office/powerpoint/2010/main" val="4021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4"/>
    </mc:Choice>
    <mc:Fallback xmlns="">
      <p:transition spd="slow" advTm="2571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4" y="0"/>
            <a:ext cx="10972800" cy="879936"/>
          </a:xfrm>
        </p:spPr>
        <p:txBody>
          <a:bodyPr>
            <a:normAutofit/>
          </a:bodyPr>
          <a:lstStyle/>
          <a:p>
            <a:r>
              <a:rPr lang="en-US" sz="3200" dirty="0"/>
              <a:t>Experimental Validation – DF-RISR + Freq-RISR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CB11-F510-4801-AAB9-021DEEE133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36" y="1807169"/>
            <a:ext cx="4806779" cy="324366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1B88E-4C05-4DB4-A650-41AE4D7950EB}"/>
              </a:ext>
            </a:extLst>
          </p:cNvPr>
          <p:cNvSpPr/>
          <p:nvPr/>
        </p:nvSpPr>
        <p:spPr>
          <a:xfrm>
            <a:off x="8350098" y="3413463"/>
            <a:ext cx="2347785" cy="15693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F604D1-4C2D-420C-92E6-A4CF0640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4188012" cy="459325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Finally, we use spatially isolated signals from the DF stage and form the Freq-RISR adaptive spectrogram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MF and MVDR for DF resulted in poor spatial isolation, so their DF-RISR results are not considered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Freq-RISR uses same parameters as previous case</a:t>
            </a:r>
            <a:endParaRPr lang="en-US" sz="1700" dirty="0">
              <a:solidFill>
                <a:srgbClr val="00B050"/>
              </a:solidFill>
            </a:endParaRPr>
          </a:p>
          <a:p>
            <a:pPr lvl="1"/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8AB6F9-2193-43E2-A776-7A7200527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3"/>
    </mc:Choice>
    <mc:Fallback xmlns="">
      <p:transition spd="slow" advTm="1905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24ABF-066B-4C76-90A1-84E586C0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3800E-51C8-472B-8DFD-7350B8F26B8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r="7474" b="5063"/>
          <a:stretch/>
        </p:blipFill>
        <p:spPr bwMode="auto">
          <a:xfrm>
            <a:off x="8149590" y="1313815"/>
            <a:ext cx="2954020" cy="211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3FA46B-ECC5-485D-B27F-F108532EF08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r="7474" b="4738"/>
          <a:stretch/>
        </p:blipFill>
        <p:spPr bwMode="auto">
          <a:xfrm>
            <a:off x="4637405" y="1313815"/>
            <a:ext cx="2952750" cy="2122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F7715-AC48-4A77-A089-BAB5CC072E1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r="7474" b="4780"/>
          <a:stretch/>
        </p:blipFill>
        <p:spPr bwMode="auto">
          <a:xfrm>
            <a:off x="1342390" y="1307465"/>
            <a:ext cx="2954020" cy="2121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858635-261E-4DBD-8FDD-D2122CBABFB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" r="7103" b="4509"/>
          <a:stretch/>
        </p:blipFill>
        <p:spPr bwMode="auto">
          <a:xfrm>
            <a:off x="8149590" y="3787457"/>
            <a:ext cx="2962275" cy="2127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BA6F3F-52D3-4F46-9EA8-226FEF04D6C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" r="7549" b="4831"/>
          <a:stretch/>
        </p:blipFill>
        <p:spPr bwMode="auto">
          <a:xfrm>
            <a:off x="4637405" y="3787457"/>
            <a:ext cx="2947670" cy="2120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3D6A7C-C214-4EFF-9B57-9FCEDBD801C4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r="7311" b="4498"/>
          <a:stretch/>
        </p:blipFill>
        <p:spPr bwMode="auto">
          <a:xfrm>
            <a:off x="1341120" y="3772217"/>
            <a:ext cx="2955290" cy="2135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E1636B-1740-4A95-BC41-970797E22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7607140-931C-4BB2-A75C-1483E2D8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4" y="0"/>
            <a:ext cx="10972800" cy="879936"/>
          </a:xfrm>
        </p:spPr>
        <p:txBody>
          <a:bodyPr>
            <a:normAutofit/>
          </a:bodyPr>
          <a:lstStyle/>
          <a:p>
            <a:r>
              <a:rPr lang="en-US" sz="3200" dirty="0"/>
              <a:t>Experimental Validation – DF-RISR + Freq-RISR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254B4-2C89-4700-B979-AAEE0540267C}"/>
              </a:ext>
            </a:extLst>
          </p:cNvPr>
          <p:cNvSpPr txBox="1"/>
          <p:nvPr/>
        </p:nvSpPr>
        <p:spPr>
          <a:xfrm>
            <a:off x="2061227" y="907355"/>
            <a:ext cx="1734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LFM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1D1FF9-360A-4C9D-8F9B-3862AFDC0C3D}"/>
              </a:ext>
            </a:extLst>
          </p:cNvPr>
          <p:cNvSpPr txBox="1"/>
          <p:nvPr/>
        </p:nvSpPr>
        <p:spPr>
          <a:xfrm>
            <a:off x="5270835" y="919583"/>
            <a:ext cx="1749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RFM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96F0ED-030F-4BE8-8E74-090345FFB387}"/>
              </a:ext>
            </a:extLst>
          </p:cNvPr>
          <p:cNvSpPr txBox="1"/>
          <p:nvPr/>
        </p:nvSpPr>
        <p:spPr>
          <a:xfrm>
            <a:off x="8759119" y="934532"/>
            <a:ext cx="1948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STFT of OFDM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9ADADA-702D-4767-A745-74D5495367AB}"/>
              </a:ext>
            </a:extLst>
          </p:cNvPr>
          <p:cNvSpPr txBox="1"/>
          <p:nvPr/>
        </p:nvSpPr>
        <p:spPr>
          <a:xfrm>
            <a:off x="1659537" y="3372107"/>
            <a:ext cx="231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Freq-RISR of LFM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576353-D1B5-4F8C-AF3A-35ADB98BD6FA}"/>
              </a:ext>
            </a:extLst>
          </p:cNvPr>
          <p:cNvSpPr txBox="1"/>
          <p:nvPr/>
        </p:nvSpPr>
        <p:spPr>
          <a:xfrm>
            <a:off x="4986302" y="3412412"/>
            <a:ext cx="2332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Freq-RISR of RFM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D7C7D4-E688-49F1-81EE-5268D169B74C}"/>
              </a:ext>
            </a:extLst>
          </p:cNvPr>
          <p:cNvSpPr txBox="1"/>
          <p:nvPr/>
        </p:nvSpPr>
        <p:spPr>
          <a:xfrm>
            <a:off x="8516727" y="3402635"/>
            <a:ext cx="25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Freq-RISR of OFDM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81897B-E0BB-4E4F-9E8E-754E5FB22BB2}"/>
              </a:ext>
            </a:extLst>
          </p:cNvPr>
          <p:cNvSpPr/>
          <p:nvPr/>
        </p:nvSpPr>
        <p:spPr>
          <a:xfrm>
            <a:off x="920751" y="5967347"/>
            <a:ext cx="10532463" cy="4150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Combination of DF-RISR and Freq-RISR allows for enhanced characterization of dynamic behavior</a:t>
            </a:r>
          </a:p>
        </p:txBody>
      </p:sp>
    </p:spTree>
    <p:extLst>
      <p:ext uri="{BB962C8B-B14F-4D97-AF65-F5344CB8AC3E}">
        <p14:creationId xmlns:p14="http://schemas.microsoft.com/office/powerpoint/2010/main" val="12596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2"/>
    </mc:Choice>
    <mc:Fallback xmlns="">
      <p:transition spd="slow" advTm="6405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9571FF7D-3EBE-41D0-887A-1255D45DD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4207156"/>
            <a:ext cx="3200400" cy="2286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08E3A99B-70D8-4257-B988-E0F4966F9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7" y="1336643"/>
            <a:ext cx="3200400" cy="2286000"/>
          </a:xfrm>
          <a:prstGeom prst="rect">
            <a:avLst/>
          </a:prstGeom>
        </p:spPr>
      </p:pic>
      <p:pic>
        <p:nvPicPr>
          <p:cNvPr id="22" name="Picture 21" descr="Chart&#10;&#10;Description automatically generated with medium confidence">
            <a:extLst>
              <a:ext uri="{FF2B5EF4-FFF2-40B4-BE49-F238E27FC236}">
                <a16:creationId xmlns:a16="http://schemas.microsoft.com/office/drawing/2014/main" id="{36A3FA5F-1298-4B2D-960D-B49718CBE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04" y="4207156"/>
            <a:ext cx="3200400" cy="2286000"/>
          </a:xfrm>
          <a:prstGeom prst="rect">
            <a:avLst/>
          </a:prstGeom>
        </p:spPr>
      </p:pic>
      <p:pic>
        <p:nvPicPr>
          <p:cNvPr id="39" name="Picture 38" descr="Chart, histogram&#10;&#10;Description automatically generated">
            <a:extLst>
              <a:ext uri="{FF2B5EF4-FFF2-40B4-BE49-F238E27FC236}">
                <a16:creationId xmlns:a16="http://schemas.microsoft.com/office/drawing/2014/main" id="{096D9EAA-EBB7-4500-9502-CB2EB1CB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316657"/>
            <a:ext cx="32004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B9611-245A-47D6-A477-0A6EBED8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7E37-98EC-41C1-BB94-9656FA60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03F4AB-14A0-408B-BCCC-A54C38327DE7}"/>
              </a:ext>
            </a:extLst>
          </p:cNvPr>
          <p:cNvSpPr txBox="1"/>
          <p:nvPr/>
        </p:nvSpPr>
        <p:spPr>
          <a:xfrm>
            <a:off x="1138815" y="976513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3F61C4-554B-4A36-8053-B9E247964F49}"/>
              </a:ext>
            </a:extLst>
          </p:cNvPr>
          <p:cNvSpPr txBox="1"/>
          <p:nvPr/>
        </p:nvSpPr>
        <p:spPr>
          <a:xfrm>
            <a:off x="4925462" y="967347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pic>
        <p:nvPicPr>
          <p:cNvPr id="45" name="Picture 44" descr="A screenshot of a video game&#10;&#10;Description automatically generated">
            <a:extLst>
              <a:ext uri="{FF2B5EF4-FFF2-40B4-BE49-F238E27FC236}">
                <a16:creationId xmlns:a16="http://schemas.microsoft.com/office/drawing/2014/main" id="{F7BF3FF5-0910-4057-9136-2F6B88A9F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4206240"/>
            <a:ext cx="3200400" cy="2286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CC0A829-BB72-41C3-9295-E81236732C65}"/>
              </a:ext>
            </a:extLst>
          </p:cNvPr>
          <p:cNvSpPr txBox="1"/>
          <p:nvPr/>
        </p:nvSpPr>
        <p:spPr>
          <a:xfrm>
            <a:off x="1634829" y="3560279"/>
            <a:ext cx="1484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Inst. 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Angle-Freq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14D00F-4C07-4057-A5EC-6E10C5C4D5A4}"/>
              </a:ext>
            </a:extLst>
          </p:cNvPr>
          <p:cNvCxnSpPr>
            <a:cxnSpLocks/>
          </p:cNvCxnSpPr>
          <p:nvPr/>
        </p:nvCxnSpPr>
        <p:spPr>
          <a:xfrm flipH="1" flipV="1">
            <a:off x="10198100" y="5349240"/>
            <a:ext cx="254000" cy="4422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DF3C740-77EE-4DD8-9073-0D7FA1038128}"/>
              </a:ext>
            </a:extLst>
          </p:cNvPr>
          <p:cNvSpPr txBox="1"/>
          <p:nvPr/>
        </p:nvSpPr>
        <p:spPr>
          <a:xfrm>
            <a:off x="5226606" y="3594014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+ STFT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Inst. Angle-Freq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2FBC24-A5CC-4F67-AD6D-83FE1F7B81F6}"/>
              </a:ext>
            </a:extLst>
          </p:cNvPr>
          <p:cNvSpPr txBox="1"/>
          <p:nvPr/>
        </p:nvSpPr>
        <p:spPr>
          <a:xfrm>
            <a:off x="8804836" y="3547847"/>
            <a:ext cx="2786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DF-RISR + Freq-RISR 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Inst. Angle-Freq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A64E76-B0BB-4A91-B8B6-A3169906AB2F}"/>
              </a:ext>
            </a:extLst>
          </p:cNvPr>
          <p:cNvSpPr txBox="1"/>
          <p:nvPr/>
        </p:nvSpPr>
        <p:spPr>
          <a:xfrm>
            <a:off x="10071268" y="5791469"/>
            <a:ext cx="88517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RFM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399590A-DF46-4E9E-B48A-FE91FC1B90D5}"/>
              </a:ext>
            </a:extLst>
          </p:cNvPr>
          <p:cNvCxnSpPr>
            <a:cxnSpLocks/>
          </p:cNvCxnSpPr>
          <p:nvPr/>
        </p:nvCxnSpPr>
        <p:spPr>
          <a:xfrm flipV="1">
            <a:off x="8402621" y="5043244"/>
            <a:ext cx="60167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96F77C3-25D6-4301-AC83-95A349994C6F}"/>
              </a:ext>
            </a:extLst>
          </p:cNvPr>
          <p:cNvSpPr txBox="1"/>
          <p:nvPr/>
        </p:nvSpPr>
        <p:spPr>
          <a:xfrm>
            <a:off x="7575546" y="4798965"/>
            <a:ext cx="86754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LFM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12E7FF6-42C1-4143-9687-0C57D8052208}"/>
              </a:ext>
            </a:extLst>
          </p:cNvPr>
          <p:cNvCxnSpPr>
            <a:cxnSpLocks/>
          </p:cNvCxnSpPr>
          <p:nvPr/>
        </p:nvCxnSpPr>
        <p:spPr>
          <a:xfrm>
            <a:off x="9061282" y="4491898"/>
            <a:ext cx="827407" cy="2602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60A0D93-1B05-4150-A020-5EFDEC8952D5}"/>
              </a:ext>
            </a:extLst>
          </p:cNvPr>
          <p:cNvSpPr txBox="1"/>
          <p:nvPr/>
        </p:nvSpPr>
        <p:spPr>
          <a:xfrm>
            <a:off x="7907052" y="4169056"/>
            <a:ext cx="112402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398356-896B-4C57-8CCF-7D4A9D498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3C891A-681E-49F6-A94D-97102ECF3EEB}"/>
              </a:ext>
            </a:extLst>
          </p:cNvPr>
          <p:cNvSpPr/>
          <p:nvPr/>
        </p:nvSpPr>
        <p:spPr>
          <a:xfrm>
            <a:off x="8402621" y="2456723"/>
            <a:ext cx="3459179" cy="10151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Now very precise angle and frequency signal characterizations can be made</a:t>
            </a:r>
          </a:p>
        </p:txBody>
      </p:sp>
    </p:spTree>
    <p:extLst>
      <p:ext uri="{BB962C8B-B14F-4D97-AF65-F5344CB8AC3E}">
        <p14:creationId xmlns:p14="http://schemas.microsoft.com/office/powerpoint/2010/main" val="38635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1"/>
    </mc:Choice>
    <mc:Fallback xmlns="">
      <p:transition spd="slow" advTm="2014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753C-DB49-4176-8938-1101AA2A6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9683-EECA-4391-99E7-8FB7F3E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755A9F-E178-4CB1-8E68-239108EB6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10972800" cy="459325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DF-RISR yields effective signal isolation, which was leveraged here to enhance subsequent time/frequency analysis </a:t>
            </a:r>
            <a:r>
              <a:rPr lang="en-US" sz="20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[2]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Freq-RISR then provides a means to perform adaptive time/frequency estimation with low sample support, with added model uncertainties and a partial constraint providing enhance robustness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The combination of DF-RISR and Freq-RISR yields further enhancement that may aid in signal identification, particularly if combined with emerging machine learning techniques (i.e. better input = better output)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1700" dirty="0">
              <a:solidFill>
                <a:srgbClr val="00B050"/>
              </a:solidFill>
            </a:endParaRPr>
          </a:p>
          <a:p>
            <a:pPr lvl="1"/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5E44B-002E-4CC7-8D73-F64EDB36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ECB443-F3A5-44A2-8AA1-0E027878C86E}"/>
              </a:ext>
            </a:extLst>
          </p:cNvPr>
          <p:cNvSpPr/>
          <p:nvPr/>
        </p:nvSpPr>
        <p:spPr>
          <a:xfrm>
            <a:off x="624541" y="5761344"/>
            <a:ext cx="1094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/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[2]	 C.C. Jones, Z.E. Gannon, D. DePardo, J.W. Owen, S.D. Blunt, C.T. Allen, B.H. Kirk, “Development &amp; experimental assessment of robust direction finding and self-calibration” </a:t>
            </a:r>
            <a:r>
              <a:rPr lang="en-US" sz="1400" b="1" i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IEEE Radar Conf</a:t>
            </a:r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., New York City, NY, Apr. 2022.</a:t>
            </a:r>
            <a:endParaRPr lang="en-US" sz="14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5"/>
    </mc:Choice>
    <mc:Fallback xmlns="">
      <p:transition spd="slow" advTm="43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92328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Direction finding (DF) techniques can be used to spatially isolate signals that overlap in time and occupy the same spectrum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Time-frequency (TF) analysis methods like the short-time Fourier transform (STFT) then enable  instantaneous frequency characterization of the observed signals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Trades resolution in time vs frequency to provide flexible granularity that can aid in signal identification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We develop an adaptive instantiation of the STFT to realize frequency super-resolution and suppress spectral sidelobes, thereby providing significantly refined signal characterization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The combination of adaptive direction finding and the adaptive STFT produces enhanced signal isolation and characterization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325C7-45FE-4587-BEC0-55802B352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18"/>
    </mc:Choice>
    <mc:Fallback xmlns="">
      <p:transition spd="slow" advTm="6831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Re-iterative Super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00253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Re-iterative Super Resolution (RISR) method was developed via re-iterative minimum mean square error (RMMSE) estimation for adaptive DF </a:t>
            </a:r>
            <a:r>
              <a:rPr lang="en-US" sz="2000" b="1" dirty="0">
                <a:solidFill>
                  <a:srgbClr val="339933"/>
                </a:solidFill>
              </a:rPr>
              <a:t>[1]</a:t>
            </a:r>
            <a:endParaRPr lang="en-US" sz="2000" dirty="0">
              <a:solidFill>
                <a:srgbClr val="339933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It performs adaptive estimation with low sample support (even just a single snapshot) and additional developments have provided further robustness for real-world operation </a:t>
            </a:r>
            <a:r>
              <a:rPr lang="en-US" sz="2000" b="1" dirty="0">
                <a:solidFill>
                  <a:srgbClr val="339933"/>
                </a:solidFill>
              </a:rPr>
              <a:t>[2]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Model structure likewise permits application in the time/frequency (TF) context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Thus, RISR can be used in </a:t>
            </a:r>
            <a:r>
              <a:rPr lang="en-US" sz="2000" b="1" u="sng" dirty="0">
                <a:solidFill>
                  <a:schemeClr val="tx1"/>
                </a:solidFill>
              </a:rPr>
              <a:t>a sequential DF then TF context to enhance signal separability and characterization for dynamic environments.</a:t>
            </a:r>
          </a:p>
          <a:p>
            <a:endParaRPr lang="en-US" sz="2000" b="1" u="sng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We denote these application-specific implementations as DF-RISR and Freq-RISR</a:t>
            </a:r>
            <a:endParaRPr lang="en-US" sz="2000" b="1" u="sng" dirty="0">
              <a:solidFill>
                <a:schemeClr val="tx1"/>
              </a:solidFill>
            </a:endParaRPr>
          </a:p>
          <a:p>
            <a:endParaRPr lang="en-US" sz="1700" dirty="0">
              <a:solidFill>
                <a:schemeClr val="tx1"/>
              </a:solidFill>
            </a:endParaRPr>
          </a:p>
          <a:p>
            <a:pPr lvl="1"/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8B746C-BFB7-4AA7-A8BF-D80AB58EF424}"/>
              </a:ext>
            </a:extLst>
          </p:cNvPr>
          <p:cNvSpPr/>
          <p:nvPr/>
        </p:nvSpPr>
        <p:spPr>
          <a:xfrm>
            <a:off x="673847" y="5238361"/>
            <a:ext cx="109429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/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[1] 	S.D. Blunt, T. Chan, K. Gerlach, “Robust DOA estimation: the reiterative </a:t>
            </a:r>
            <a:r>
              <a:rPr lang="en-US" sz="1400" b="1" dirty="0" err="1">
                <a:solidFill>
                  <a:srgbClr val="3399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superresolution</a:t>
            </a:r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(RISR) algorithm,” </a:t>
            </a:r>
            <a:r>
              <a:rPr lang="en-US" sz="1400" b="1" i="1" dirty="0">
                <a:solidFill>
                  <a:srgbClr val="3399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IEEE Trans. Aerospace and Electronic Systems</a:t>
            </a:r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vol. 47, no. 1, pp. 332-346, Jan. 2011.</a:t>
            </a:r>
          </a:p>
          <a:p>
            <a:pPr marL="284163" indent="-284163"/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[2]	C.C. Jones, Z.E. Gannon, D. DePardo, J.W. Owen, S.D. Blunt, C.T. Allen, B.H. Kirk, “Development &amp; experimental assessment of robust direction finding and self-calibration” </a:t>
            </a:r>
            <a:r>
              <a:rPr lang="en-US" sz="1400" b="1" i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IEEE Radar Conf</a:t>
            </a:r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., New York City, NY, Apr. 2022.</a:t>
            </a:r>
            <a:endParaRPr lang="en-US" sz="1400" b="1" dirty="0">
              <a:solidFill>
                <a:srgbClr val="33993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6AA4F-D7BF-4128-BCAD-ACEA4FE3E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37"/>
    </mc:Choice>
    <mc:Fallback xmlns="">
      <p:transition spd="slow" advTm="664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BBCF98A3-29A4-47A7-9C36-E29BD23DEB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3586565"/>
                <a:ext cx="11997559" cy="10681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US" sz="2000" dirty="0">
                    <a:solidFill>
                      <a:srgbClr val="0000FF"/>
                    </a:solidFill>
                  </a:rPr>
                  <a:t>Ideally, the receive signal consists of tones across the short time scale, allowing it to be represented by a bank of </a:t>
                </a:r>
                <a:r>
                  <a:rPr lang="en-US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M</a:t>
                </a:r>
                <a:r>
                  <a:rPr lang="en-US" sz="2000" dirty="0">
                    <a:solidFill>
                      <a:srgbClr val="0000FF"/>
                    </a:solidFill>
                  </a:rPr>
                  <a:t> frequency steering vectors </a:t>
                </a:r>
                <a14:m>
                  <m:oMath xmlns:m="http://schemas.openxmlformats.org/officeDocument/2006/math">
                    <m:r>
                      <a:rPr lang="en-US" sz="20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concatenated into matrix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A </a:t>
                </a:r>
                <a:r>
                  <a:rPr lang="en-US" sz="2000" dirty="0">
                    <a:solidFill>
                      <a:srgbClr val="0000FF"/>
                    </a:solidFill>
                  </a:rPr>
                  <a:t>as </a:t>
                </a:r>
                <a:endParaRPr lang="en-US" sz="2000" b="1" u="sng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BBCF98A3-29A4-47A7-9C36-E29BD23D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86565"/>
                <a:ext cx="11997559" cy="1068138"/>
              </a:xfrm>
              <a:prstGeom prst="rect">
                <a:avLst/>
              </a:prstGeom>
              <a:blipFill>
                <a:blip r:embed="rId6"/>
                <a:stretch>
                  <a:fillRect l="-457" t="-2841" r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Spectrogram Signal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188411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Consider continuous-time receive capture that is subsequently discretized and vectorized</a:t>
            </a:r>
            <a:endParaRPr lang="en-US" sz="2000" dirty="0">
              <a:solidFill>
                <a:srgbClr val="00B050"/>
              </a:solidFill>
            </a:endParaRPr>
          </a:p>
          <a:p>
            <a:pPr lvl="1"/>
            <a:endParaRPr lang="en-US" sz="1700" dirty="0">
              <a:solidFill>
                <a:schemeClr val="tx1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A0B4537-FA08-4645-A67C-EAC30BDBB3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644434"/>
              </p:ext>
            </p:extLst>
          </p:nvPr>
        </p:nvGraphicFramePr>
        <p:xfrm>
          <a:off x="4115893" y="2681623"/>
          <a:ext cx="3020388" cy="48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Equation" r:id="rId7" imgW="1295400" imgH="228600" progId="Equation.DSMT4">
                  <p:embed/>
                </p:oleObj>
              </mc:Choice>
              <mc:Fallback>
                <p:oleObj name="Equation" r:id="rId7" imgW="12954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5893" y="2681623"/>
                        <a:ext cx="3020388" cy="4850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83650CA-69F7-4E7D-8AC7-B0B644491B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340014"/>
              </p:ext>
            </p:extLst>
          </p:nvPr>
        </p:nvGraphicFramePr>
        <p:xfrm>
          <a:off x="8538598" y="2669997"/>
          <a:ext cx="3225988" cy="420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Equation" r:id="rId9" imgW="1536033" imgH="215806" progId="Equation.DSMT4">
                  <p:embed/>
                </p:oleObj>
              </mc:Choice>
              <mc:Fallback>
                <p:oleObj name="Equation" r:id="rId9" imgW="1536033" imgH="21580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8598" y="2669997"/>
                        <a:ext cx="3225988" cy="4207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36ABEA3-8739-4F72-B279-DB3FE2083C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895386"/>
              </p:ext>
            </p:extLst>
          </p:nvPr>
        </p:nvGraphicFramePr>
        <p:xfrm>
          <a:off x="4514958" y="5312343"/>
          <a:ext cx="3433232" cy="94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Equation" r:id="rId11" imgW="1752480" imgH="495000" progId="Equation.DSMT4">
                  <p:embed/>
                </p:oleObj>
              </mc:Choice>
              <mc:Fallback>
                <p:oleObj name="Equation" r:id="rId11" imgW="1752480" imgH="495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958" y="5312343"/>
                        <a:ext cx="3433232" cy="9447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7614CFB-8B6A-449A-8733-13996D1115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432905"/>
              </p:ext>
            </p:extLst>
          </p:nvPr>
        </p:nvGraphicFramePr>
        <p:xfrm>
          <a:off x="8117313" y="4361961"/>
          <a:ext cx="3370752" cy="42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Equation" r:id="rId13" imgW="1574640" imgH="215640" progId="Equation.DSMT4">
                  <p:embed/>
                </p:oleObj>
              </mc:Choice>
              <mc:Fallback>
                <p:oleObj name="Equation" r:id="rId13" imgW="1574640" imgH="21564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7313" y="4361961"/>
                        <a:ext cx="3370752" cy="4290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501BC2F-BE87-4389-A437-3BD023025B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855623"/>
              </p:ext>
            </p:extLst>
          </p:nvPr>
        </p:nvGraphicFramePr>
        <p:xfrm>
          <a:off x="1557974" y="4376121"/>
          <a:ext cx="467360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" name="Equation" r:id="rId15" imgW="2273040" imgH="304560" progId="Equation.DSMT4">
                  <p:embed/>
                </p:oleObj>
              </mc:Choice>
              <mc:Fallback>
                <p:oleObj name="Equation" r:id="rId15" imgW="2273040" imgH="30456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974" y="4376121"/>
                        <a:ext cx="4673600" cy="601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F4127E3-FA84-40F6-945A-EE3EEF11A5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17394"/>
              </p:ext>
            </p:extLst>
          </p:nvPr>
        </p:nvGraphicFramePr>
        <p:xfrm>
          <a:off x="510988" y="2786568"/>
          <a:ext cx="2015321" cy="420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Equation" r:id="rId17" imgW="863225" imgH="190417" progId="Equation.DSMT4">
                  <p:embed/>
                </p:oleObj>
              </mc:Choice>
              <mc:Fallback>
                <p:oleObj name="Equation" r:id="rId17" imgW="863225" imgH="190417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988" y="2786568"/>
                        <a:ext cx="2015321" cy="4207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8FAE92-2B31-4729-AE0F-863209EE68BE}"/>
              </a:ext>
            </a:extLst>
          </p:cNvPr>
          <p:cNvCxnSpPr/>
          <p:nvPr/>
        </p:nvCxnSpPr>
        <p:spPr>
          <a:xfrm>
            <a:off x="2878911" y="2593936"/>
            <a:ext cx="969189" cy="0"/>
          </a:xfrm>
          <a:prstGeom prst="straightConnector1">
            <a:avLst/>
          </a:prstGeom>
          <a:ln w="5715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5B0ECA-EBC5-4C3F-9ABA-56FBFF0EBD2E}"/>
              </a:ext>
            </a:extLst>
          </p:cNvPr>
          <p:cNvCxnSpPr/>
          <p:nvPr/>
        </p:nvCxnSpPr>
        <p:spPr>
          <a:xfrm>
            <a:off x="7352181" y="2616383"/>
            <a:ext cx="969189" cy="0"/>
          </a:xfrm>
          <a:prstGeom prst="straightConnector1">
            <a:avLst/>
          </a:prstGeom>
          <a:ln w="5715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D82A45-9AF7-4D06-951A-2C70E34AD2B9}"/>
                  </a:ext>
                </a:extLst>
              </p:cNvPr>
              <p:cNvSpPr txBox="1"/>
              <p:nvPr/>
            </p:nvSpPr>
            <p:spPr>
              <a:xfrm>
                <a:off x="8977945" y="1855569"/>
                <a:ext cx="26035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i="1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N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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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1 t</a:t>
                </a:r>
                <a:r>
                  <a:rPr lang="en-US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emporal snapshot at time index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𝓁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D82A45-9AF7-4D06-951A-2C70E34AD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945" y="1855569"/>
                <a:ext cx="2603500" cy="646331"/>
              </a:xfrm>
              <a:prstGeom prst="rect">
                <a:avLst/>
              </a:prstGeom>
              <a:blipFill>
                <a:blip r:embed="rId19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0CAC35D-9F27-4E9E-95CE-D7461872EE83}"/>
              </a:ext>
            </a:extLst>
          </p:cNvPr>
          <p:cNvSpPr txBox="1"/>
          <p:nvPr/>
        </p:nvSpPr>
        <p:spPr>
          <a:xfrm>
            <a:off x="4324337" y="1987625"/>
            <a:ext cx="260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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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discretized receive vector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69AD53-9C15-446F-907A-22B27CDA6A26}"/>
              </a:ext>
            </a:extLst>
          </p:cNvPr>
          <p:cNvSpPr txBox="1"/>
          <p:nvPr/>
        </p:nvSpPr>
        <p:spPr>
          <a:xfrm>
            <a:off x="270656" y="1840392"/>
            <a:ext cx="260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continuous received </a:t>
            </a:r>
            <a:r>
              <a:rPr lang="en-US" dirty="0">
                <a:solidFill>
                  <a:srgbClr val="0050BA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signal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plus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2AB1E9-73C7-4D1A-BE27-C86A08464D08}"/>
              </a:ext>
            </a:extLst>
          </p:cNvPr>
          <p:cNvCxnSpPr>
            <a:cxnSpLocks/>
          </p:cNvCxnSpPr>
          <p:nvPr/>
        </p:nvCxnSpPr>
        <p:spPr>
          <a:xfrm>
            <a:off x="2159000" y="2486723"/>
            <a:ext cx="78653" cy="3155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C26B19-978B-41A5-A9AF-C69F4F9C1927}"/>
              </a:ext>
            </a:extLst>
          </p:cNvPr>
          <p:cNvCxnSpPr>
            <a:cxnSpLocks/>
          </p:cNvCxnSpPr>
          <p:nvPr/>
        </p:nvCxnSpPr>
        <p:spPr>
          <a:xfrm>
            <a:off x="1237704" y="2453463"/>
            <a:ext cx="320270" cy="324658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A56716DA-AA07-459F-B8A3-25B3422C734C}"/>
              </a:ext>
            </a:extLst>
          </p:cNvPr>
          <p:cNvSpPr/>
          <p:nvPr/>
        </p:nvSpPr>
        <p:spPr>
          <a:xfrm>
            <a:off x="427413" y="1727200"/>
            <a:ext cx="2362597" cy="1612220"/>
          </a:xfrm>
          <a:prstGeom prst="rect">
            <a:avLst/>
          </a:prstGeom>
          <a:noFill/>
          <a:ln w="5715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4B8A90-E5EB-4368-97EE-D1CD3BBC04EA}"/>
              </a:ext>
            </a:extLst>
          </p:cNvPr>
          <p:cNvSpPr/>
          <p:nvPr/>
        </p:nvSpPr>
        <p:spPr>
          <a:xfrm>
            <a:off x="4020749" y="1726097"/>
            <a:ext cx="3225988" cy="1613327"/>
          </a:xfrm>
          <a:prstGeom prst="rect">
            <a:avLst/>
          </a:prstGeom>
          <a:noFill/>
          <a:ln w="5715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AD9F74-2E3C-4FBA-8D99-5C6A360AD8C9}"/>
              </a:ext>
            </a:extLst>
          </p:cNvPr>
          <p:cNvSpPr/>
          <p:nvPr/>
        </p:nvSpPr>
        <p:spPr>
          <a:xfrm>
            <a:off x="8478408" y="1732904"/>
            <a:ext cx="3319891" cy="1613331"/>
          </a:xfrm>
          <a:prstGeom prst="rect">
            <a:avLst/>
          </a:prstGeom>
          <a:noFill/>
          <a:ln w="5715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F501F62-9532-46E1-B366-DFB7BEF9C55D}"/>
              </a:ext>
            </a:extLst>
          </p:cNvPr>
          <p:cNvSpPr txBox="1">
            <a:spLocks/>
          </p:cNvSpPr>
          <p:nvPr/>
        </p:nvSpPr>
        <p:spPr>
          <a:xfrm>
            <a:off x="219429" y="4885647"/>
            <a:ext cx="11268636" cy="106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Nonstationarity produces deviation that is represented by the catch-all error term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US" sz="2000" b="1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A62134-1A83-4038-AE7D-4E770192F5B7}"/>
              </a:ext>
            </a:extLst>
          </p:cNvPr>
          <p:cNvSpPr txBox="1"/>
          <p:nvPr/>
        </p:nvSpPr>
        <p:spPr>
          <a:xfrm>
            <a:off x="6691538" y="4393493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Palatino Linotype" panose="02040502050505030304" pitchFamily="18" charset="0"/>
              </a:rPr>
              <a:t>where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8F6265-7A1D-4A35-B565-42E923AE64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0"/>
    </mc:Choice>
    <mc:Fallback xmlns="">
      <p:transition spd="slow" advTm="464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Model Error Compensation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39D12B1-F0B9-43CB-B749-F65F5D087C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470175"/>
              </p:ext>
            </p:extLst>
          </p:nvPr>
        </p:nvGraphicFramePr>
        <p:xfrm>
          <a:off x="4573722" y="3170483"/>
          <a:ext cx="3395410" cy="761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Equation" r:id="rId4" imgW="1562100" imgH="368300" progId="Equation.DSMT4">
                  <p:embed/>
                </p:oleObj>
              </mc:Choice>
              <mc:Fallback>
                <p:oleObj name="Equation" r:id="rId4" imgW="1562100" imgH="368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3722" y="3170483"/>
                        <a:ext cx="3395410" cy="7613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5C8E79C-066B-4695-8DE2-061203F7C8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668953"/>
              </p:ext>
            </p:extLst>
          </p:nvPr>
        </p:nvGraphicFramePr>
        <p:xfrm>
          <a:off x="8734009" y="2605179"/>
          <a:ext cx="301708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" name="Equation" r:id="rId6" imgW="1498600" imgH="190500" progId="Equation.DSMT4">
                  <p:embed/>
                </p:oleObj>
              </mc:Choice>
              <mc:Fallback>
                <p:oleObj name="Equation" r:id="rId6" imgW="14986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4009" y="2605179"/>
                        <a:ext cx="3017086" cy="365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ACA9245-8F7D-409E-867C-E702EA7BBF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593477"/>
              </p:ext>
            </p:extLst>
          </p:nvPr>
        </p:nvGraphicFramePr>
        <p:xfrm>
          <a:off x="9477361" y="2934375"/>
          <a:ext cx="1677390" cy="415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" name="Equation" r:id="rId8" imgW="1066800" imgH="228600" progId="Equation.DSMT4">
                  <p:embed/>
                </p:oleObj>
              </mc:Choice>
              <mc:Fallback>
                <p:oleObj name="Equation" r:id="rId8" imgW="10668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61" y="2934375"/>
                        <a:ext cx="1677390" cy="4153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0405B34-537B-4742-98B7-D65B8290E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879256"/>
              </p:ext>
            </p:extLst>
          </p:nvPr>
        </p:nvGraphicFramePr>
        <p:xfrm>
          <a:off x="4169528" y="5214880"/>
          <a:ext cx="3522663" cy="435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" name="Equation" r:id="rId10" imgW="1600200" imgH="215900" progId="Equation.DSMT4">
                  <p:embed/>
                </p:oleObj>
              </mc:Choice>
              <mc:Fallback>
                <p:oleObj name="Equation" r:id="rId10" imgW="1600200" imgH="2159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9528" y="5214880"/>
                        <a:ext cx="3522663" cy="4351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F5108E3-63E5-46F8-B506-E0DEEB19A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106813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Since the additional error is signal dependent and unknown, we further alter the linear model by assuming there exists model mismatch induced by a vector of random variables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z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44524AA-32A3-4F9C-9AA8-92E5DF5F5D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82612"/>
              </p:ext>
            </p:extLst>
          </p:nvPr>
        </p:nvGraphicFramePr>
        <p:xfrm>
          <a:off x="331776" y="2942954"/>
          <a:ext cx="3532641" cy="972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" name="Equation" r:id="rId12" imgW="1752480" imgH="495000" progId="Equation.DSMT4">
                  <p:embed/>
                </p:oleObj>
              </mc:Choice>
              <mc:Fallback>
                <p:oleObj name="Equation" r:id="rId12" imgW="175248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36ABEA3-8739-4F72-B279-DB3FE2083C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76" y="2942954"/>
                        <a:ext cx="3532641" cy="972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D1D9962-44B2-478C-94A4-660EC8E69ADC}"/>
              </a:ext>
            </a:extLst>
          </p:cNvPr>
          <p:cNvSpPr/>
          <p:nvPr/>
        </p:nvSpPr>
        <p:spPr>
          <a:xfrm>
            <a:off x="203200" y="2317628"/>
            <a:ext cx="3762817" cy="192417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FEB161-9166-4D3E-A360-E74C7BFF11AD}"/>
              </a:ext>
            </a:extLst>
          </p:cNvPr>
          <p:cNvSpPr txBox="1"/>
          <p:nvPr/>
        </p:nvSpPr>
        <p:spPr>
          <a:xfrm>
            <a:off x="679023" y="2445625"/>
            <a:ext cx="260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actual receive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B52A47-C9B7-4ABB-A3D4-27407C56522A}"/>
              </a:ext>
            </a:extLst>
          </p:cNvPr>
          <p:cNvSpPr/>
          <p:nvPr/>
        </p:nvSpPr>
        <p:spPr>
          <a:xfrm>
            <a:off x="4389357" y="2317628"/>
            <a:ext cx="3547192" cy="1910475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1482A9-A8E0-4696-A468-D66161AABAE8}"/>
              </a:ext>
            </a:extLst>
          </p:cNvPr>
          <p:cNvSpPr txBox="1"/>
          <p:nvPr/>
        </p:nvSpPr>
        <p:spPr>
          <a:xfrm>
            <a:off x="4502184" y="2583091"/>
            <a:ext cx="3017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compensated receive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95278-2890-432A-A701-5B165EEA35B0}"/>
              </a:ext>
            </a:extLst>
          </p:cNvPr>
          <p:cNvSpPr txBox="1"/>
          <p:nvPr/>
        </p:nvSpPr>
        <p:spPr>
          <a:xfrm>
            <a:off x="8432783" y="2211328"/>
            <a:ext cx="3660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Signal-dependent model mismatch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608C29-BAC4-4A84-B477-3AADD2195938}"/>
              </a:ext>
            </a:extLst>
          </p:cNvPr>
          <p:cNvSpPr txBox="1">
            <a:spLocks/>
          </p:cNvSpPr>
          <p:nvPr/>
        </p:nvSpPr>
        <p:spPr>
          <a:xfrm>
            <a:off x="433376" y="4660173"/>
            <a:ext cx="11268636" cy="106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We can then pose the MSE objective function using the compensated receive model as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solidFill>
                  <a:srgbClr val="0000FF"/>
                </a:solidFill>
              </a:rPr>
              <a:t>      the solution to which realizes … 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638E844-413A-4468-B993-505F225A86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671531"/>
              </p:ext>
            </p:extLst>
          </p:nvPr>
        </p:nvGraphicFramePr>
        <p:xfrm>
          <a:off x="9983362" y="3951380"/>
          <a:ext cx="4048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" name="Equation" r:id="rId14" imgW="228600" imgH="203040" progId="Equation.DSMT4">
                  <p:embed/>
                </p:oleObj>
              </mc:Choice>
              <mc:Fallback>
                <p:oleObj name="Equation" r:id="rId14" imgW="22860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41AEDD5-B00E-410A-8A5C-367477702E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3362" y="3951380"/>
                        <a:ext cx="404812" cy="365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53FB3B9-8F4F-42B9-B324-99A6A7CB0D3E}"/>
              </a:ext>
            </a:extLst>
          </p:cNvPr>
          <p:cNvSpPr txBox="1"/>
          <p:nvPr/>
        </p:nvSpPr>
        <p:spPr>
          <a:xfrm>
            <a:off x="8404061" y="3581134"/>
            <a:ext cx="3660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model mismatch variance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EC805F-689E-4E43-B6F0-90EC41904545}"/>
              </a:ext>
            </a:extLst>
          </p:cNvPr>
          <p:cNvSpPr/>
          <p:nvPr/>
        </p:nvSpPr>
        <p:spPr>
          <a:xfrm>
            <a:off x="8523059" y="1982120"/>
            <a:ext cx="3434365" cy="1475993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BD1999-18FB-4452-817E-3B5E634AE89D}"/>
              </a:ext>
            </a:extLst>
          </p:cNvPr>
          <p:cNvSpPr/>
          <p:nvPr/>
        </p:nvSpPr>
        <p:spPr>
          <a:xfrm>
            <a:off x="8523059" y="3581134"/>
            <a:ext cx="3434365" cy="761395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314B8A-DC3B-4AAA-A21C-18641059B7DD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969132" y="2720117"/>
            <a:ext cx="553927" cy="250187"/>
          </a:xfrm>
          <a:prstGeom prst="straightConnector1">
            <a:avLst/>
          </a:prstGeom>
          <a:ln w="5715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992D8D-6C77-4465-81BC-3D0117EFB019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7936551" y="3835402"/>
            <a:ext cx="586508" cy="126430"/>
          </a:xfrm>
          <a:prstGeom prst="straightConnector1">
            <a:avLst/>
          </a:prstGeom>
          <a:ln w="5715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25798E1-744D-4C6F-864F-A90B707F234B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3949700" y="3272866"/>
            <a:ext cx="439657" cy="16434"/>
          </a:xfrm>
          <a:prstGeom prst="straightConnector1">
            <a:avLst/>
          </a:prstGeom>
          <a:ln w="5715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5A70F74-4D0E-419D-984D-B6CA8938CE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4"/>
    </mc:Choice>
    <mc:Fallback xmlns="">
      <p:transition spd="slow" advTm="2376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A018-9402-43BD-92B6-7252D7E76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Spectrogram (Freq-RISR)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86D13-117A-4142-84DF-207DDAE00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54FDFA0-804D-40B7-B508-BA73E05B6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822617"/>
              </p:ext>
            </p:extLst>
          </p:nvPr>
        </p:nvGraphicFramePr>
        <p:xfrm>
          <a:off x="3212274" y="1570514"/>
          <a:ext cx="4507698" cy="904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5" name="Equation" r:id="rId4" imgW="2552700" imgH="520700" progId="Equation.DSMT4">
                  <p:embed/>
                </p:oleObj>
              </mc:Choice>
              <mc:Fallback>
                <p:oleObj name="Equation" r:id="rId4" imgW="2552700" imgH="520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2274" y="1570514"/>
                        <a:ext cx="4507698" cy="9048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7D5ECDB-4C8A-4C4F-9CCC-99A41081E8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26431"/>
              </p:ext>
            </p:extLst>
          </p:nvPr>
        </p:nvGraphicFramePr>
        <p:xfrm>
          <a:off x="1930752" y="2674700"/>
          <a:ext cx="2873190" cy="478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6" name="Equation" r:id="rId6" imgW="1485900" imgH="241300" progId="Equation.DSMT4">
                  <p:embed/>
                </p:oleObj>
              </mc:Choice>
              <mc:Fallback>
                <p:oleObj name="Equation" r:id="rId6" imgW="14859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752" y="2674700"/>
                        <a:ext cx="2873190" cy="4788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72DEC9F-6625-4B44-914A-F7E3B755B3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079587"/>
              </p:ext>
            </p:extLst>
          </p:nvPr>
        </p:nvGraphicFramePr>
        <p:xfrm>
          <a:off x="6306548" y="2708081"/>
          <a:ext cx="2008807" cy="48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7" name="Equation" r:id="rId8" imgW="1028254" imgH="241195" progId="Equation.DSMT4">
                  <p:embed/>
                </p:oleObj>
              </mc:Choice>
              <mc:Fallback>
                <p:oleObj name="Equation" r:id="rId8" imgW="1028254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6548" y="2708081"/>
                        <a:ext cx="2008807" cy="483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41AEDD5-B00E-410A-8A5C-367477702E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538803"/>
              </p:ext>
            </p:extLst>
          </p:nvPr>
        </p:nvGraphicFramePr>
        <p:xfrm>
          <a:off x="1930752" y="3290686"/>
          <a:ext cx="3102418" cy="43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" name="Equation" r:id="rId10" imgW="1752600" imgH="241300" progId="Equation.DSMT4">
                  <p:embed/>
                </p:oleObj>
              </mc:Choice>
              <mc:Fallback>
                <p:oleObj name="Equation" r:id="rId10" imgW="17526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752" y="3290686"/>
                        <a:ext cx="3102418" cy="4360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05BC15B-C2EB-4A9B-86EA-0D57ADF70C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233022"/>
              </p:ext>
            </p:extLst>
          </p:nvPr>
        </p:nvGraphicFramePr>
        <p:xfrm>
          <a:off x="6096877" y="3275357"/>
          <a:ext cx="2560253" cy="44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9" name="Equation" r:id="rId12" imgW="1155700" imgH="203200" progId="Equation.DSMT4">
                  <p:embed/>
                </p:oleObj>
              </mc:Choice>
              <mc:Fallback>
                <p:oleObj name="Equation" r:id="rId12" imgW="1155700" imgH="203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877" y="3275357"/>
                        <a:ext cx="2560253" cy="440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6316ADD-E4AC-4FF3-9689-D2B773262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36187"/>
              </p:ext>
            </p:extLst>
          </p:nvPr>
        </p:nvGraphicFramePr>
        <p:xfrm>
          <a:off x="1565003" y="5013334"/>
          <a:ext cx="5415515" cy="77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" name="Equation" r:id="rId14" imgW="2781300" imgH="419100" progId="Equation.DSMT4">
                  <p:embed/>
                </p:oleObj>
              </mc:Choice>
              <mc:Fallback>
                <p:oleObj name="Equation" r:id="rId14" imgW="2781300" imgH="4191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003" y="5013334"/>
                        <a:ext cx="5415515" cy="7789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A6A132D-DC68-4569-BADA-1D80581442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853519"/>
              </p:ext>
            </p:extLst>
          </p:nvPr>
        </p:nvGraphicFramePr>
        <p:xfrm>
          <a:off x="5373796" y="4531338"/>
          <a:ext cx="2346176" cy="43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" name="Equation" r:id="rId16" imgW="1066337" imgH="215806" progId="Equation.DSMT4">
                  <p:embed/>
                </p:oleObj>
              </mc:Choice>
              <mc:Fallback>
                <p:oleObj name="Equation" r:id="rId16" imgW="1066337" imgH="215806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796" y="4531338"/>
                        <a:ext cx="2346176" cy="4360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81826C5-A203-4E7A-B7CB-1F3C08493E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646556"/>
              </p:ext>
            </p:extLst>
          </p:nvPr>
        </p:nvGraphicFramePr>
        <p:xfrm>
          <a:off x="2949552" y="4594807"/>
          <a:ext cx="1250950" cy="344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" name="Equation" r:id="rId18" imgW="660113" imgH="190417" progId="Equation.DSMT4">
                  <p:embed/>
                </p:oleObj>
              </mc:Choice>
              <mc:Fallback>
                <p:oleObj name="Equation" r:id="rId18" imgW="660113" imgH="190417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552" y="4594807"/>
                        <a:ext cx="1250950" cy="3444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F356C07-9C4D-44C1-AC19-A6636032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106813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partially constrained RISR filter for the </a:t>
            </a:r>
            <a:r>
              <a:rPr lang="en-US" sz="2000" i="1" dirty="0" err="1">
                <a:solidFill>
                  <a:schemeClr val="tx1"/>
                </a:solidFill>
              </a:rPr>
              <a:t>m</a:t>
            </a:r>
            <a:r>
              <a:rPr lang="en-US" sz="2000" dirty="0" err="1">
                <a:solidFill>
                  <a:schemeClr val="tx1"/>
                </a:solidFill>
              </a:rPr>
              <a:t>th</a:t>
            </a:r>
            <a:r>
              <a:rPr lang="en-US" sz="2000" dirty="0">
                <a:solidFill>
                  <a:srgbClr val="0000FF"/>
                </a:solidFill>
              </a:rPr>
              <a:t> direction and partial constraint </a:t>
            </a:r>
            <a:r>
              <a:rPr lang="en-US" sz="2000" dirty="0">
                <a:solidFill>
                  <a:schemeClr val="tx1"/>
                </a:solidFill>
              </a:rPr>
              <a:t>α</a:t>
            </a:r>
            <a:r>
              <a:rPr lang="en-US" sz="2000" dirty="0">
                <a:solidFill>
                  <a:srgbClr val="0000FF"/>
                </a:solidFill>
              </a:rPr>
              <a:t> is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01F30FD-7CB0-4FC3-B3F6-DF8880D63B51}"/>
              </a:ext>
            </a:extLst>
          </p:cNvPr>
          <p:cNvSpPr txBox="1">
            <a:spLocks/>
          </p:cNvSpPr>
          <p:nvPr/>
        </p:nvSpPr>
        <p:spPr>
          <a:xfrm>
            <a:off x="609600" y="3871133"/>
            <a:ext cx="11268636" cy="106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As the         is unknown </a:t>
            </a:r>
            <a:r>
              <a:rPr lang="en-US" sz="2000" i="1" dirty="0">
                <a:solidFill>
                  <a:srgbClr val="0000FF"/>
                </a:solidFill>
              </a:rPr>
              <a:t>a priori</a:t>
            </a:r>
            <a:r>
              <a:rPr lang="en-US" sz="2000" dirty="0">
                <a:solidFill>
                  <a:srgbClr val="0000FF"/>
                </a:solidFill>
              </a:rPr>
              <a:t>, RISR iteratively refines an estimate for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000FF"/>
                </a:solidFill>
              </a:rPr>
              <a:t> iterations and with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1</a:t>
            </a:r>
            <a:r>
              <a:rPr lang="en-US" sz="2000" dirty="0">
                <a:solidFill>
                  <a:srgbClr val="0000FF"/>
                </a:solidFill>
              </a:rPr>
              <a:t> snapshots via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6C02130-D7AB-4322-8B73-1326A673F638}"/>
              </a:ext>
            </a:extLst>
          </p:cNvPr>
          <p:cNvSpPr txBox="1">
            <a:spLocks/>
          </p:cNvSpPr>
          <p:nvPr/>
        </p:nvSpPr>
        <p:spPr>
          <a:xfrm>
            <a:off x="1181100" y="5813669"/>
            <a:ext cx="11268636" cy="106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solidFill>
                  <a:srgbClr val="0000FF"/>
                </a:solidFill>
              </a:rPr>
              <a:t>where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00FF"/>
                </a:solidFill>
              </a:rPr>
              <a:t> can be as small as 0 (single snapshot)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FAE061-6B34-4BD4-9B89-B5A7D235FDF9}"/>
              </a:ext>
            </a:extLst>
          </p:cNvPr>
          <p:cNvSpPr/>
          <p:nvPr/>
        </p:nvSpPr>
        <p:spPr>
          <a:xfrm>
            <a:off x="8275917" y="5120749"/>
            <a:ext cx="3503707" cy="6857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Noncoherent combination improves robustness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D3CF56-7712-49FD-BE52-2831ECD4F48D}"/>
              </a:ext>
            </a:extLst>
          </p:cNvPr>
          <p:cNvCxnSpPr/>
          <p:nvPr/>
        </p:nvCxnSpPr>
        <p:spPr>
          <a:xfrm flipH="1">
            <a:off x="7235745" y="5463646"/>
            <a:ext cx="96845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E6ADDAE-6204-48ED-ADDC-3E61376609D7}"/>
              </a:ext>
            </a:extLst>
          </p:cNvPr>
          <p:cNvSpPr txBox="1">
            <a:spLocks/>
          </p:cNvSpPr>
          <p:nvPr/>
        </p:nvSpPr>
        <p:spPr>
          <a:xfrm>
            <a:off x="609600" y="2396376"/>
            <a:ext cx="11268636" cy="106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solidFill>
                  <a:srgbClr val="0000FF"/>
                </a:solidFill>
              </a:rPr>
              <a:t>where</a:t>
            </a:r>
            <a:endParaRPr lang="en-US" sz="17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6C9703F-D6CF-4EE2-A6A4-2FF2E5BC2992}"/>
                  </a:ext>
                </a:extLst>
              </p:cNvPr>
              <p:cNvSpPr txBox="1"/>
              <p:nvPr/>
            </p:nvSpPr>
            <p:spPr>
              <a:xfrm>
                <a:off x="1740091" y="3872806"/>
                <a:ext cx="634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smtClean="0"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0">
                              <a:latin typeface="Cambria Math" panose="02040503050406030204" pitchFamily="18" charset="0"/>
                            </a:rPr>
                            <m:t>𝓁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6C9703F-D6CF-4EE2-A6A4-2FF2E5BC2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91" y="3872806"/>
                <a:ext cx="634809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B2FB54-ED2B-4FCD-9FDB-E5F21E688D50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9963793" y="1448654"/>
            <a:ext cx="248314" cy="422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396D5D6-F213-451E-A2BA-41B4F75FCC06}"/>
              </a:ext>
            </a:extLst>
          </p:cNvPr>
          <p:cNvSpPr/>
          <p:nvPr/>
        </p:nvSpPr>
        <p:spPr>
          <a:xfrm>
            <a:off x="8275917" y="1870726"/>
            <a:ext cx="3872379" cy="6857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Can vary from fully constrained (=1) to unconstrained (=0) to tune robustness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DAF218-C4F9-4EAD-9F06-0431299EEE94}"/>
              </a:ext>
            </a:extLst>
          </p:cNvPr>
          <p:cNvSpPr txBox="1"/>
          <p:nvPr/>
        </p:nvSpPr>
        <p:spPr>
          <a:xfrm>
            <a:off x="9555062" y="3134063"/>
            <a:ext cx="2170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source correlation Matrix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9518FD8-E916-4DCF-BBBA-545D55EE83BB}"/>
              </a:ext>
            </a:extLst>
          </p:cNvPr>
          <p:cNvCxnSpPr>
            <a:cxnSpLocks/>
          </p:cNvCxnSpPr>
          <p:nvPr/>
        </p:nvCxnSpPr>
        <p:spPr>
          <a:xfrm flipH="1" flipV="1">
            <a:off x="8739003" y="3541599"/>
            <a:ext cx="663186" cy="136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FFF6847-DA1A-4A93-AE8C-DEBD20D4806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5"/>
    </mc:Choice>
    <mc:Fallback xmlns="">
      <p:transition spd="slow" advTm="4434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4AA4-7D28-469A-8000-09DA28D2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82" y="1"/>
            <a:ext cx="10972800" cy="879936"/>
          </a:xfrm>
        </p:spPr>
        <p:txBody>
          <a:bodyPr/>
          <a:lstStyle/>
          <a:p>
            <a:r>
              <a:rPr lang="en-US" dirty="0"/>
              <a:t>Experimental Setup: 8-Element ULA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6B266-51CC-4825-B907-43E890202B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39289" y="1380386"/>
            <a:ext cx="5712683" cy="432843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508065-ECA9-4716-AA19-CD3DFD9B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115568"/>
            <a:ext cx="4927600" cy="505663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In </a:t>
            </a:r>
            <a:r>
              <a:rPr lang="en-US" sz="2000" b="1" dirty="0">
                <a:solidFill>
                  <a:srgbClr val="339933"/>
                </a:solidFill>
              </a:rPr>
              <a:t>[2] </a:t>
            </a:r>
            <a:r>
              <a:rPr lang="en-US" sz="2000" dirty="0">
                <a:solidFill>
                  <a:srgbClr val="0000FF"/>
                </a:solidFill>
              </a:rPr>
              <a:t>we demonstrate RISR for DF using an 8-channel RF receive (Rx) ULA: nominal resolution = 22.5</a:t>
            </a:r>
            <a:r>
              <a:rPr lang="en-US" sz="20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⸰</a:t>
            </a:r>
            <a:r>
              <a:rPr lang="en-US" sz="2000" dirty="0">
                <a:solidFill>
                  <a:srgbClr val="0000FF"/>
                </a:solidFill>
              </a:rPr>
              <a:t> at 𝜆/2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Three transmit (Tx) antennas were used to generate signals of different types, all with a 10MHz BW centered at 3.82 GHz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Noise covariance estimated from a quiet scene (no transmission)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618E7-6E0E-420D-9492-691032F0B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8CEEB9-F828-4EAA-AAC7-548496D6FB7D}"/>
              </a:ext>
            </a:extLst>
          </p:cNvPr>
          <p:cNvSpPr/>
          <p:nvPr/>
        </p:nvSpPr>
        <p:spPr>
          <a:xfrm>
            <a:off x="624541" y="5730450"/>
            <a:ext cx="1094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/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[2]	 C.C. Jones, Z.E. Gannon, D. DePardo, J.W. Owen, S.D. Blunt, C.T. Allen, B.H. Kirk, “Development &amp; experimental assessment of robust direction finding and self-calibration” </a:t>
            </a:r>
            <a:r>
              <a:rPr lang="en-US" sz="1400" b="1" i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IEEE Radar Conf</a:t>
            </a:r>
            <a:r>
              <a:rPr lang="en-US" sz="1400" b="1" dirty="0">
                <a:solidFill>
                  <a:srgbClr val="339933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., New York City, NY, Apr. 2022.</a:t>
            </a:r>
            <a:endParaRPr lang="en-US" sz="14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9"/>
    </mc:Choice>
    <mc:Fallback xmlns="">
      <p:transition spd="slow" advTm="2355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7FB-8BDB-4267-B430-0636B9A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57F-0442-4C87-BD77-2792E79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F604D1-4C2D-420C-92E6-A4CF0640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10550712" cy="459325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3 transmitters generate rather different time-domain signals as illustrated below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The LFM and Random FM (RFM) signals each have a single instantaneous frequency that changes as a function of time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In contrast, the OFDM signal is comprised of 500 weighted subcarriers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300B7-742D-4C3A-BDBC-38383CDE9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" y="3639445"/>
            <a:ext cx="3657600" cy="2514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3D084F-9248-4DA1-B64A-C65B4BA14869}"/>
              </a:ext>
            </a:extLst>
          </p:cNvPr>
          <p:cNvSpPr txBox="1"/>
          <p:nvPr/>
        </p:nvSpPr>
        <p:spPr>
          <a:xfrm>
            <a:off x="1574158" y="325042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LFM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5D1BE6-1B1A-4551-8EE2-F243A96A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892" y="3689289"/>
            <a:ext cx="3657600" cy="251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536531-0E4E-4177-A36A-1CA6B3FA7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471" y="3637128"/>
            <a:ext cx="3657600" cy="251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292EC5-B068-420C-AC2D-3585AE506A41}"/>
              </a:ext>
            </a:extLst>
          </p:cNvPr>
          <p:cNvSpPr txBox="1"/>
          <p:nvPr/>
        </p:nvSpPr>
        <p:spPr>
          <a:xfrm>
            <a:off x="5581523" y="325042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OFDM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0D96C-5DDD-4CF2-B55A-4B2FBF0CDB35}"/>
              </a:ext>
            </a:extLst>
          </p:cNvPr>
          <p:cNvSpPr txBox="1"/>
          <p:nvPr/>
        </p:nvSpPr>
        <p:spPr>
          <a:xfrm>
            <a:off x="9851750" y="324761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RFM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175168-CDE3-4EB5-AA88-555F54178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6"/>
    </mc:Choice>
    <mc:Fallback xmlns="">
      <p:transition spd="slow" advTm="5245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56386</TotalTime>
  <Words>2013</Words>
  <Application>Microsoft Office PowerPoint</Application>
  <PresentationFormat>Widescreen</PresentationFormat>
  <Paragraphs>269</Paragraphs>
  <Slides>29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Palatino Linotype</vt:lpstr>
      <vt:lpstr>Times New Roman</vt:lpstr>
      <vt:lpstr>Office Theme</vt:lpstr>
      <vt:lpstr>Equation</vt:lpstr>
      <vt:lpstr>An Adaptive Spectrogram Estimator to Enhance Signal Characterization</vt:lpstr>
      <vt:lpstr>Motivation</vt:lpstr>
      <vt:lpstr>Motivation</vt:lpstr>
      <vt:lpstr>Re-iterative Super Resolution</vt:lpstr>
      <vt:lpstr>Spectrogram Signal Model</vt:lpstr>
      <vt:lpstr>Model Error Compensation</vt:lpstr>
      <vt:lpstr>Adaptive Spectrogram (Freq-RISR)</vt:lpstr>
      <vt:lpstr>Experimental Setup: 8-Element ULA</vt:lpstr>
      <vt:lpstr>Signal Structures</vt:lpstr>
      <vt:lpstr>Experimental Validation - Overview</vt:lpstr>
      <vt:lpstr>Experimental Validation - Overview</vt:lpstr>
      <vt:lpstr>Experimental Validation - Overview</vt:lpstr>
      <vt:lpstr>Experimental Validation - Overview</vt:lpstr>
      <vt:lpstr>Experimental Validation - Overview</vt:lpstr>
      <vt:lpstr>Baseline Case</vt:lpstr>
      <vt:lpstr>Experimental Validation – DF-RISR</vt:lpstr>
      <vt:lpstr>Experimental Validation - DF-RISR</vt:lpstr>
      <vt:lpstr>Experimental Validation - DF-RISR</vt:lpstr>
      <vt:lpstr>Experimental Validation - DF-RISR</vt:lpstr>
      <vt:lpstr>DF-RISR Results: OFDM signal</vt:lpstr>
      <vt:lpstr>DF-RISR Results: LFM signal</vt:lpstr>
      <vt:lpstr>DF-RISR Results: RFM signal</vt:lpstr>
      <vt:lpstr>An Alternative Visualization</vt:lpstr>
      <vt:lpstr>Experimental Validation – Freq-RISR</vt:lpstr>
      <vt:lpstr>Experimental Validation – Freq-RISR</vt:lpstr>
      <vt:lpstr>Experimental Validation – DF-RISR + Freq-RISR</vt:lpstr>
      <vt:lpstr>Experimental Validation – DF-RISR + Freq-RISR</vt:lpstr>
      <vt:lpstr>An Alternative Visualization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Computationally Efficient Joint-Domain Clutter Cancellation for Waveform-Agile Radar</dc:title>
  <dc:creator>Shannon Blunt</dc:creator>
  <cp:lastModifiedBy>Jones, Christian Curtis</cp:lastModifiedBy>
  <cp:revision>1612</cp:revision>
  <cp:lastPrinted>2022-02-06T19:33:42Z</cp:lastPrinted>
  <dcterms:created xsi:type="dcterms:W3CDTF">2009-03-27T21:38:50Z</dcterms:created>
  <dcterms:modified xsi:type="dcterms:W3CDTF">2022-02-19T19:43:33Z</dcterms:modified>
</cp:coreProperties>
</file>