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11" r:id="rId1"/>
  </p:sldMasterIdLst>
  <p:notesMasterIdLst>
    <p:notesMasterId r:id="rId23"/>
  </p:notesMasterIdLst>
  <p:handoutMasterIdLst>
    <p:handoutMasterId r:id="rId24"/>
  </p:handoutMasterIdLst>
  <p:sldIdLst>
    <p:sldId id="341" r:id="rId2"/>
    <p:sldId id="406" r:id="rId3"/>
    <p:sldId id="439" r:id="rId4"/>
    <p:sldId id="422" r:id="rId5"/>
    <p:sldId id="455" r:id="rId6"/>
    <p:sldId id="423" r:id="rId7"/>
    <p:sldId id="454" r:id="rId8"/>
    <p:sldId id="458" r:id="rId9"/>
    <p:sldId id="445" r:id="rId10"/>
    <p:sldId id="446" r:id="rId11"/>
    <p:sldId id="447" r:id="rId12"/>
    <p:sldId id="448" r:id="rId13"/>
    <p:sldId id="453" r:id="rId14"/>
    <p:sldId id="427" r:id="rId15"/>
    <p:sldId id="449" r:id="rId16"/>
    <p:sldId id="450" r:id="rId17"/>
    <p:sldId id="433" r:id="rId18"/>
    <p:sldId id="451" r:id="rId19"/>
    <p:sldId id="452" r:id="rId20"/>
    <p:sldId id="429" r:id="rId21"/>
    <p:sldId id="459" r:id="rId22"/>
  </p:sldIdLst>
  <p:sldSz cx="12192000" cy="6858000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5CD574FC-DFDA-41A5-8C02-6AFF1CE18E08}">
          <p14:sldIdLst>
            <p14:sldId id="341"/>
            <p14:sldId id="406"/>
            <p14:sldId id="439"/>
            <p14:sldId id="422"/>
            <p14:sldId id="455"/>
            <p14:sldId id="423"/>
            <p14:sldId id="454"/>
            <p14:sldId id="458"/>
            <p14:sldId id="445"/>
            <p14:sldId id="446"/>
            <p14:sldId id="447"/>
            <p14:sldId id="448"/>
            <p14:sldId id="453"/>
            <p14:sldId id="427"/>
            <p14:sldId id="449"/>
            <p14:sldId id="450"/>
            <p14:sldId id="433"/>
            <p14:sldId id="451"/>
            <p14:sldId id="452"/>
            <p14:sldId id="429"/>
            <p14:sldId id="4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5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56"/>
    <a:srgbClr val="0000FF"/>
    <a:srgbClr val="008000"/>
    <a:srgbClr val="0050BA"/>
    <a:srgbClr val="FF0000"/>
    <a:srgbClr val="000000"/>
    <a:srgbClr val="0000CC"/>
    <a:srgbClr val="000099"/>
    <a:srgbClr val="E8000D"/>
    <a:srgbClr val="F0F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054939-8739-4155-8B9A-C49468410DE3}" v="184" dt="2023-03-14T21:57:15.611"/>
    <p1510:client id="{7F4E0693-4E06-0042-A846-8FBD64ADDD04}" v="243" dt="2023-03-14T22:33:19.6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0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35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7744C-8CBE-4BA0-9E8A-D5DD1F4BBC25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ED25B-BC18-4A5A-96F4-B54E1134E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22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77F576-BB89-4C8E-8F93-2380D797918E}" type="datetimeFigureOut">
              <a:rPr lang="en-US"/>
              <a:pPr>
                <a:defRPr/>
              </a:pPr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6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0A7A22-A5C4-4FB6-8FEF-49B6B68AA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71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A7A22-A5C4-4FB6-8FEF-49B6B68AAF4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A7A22-A5C4-4FB6-8FEF-49B6B68AAF4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62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A7A22-A5C4-4FB6-8FEF-49B6B68AAF4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10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A7A22-A5C4-4FB6-8FEF-49B6B68AAF4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8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A7A22-A5C4-4FB6-8FEF-49B6B68AAF4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09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A7A22-A5C4-4FB6-8FEF-49B6B68AAF4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41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A7A22-A5C4-4FB6-8FEF-49B6B68AAF4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63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A7A22-A5C4-4FB6-8FEF-49B6B68AAF4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77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A7A22-A5C4-4FB6-8FEF-49B6B68AAF4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317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A7A22-A5C4-4FB6-8FEF-49B6B68AAF4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704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A7A22-A5C4-4FB6-8FEF-49B6B68AAF4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45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A7A22-A5C4-4FB6-8FEF-49B6B68AAF4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396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A7A22-A5C4-4FB6-8FEF-49B6B68AAF4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73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A7A22-A5C4-4FB6-8FEF-49B6B68AAF4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59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A7A22-A5C4-4FB6-8FEF-49B6B68AAF4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31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A7A22-A5C4-4FB6-8FEF-49B6B68AAF4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34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A7A22-A5C4-4FB6-8FEF-49B6B68AAF4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92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A7A22-A5C4-4FB6-8FEF-49B6B68AAF4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3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A7A22-A5C4-4FB6-8FEF-49B6B68AAF4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02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0A7A22-A5C4-4FB6-8FEF-49B6B68AAF4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19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0004611" y="1"/>
            <a:ext cx="2187388" cy="6857999"/>
          </a:xfrm>
          <a:prstGeom prst="rect">
            <a:avLst/>
          </a:prstGeom>
          <a:solidFill>
            <a:srgbClr val="E7F2FF"/>
          </a:solidFill>
          <a:ln>
            <a:solidFill>
              <a:srgbClr val="F0F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4999" y="762563"/>
            <a:ext cx="9269507" cy="1470025"/>
          </a:xfrm>
        </p:spPr>
        <p:txBody>
          <a:bodyPr/>
          <a:lstStyle>
            <a:lvl1pPr>
              <a:defRPr>
                <a:solidFill>
                  <a:srgbClr val="002D56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9981" y="2587686"/>
            <a:ext cx="8534400" cy="76031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5C707D"/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A2D0-C8BE-459A-B0EE-A680D34A1E43}" type="datetime1">
              <a:rPr lang="en-US" smtClean="0"/>
              <a:t>4/28/2023</a:t>
            </a:fld>
            <a:endParaRPr lang="en-US"/>
          </a:p>
        </p:txBody>
      </p:sp>
      <p:sp>
        <p:nvSpPr>
          <p:cNvPr id="7" name="Line 27"/>
          <p:cNvSpPr>
            <a:spLocks noChangeShapeType="1"/>
          </p:cNvSpPr>
          <p:nvPr userDrawn="1"/>
        </p:nvSpPr>
        <p:spPr bwMode="auto">
          <a:xfrm>
            <a:off x="2" y="373084"/>
            <a:ext cx="10749092" cy="0"/>
          </a:xfrm>
          <a:prstGeom prst="line">
            <a:avLst/>
          </a:prstGeom>
          <a:noFill/>
          <a:ln w="57150" cmpd="thickThin">
            <a:solidFill>
              <a:srgbClr val="002D56"/>
            </a:solidFill>
            <a:round/>
            <a:headEnd/>
            <a:tailEnd type="diamond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25"/>
          <p:cNvSpPr>
            <a:spLocks noChangeShapeType="1"/>
          </p:cNvSpPr>
          <p:nvPr userDrawn="1"/>
        </p:nvSpPr>
        <p:spPr bwMode="auto">
          <a:xfrm>
            <a:off x="9990667" y="6522632"/>
            <a:ext cx="2219261" cy="0"/>
          </a:xfrm>
          <a:prstGeom prst="line">
            <a:avLst/>
          </a:prstGeom>
          <a:noFill/>
          <a:ln w="57150" cmpd="thickThin">
            <a:solidFill>
              <a:srgbClr val="002D5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5483" y="6521899"/>
            <a:ext cx="2844800" cy="365125"/>
          </a:xfrm>
        </p:spPr>
        <p:txBody>
          <a:bodyPr/>
          <a:lstStyle/>
          <a:p>
            <a:pPr>
              <a:defRPr/>
            </a:pPr>
            <a:fld id="{507E69A5-5A93-4449-AFE6-B69EB29661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B78BBC-F84A-408B-84A3-EC6AD8E4C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519" y="4156910"/>
            <a:ext cx="2230052" cy="17175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B2CEEB-1217-4AAD-ADF7-120AEE921B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155967"/>
            <a:ext cx="819544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1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71AAA8-D612-4A2A-AC63-FE9AEA5E02D7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0BCAA-A129-4404-80C7-9BD0D1D51A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2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6E6589-21D5-4819-9DCA-DDF3C90F60B9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7F9FB-AE0A-40B8-BA43-D577A6CBAF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0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80" y="1"/>
            <a:ext cx="12191920" cy="807720"/>
          </a:xfrm>
          <a:prstGeom prst="rect">
            <a:avLst/>
          </a:prstGeom>
          <a:solidFill>
            <a:srgbClr val="E7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879936"/>
          </a:xfrm>
        </p:spPr>
        <p:txBody>
          <a:bodyPr>
            <a:normAutofit/>
          </a:bodyPr>
          <a:lstStyle>
            <a:lvl1pPr>
              <a:defRPr lang="en-US" sz="3600" b="0" dirty="0">
                <a:solidFill>
                  <a:srgbClr val="002D56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002D56"/>
                </a:solidFill>
                <a:latin typeface="Cambria" panose="02040503050406030204" pitchFamily="18" charset="0"/>
              </a:defRPr>
            </a:lvl1pPr>
            <a:lvl2pPr>
              <a:defRPr sz="2400">
                <a:solidFill>
                  <a:srgbClr val="002D56"/>
                </a:solidFill>
                <a:latin typeface="Cambria" panose="02040503050406030204" pitchFamily="18" charset="0"/>
              </a:defRPr>
            </a:lvl2pPr>
            <a:lvl3pPr>
              <a:defRPr sz="2000">
                <a:solidFill>
                  <a:srgbClr val="002D56"/>
                </a:solidFill>
                <a:latin typeface="Cambria" panose="02040503050406030204" pitchFamily="18" charset="0"/>
              </a:defRPr>
            </a:lvl3pPr>
            <a:lvl4pPr>
              <a:defRPr sz="1800">
                <a:solidFill>
                  <a:srgbClr val="002D56"/>
                </a:solidFill>
                <a:latin typeface="Cambria" panose="02040503050406030204" pitchFamily="18" charset="0"/>
              </a:defRPr>
            </a:lvl4pPr>
            <a:lvl5pPr>
              <a:defRPr sz="1800">
                <a:solidFill>
                  <a:srgbClr val="002D56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A47DC-699B-4761-9179-25F0592AC5C1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E69A5-5A93-4449-AFE6-B69EB29661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Line 27"/>
          <p:cNvSpPr>
            <a:spLocks noChangeShapeType="1"/>
          </p:cNvSpPr>
          <p:nvPr userDrawn="1"/>
        </p:nvSpPr>
        <p:spPr bwMode="auto">
          <a:xfrm>
            <a:off x="1" y="790165"/>
            <a:ext cx="12024220" cy="0"/>
          </a:xfrm>
          <a:prstGeom prst="line">
            <a:avLst/>
          </a:prstGeom>
          <a:noFill/>
          <a:ln w="57150" cmpd="thickThin">
            <a:solidFill>
              <a:srgbClr val="002D56"/>
            </a:solidFill>
            <a:round/>
            <a:headEnd/>
            <a:tailEnd type="diamond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27"/>
          <p:cNvSpPr>
            <a:spLocks noChangeShapeType="1"/>
          </p:cNvSpPr>
          <p:nvPr userDrawn="1"/>
        </p:nvSpPr>
        <p:spPr bwMode="auto">
          <a:xfrm>
            <a:off x="80" y="11388"/>
            <a:ext cx="12192000" cy="0"/>
          </a:xfrm>
          <a:prstGeom prst="line">
            <a:avLst/>
          </a:prstGeom>
          <a:noFill/>
          <a:ln w="57150" cmpd="thickThin">
            <a:solidFill>
              <a:srgbClr val="002D5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117027-474F-4C32-8931-D7F251CED7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155967"/>
            <a:ext cx="819544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4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F09156-5B1E-4A11-839B-F2C26FC74017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98625-F1E6-41BD-9C88-BF90A3F499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Line 27"/>
          <p:cNvSpPr>
            <a:spLocks noChangeShapeType="1"/>
          </p:cNvSpPr>
          <p:nvPr userDrawn="1"/>
        </p:nvSpPr>
        <p:spPr bwMode="auto">
          <a:xfrm>
            <a:off x="2" y="373084"/>
            <a:ext cx="10749092" cy="0"/>
          </a:xfrm>
          <a:prstGeom prst="line">
            <a:avLst/>
          </a:prstGeom>
          <a:noFill/>
          <a:ln w="57150" cmpd="thickThin">
            <a:solidFill>
              <a:srgbClr val="002D56"/>
            </a:solidFill>
            <a:round/>
            <a:headEnd/>
            <a:tailEnd type="diamond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490257" y="2161927"/>
            <a:ext cx="9269507" cy="1470025"/>
          </a:xfrm>
        </p:spPr>
        <p:txBody>
          <a:bodyPr/>
          <a:lstStyle>
            <a:lvl1pPr>
              <a:defRPr>
                <a:solidFill>
                  <a:srgbClr val="002D56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685240" y="3914620"/>
            <a:ext cx="8534400" cy="76031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5C707D"/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A4DE2D-9805-43BF-9CB7-FD6EA44FF7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155967"/>
            <a:ext cx="819544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2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01D336-4563-4835-8916-2772B410B292}" type="datetime1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49AFE-49BF-45C1-9976-CFF8114687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00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31ACB0-8B64-4C7E-B366-2BA457314F46}" type="datetime1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3552A-A9A6-4CBA-8B3E-ECD64BA96E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8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D59F29-6DCA-40F4-B1EE-33457B1E94F2}" type="datetime1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DC861C-FA4C-4F85-81F3-A6B88845E7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1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25F848-6FC3-4675-8207-BE263E6F8B1A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E2421-D8AD-4A5A-95AB-46E2506023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4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BEA053-FC68-4AF0-874D-A32D89330BEA}" type="datetime1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63561-3494-48D4-BA41-7F93345119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D0BEAE-75B7-48D6-BB17-87D5FC754EB4}" type="datetime1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3A302-2558-463F-9E40-489727E513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5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5"/>
          <p:cNvSpPr>
            <a:spLocks noChangeShapeType="1"/>
          </p:cNvSpPr>
          <p:nvPr userDrawn="1"/>
        </p:nvSpPr>
        <p:spPr bwMode="auto">
          <a:xfrm>
            <a:off x="1957432" y="6522632"/>
            <a:ext cx="10252497" cy="0"/>
          </a:xfrm>
          <a:prstGeom prst="line">
            <a:avLst/>
          </a:prstGeom>
          <a:noFill/>
          <a:ln w="57150" cmpd="thickThin">
            <a:solidFill>
              <a:srgbClr val="002D56"/>
            </a:solidFill>
            <a:round/>
            <a:headEnd type="diamond" w="sm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4047" y="26895"/>
            <a:ext cx="10237696" cy="774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75483" y="65218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D56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9E60743E-C47C-42FC-A367-435A85E161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030CE3-0F83-464B-A525-9A65B8A922D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6263640"/>
            <a:ext cx="1272879" cy="502920"/>
          </a:xfrm>
          <a:prstGeom prst="rect">
            <a:avLst/>
          </a:prstGeom>
        </p:spPr>
      </p:pic>
      <p:sp>
        <p:nvSpPr>
          <p:cNvPr id="9" name="Text Box 31"/>
          <p:cNvSpPr txBox="1">
            <a:spLocks noChangeArrowheads="1"/>
          </p:cNvSpPr>
          <p:nvPr userDrawn="1"/>
        </p:nvSpPr>
        <p:spPr bwMode="auto">
          <a:xfrm>
            <a:off x="3108410" y="6562611"/>
            <a:ext cx="5975179" cy="27699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200" b="1">
                <a:solidFill>
                  <a:srgbClr val="002D56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2023 IEEE Radar Conference – San Antonio, TX</a:t>
            </a:r>
          </a:p>
        </p:txBody>
      </p:sp>
    </p:spTree>
    <p:extLst>
      <p:ext uri="{BB962C8B-B14F-4D97-AF65-F5344CB8AC3E}">
        <p14:creationId xmlns:p14="http://schemas.microsoft.com/office/powerpoint/2010/main" val="39383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2" r:id="rId1"/>
    <p:sldLayoutId id="2147484513" r:id="rId2"/>
    <p:sldLayoutId id="2147484514" r:id="rId3"/>
    <p:sldLayoutId id="2147484515" r:id="rId4"/>
    <p:sldLayoutId id="2147484516" r:id="rId5"/>
    <p:sldLayoutId id="2147484517" r:id="rId6"/>
    <p:sldLayoutId id="2147484518" r:id="rId7"/>
    <p:sldLayoutId id="2147484519" r:id="rId8"/>
    <p:sldLayoutId id="2147484520" r:id="rId9"/>
    <p:sldLayoutId id="2147484521" r:id="rId10"/>
    <p:sldLayoutId id="214748452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4000" b="0" kern="1200" smtClean="0">
          <a:solidFill>
            <a:schemeClr val="tx1">
              <a:lumMod val="95000"/>
              <a:lumOff val="5000"/>
            </a:schemeClr>
          </a:solidFill>
          <a:latin typeface="Cambria" panose="020405030504060302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95000"/>
              <a:lumOff val="5000"/>
            </a:schemeClr>
          </a:solidFill>
          <a:latin typeface="Cambria" panose="020405030504060302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95000"/>
              <a:lumOff val="5000"/>
            </a:schemeClr>
          </a:solidFill>
          <a:latin typeface="Cambria" panose="020405030504060302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Cambria" panose="020405030504060302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95000"/>
              <a:lumOff val="5000"/>
            </a:schemeClr>
          </a:solidFill>
          <a:latin typeface="Cambria" panose="020405030504060302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95000"/>
              <a:lumOff val="5000"/>
            </a:schemeClr>
          </a:solidFill>
          <a:latin typeface="Cambria" panose="020405030504060302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E69A5-5A93-4449-AFE6-B69EB296619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806901"/>
            <a:ext cx="10410825" cy="1470025"/>
          </a:xfrm>
        </p:spPr>
        <p:txBody>
          <a:bodyPr>
            <a:noAutofit/>
          </a:bodyPr>
          <a:lstStyle/>
          <a:p>
            <a:r>
              <a:rPr lang="en-US" sz="3600">
                <a:solidFill>
                  <a:srgbClr val="0050BA"/>
                </a:solidFill>
              </a:rPr>
              <a:t>Physically Realizable Multi-User Radar/Communications (MURC)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55348" y="2339679"/>
            <a:ext cx="9219769" cy="231855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>
                <a:solidFill>
                  <a:srgbClr val="002D56"/>
                </a:solidFill>
              </a:rPr>
              <a:t>Brandon Ravenscroft</a:t>
            </a:r>
            <a:r>
              <a:rPr lang="en-US" sz="2000" baseline="30000">
                <a:solidFill>
                  <a:srgbClr val="002D56"/>
                </a:solidFill>
              </a:rPr>
              <a:t>1</a:t>
            </a:r>
            <a:r>
              <a:rPr lang="en-US" sz="2000">
                <a:solidFill>
                  <a:srgbClr val="002D56"/>
                </a:solidFill>
              </a:rPr>
              <a:t>,</a:t>
            </a:r>
            <a:r>
              <a:rPr lang="en-US" sz="2000" b="1">
                <a:solidFill>
                  <a:srgbClr val="002D56"/>
                </a:solidFill>
              </a:rPr>
              <a:t> Alfred Fontes</a:t>
            </a:r>
            <a:r>
              <a:rPr lang="en-US" sz="2000" baseline="30000">
                <a:solidFill>
                  <a:srgbClr val="002D56"/>
                </a:solidFill>
              </a:rPr>
              <a:t>1</a:t>
            </a:r>
            <a:r>
              <a:rPr lang="en-US" sz="2000">
                <a:solidFill>
                  <a:srgbClr val="002D56"/>
                </a:solidFill>
              </a:rPr>
              <a:t>, Patrick M. McCormick</a:t>
            </a:r>
            <a:r>
              <a:rPr lang="en-US" sz="2000" baseline="30000">
                <a:solidFill>
                  <a:srgbClr val="002D56"/>
                </a:solidFill>
              </a:rPr>
              <a:t>1</a:t>
            </a:r>
            <a:r>
              <a:rPr lang="en-US" sz="2000">
                <a:solidFill>
                  <a:srgbClr val="002D56"/>
                </a:solidFill>
              </a:rPr>
              <a:t>, Shannon D. Blunt</a:t>
            </a:r>
            <a:r>
              <a:rPr lang="en-US" sz="2000" baseline="30000">
                <a:solidFill>
                  <a:srgbClr val="002D56"/>
                </a:solidFill>
              </a:rPr>
              <a:t>1</a:t>
            </a:r>
            <a:r>
              <a:rPr lang="en-US" sz="2000">
                <a:solidFill>
                  <a:srgbClr val="002D56"/>
                </a:solidFill>
              </a:rPr>
              <a:t>, Cameron Musgrove</a:t>
            </a:r>
            <a:r>
              <a:rPr lang="en-US" sz="2000" baseline="30000">
                <a:solidFill>
                  <a:srgbClr val="002D56"/>
                </a:solidFill>
              </a:rPr>
              <a:t>2</a:t>
            </a:r>
          </a:p>
          <a:p>
            <a:pPr>
              <a:spcBef>
                <a:spcPts val="0"/>
              </a:spcBef>
            </a:pPr>
            <a:endParaRPr lang="en-US" sz="2000">
              <a:solidFill>
                <a:srgbClr val="002D56"/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baseline="30000">
                <a:solidFill>
                  <a:srgbClr val="002D56"/>
                </a:solidFill>
              </a:rPr>
              <a:t>1</a:t>
            </a:r>
            <a:r>
              <a:rPr lang="en-US" sz="1800">
                <a:solidFill>
                  <a:srgbClr val="002D56"/>
                </a:solidFill>
              </a:rPr>
              <a:t>Radar Systems Lab (RSL), University of Kansas (KU), Lawrence, KS </a:t>
            </a:r>
          </a:p>
          <a:p>
            <a:r>
              <a:rPr lang="en-US" sz="1800" baseline="30000">
                <a:solidFill>
                  <a:srgbClr val="002D56"/>
                </a:solidFill>
              </a:rPr>
              <a:t>2</a:t>
            </a:r>
            <a:r>
              <a:rPr lang="en-US" sz="1800">
                <a:solidFill>
                  <a:srgbClr val="002D56"/>
                </a:solidFill>
              </a:rPr>
              <a:t>IERUS Technologies, Inc., Huntsville, AL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2027" y="5998679"/>
            <a:ext cx="7826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</a:pPr>
            <a:r>
              <a:rPr lang="en-US" sz="1400" b="1">
                <a:solidFill>
                  <a:srgbClr val="002D5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This work was supported by the Office of Naval Research under Contract #N00014-20-C-1006. DISTRIBUTION STATEMENT A. Approved for Public Release.</a:t>
            </a:r>
          </a:p>
        </p:txBody>
      </p:sp>
    </p:spTree>
    <p:extLst>
      <p:ext uri="{BB962C8B-B14F-4D97-AF65-F5344CB8AC3E}">
        <p14:creationId xmlns:p14="http://schemas.microsoft.com/office/powerpoint/2010/main" val="1409939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773" y="-161354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Receive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E69A5-5A93-4449-AFE6-B69EB296619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4597" y="942254"/>
                <a:ext cx="10972800" cy="5445934"/>
              </a:xfrm>
            </p:spPr>
            <p:txBody>
              <a:bodyPr>
                <a:no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000">
                    <a:solidFill>
                      <a:srgbClr val="002D56"/>
                    </a:solidFill>
                  </a:rPr>
                  <a:t>In general, the signal seen at a receiver (radar or communication) is the superposition each of the </a:t>
                </a:r>
                <a:r>
                  <a:rPr lang="en-US" sz="2000" i="1">
                    <a:solidFill>
                      <a:srgbClr val="002D56"/>
                    </a:solidFill>
                  </a:rPr>
                  <a:t>K</a:t>
                </a:r>
                <a:r>
                  <a:rPr lang="en-US" sz="2000">
                    <a:solidFill>
                      <a:srgbClr val="002D56"/>
                    </a:solidFill>
                  </a:rPr>
                  <a:t> emitters: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2D56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rgbClr val="002D56"/>
                          </a:solidFill>
                          <a:latin typeface="Cambria Math" panose="02040503050406030204" pitchFamily="18" charset="0"/>
                        </a:rPr>
                        <m:t>​(</m:t>
                      </m:r>
                      <m:r>
                        <a:rPr lang="en-US" sz="2000" i="1">
                          <a:solidFill>
                            <a:srgbClr val="002D56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2D56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000" i="1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2D5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2D56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2D56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  <m:t>​(</m:t>
                          </m:r>
                          <m:r>
                            <a:rPr lang="en-US" sz="2000" i="1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  <m:t>)∗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2D5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2D5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2D56"/>
                                  </a:solidFill>
                                  <a:latin typeface="Cambria Math" panose="02040503050406030204" pitchFamily="18" charset="0"/>
                                </a:rPr>
                                <m:t>​​</m:t>
                              </m:r>
                              <m:r>
                                <a:rPr lang="en-US" sz="2000" i="1">
                                  <a:solidFill>
                                    <a:srgbClr val="002D56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  <m:t>​(</m:t>
                          </m:r>
                          <m:r>
                            <a:rPr lang="en-US" sz="2000" i="1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</m:e>
                      </m:nary>
                      <m:r>
                        <a:rPr lang="en-US" sz="2000" i="1">
                          <a:solidFill>
                            <a:srgbClr val="002D56"/>
                          </a:solidFill>
                          <a:latin typeface="Cambria Math" panose="02040503050406030204" pitchFamily="18" charset="0"/>
                        </a:rPr>
                        <m:t>​</m:t>
                      </m:r>
                      <m:r>
                        <a:rPr lang="en-US" sz="2000" b="0" i="1" smtClean="0">
                          <a:solidFill>
                            <a:srgbClr val="002D56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i="1">
                          <a:solidFill>
                            <a:srgbClr val="002D56"/>
                          </a:solidFill>
                          <a:latin typeface="Cambria Math" panose="02040503050406030204" pitchFamily="18" charset="0"/>
                        </a:rPr>
                        <m:t>​(</m:t>
                      </m:r>
                      <m:r>
                        <a:rPr lang="en-US" sz="2000" i="1">
                          <a:solidFill>
                            <a:srgbClr val="002D56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2D5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>
                  <a:solidFill>
                    <a:srgbClr val="002D56"/>
                  </a:solidFill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000"/>
              </a:p>
              <a:p>
                <a:endParaRPr lang="en-US" sz="1000">
                  <a:solidFill>
                    <a:srgbClr val="002D56"/>
                  </a:solidFill>
                </a:endParaRPr>
              </a:p>
              <a:p>
                <a:pPr marL="0" indent="0">
                  <a:buNone/>
                </a:pPr>
                <a:endParaRPr lang="en-US" sz="2000">
                  <a:solidFill>
                    <a:srgbClr val="002D56"/>
                  </a:solidFill>
                </a:endParaRPr>
              </a:p>
              <a:p>
                <a:r>
                  <a:rPr lang="en-US" sz="2000" b="1"/>
                  <a:t>Radar receiver operation:</a:t>
                </a:r>
              </a:p>
              <a:p>
                <a:pPr lvl="1"/>
                <a:r>
                  <a:rPr lang="en-US" sz="1800" b="1">
                    <a:solidFill>
                      <a:srgbClr val="0000FF"/>
                    </a:solidFill>
                  </a:rPr>
                  <a:t>Assumed monostatic operation</a:t>
                </a:r>
                <a:r>
                  <a:rPr lang="en-US" sz="1800">
                    <a:solidFill>
                      <a:srgbClr val="0000FF"/>
                    </a:solidFill>
                  </a:rPr>
                  <a:t>, known symbol and coding sequences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80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sz="1800">
                    <a:solidFill>
                      <a:srgbClr val="0000FF"/>
                    </a:solidFill>
                  </a:rPr>
                  <a:t>Each CW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>
                    <a:solidFill>
                      <a:srgbClr val="0000FF"/>
                    </a:solidFill>
                  </a:rPr>
                  <a:t> can be divided into </a:t>
                </a:r>
                <a:r>
                  <a:rPr lang="en-US" sz="1800" b="1">
                    <a:solidFill>
                      <a:srgbClr val="0000FF"/>
                    </a:solidFill>
                  </a:rPr>
                  <a:t>pseudo pulses </a:t>
                </a:r>
                <a:r>
                  <a:rPr lang="en-US" sz="1800">
                    <a:solidFill>
                      <a:srgbClr val="0000FF"/>
                    </a:solidFill>
                  </a:rPr>
                  <a:t>for scattering estimation</a:t>
                </a:r>
              </a:p>
              <a:p>
                <a:r>
                  <a:rPr lang="en-US" sz="2000" b="1">
                    <a:solidFill>
                      <a:srgbClr val="002D56"/>
                    </a:solidFill>
                  </a:rPr>
                  <a:t>Communications receiver operation:</a:t>
                </a:r>
              </a:p>
              <a:p>
                <a:pPr lvl="1"/>
                <a:r>
                  <a:rPr lang="en-US" sz="1800">
                    <a:solidFill>
                      <a:srgbClr val="0000FF"/>
                    </a:solidFill>
                  </a:rPr>
                  <a:t>The communication receiver must know:</a:t>
                </a:r>
              </a:p>
              <a:p>
                <a:pPr lvl="2"/>
                <a:r>
                  <a:rPr lang="en-US" sz="1600">
                    <a:solidFill>
                      <a:srgbClr val="C00000"/>
                    </a:solidFill>
                  </a:rPr>
                  <a:t>The spreading code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600">
                  <a:solidFill>
                    <a:srgbClr val="C00000"/>
                  </a:solidFill>
                </a:endParaRPr>
              </a:p>
              <a:p>
                <a:pPr lvl="2"/>
                <a:r>
                  <a:rPr lang="en-US" sz="1600">
                    <a:solidFill>
                      <a:srgbClr val="C00000"/>
                    </a:solidFill>
                  </a:rPr>
                  <a:t>The shaping filter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>
                  <a:solidFill>
                    <a:srgbClr val="C00000"/>
                  </a:solidFill>
                </a:endParaRPr>
              </a:p>
              <a:p>
                <a:pPr lvl="2"/>
                <a:r>
                  <a:rPr lang="en-US" sz="1600">
                    <a:solidFill>
                      <a:srgbClr val="C00000"/>
                    </a:solidFill>
                  </a:rPr>
                  <a:t>The chip and symbol durations,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sz="160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endParaRPr lang="en-US" sz="1600">
                  <a:solidFill>
                    <a:srgbClr val="C00000"/>
                  </a:solidFill>
                </a:endParaRPr>
              </a:p>
              <a:p>
                <a:endParaRPr lang="en-US" sz="2000">
                  <a:solidFill>
                    <a:srgbClr val="002D56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4597" y="942254"/>
                <a:ext cx="10972800" cy="5445934"/>
              </a:xfrm>
              <a:blipFill>
                <a:blip r:embed="rId5"/>
                <a:stretch>
                  <a:fillRect l="-500" t="-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C957CF32-CD1E-51F9-46D3-1F5947A60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30287B7F-D8DF-2DAC-4898-E3EB35BAC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8DA559C1-8E5D-113A-ED9B-DEE426C5B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C364DD4-1207-A774-360A-E7CD786F2CFA}"/>
              </a:ext>
            </a:extLst>
          </p:cNvPr>
          <p:cNvCxnSpPr>
            <a:cxnSpLocks/>
          </p:cNvCxnSpPr>
          <p:nvPr/>
        </p:nvCxnSpPr>
        <p:spPr>
          <a:xfrm flipV="1">
            <a:off x="6561055" y="2422689"/>
            <a:ext cx="0" cy="38649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C05AD59-C4EA-DF1E-B310-615F42AFB6B0}"/>
                  </a:ext>
                </a:extLst>
              </p:cNvPr>
              <p:cNvSpPr txBox="1"/>
              <p:nvPr/>
            </p:nvSpPr>
            <p:spPr>
              <a:xfrm>
                <a:off x="5514680" y="2743200"/>
                <a:ext cx="22152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Scattering profile for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400" b="1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</a:t>
                </a:r>
                <a:r>
                  <a:rPr lang="en-US" sz="1400" b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transmitter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C05AD59-C4EA-DF1E-B310-615F42AFB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680" y="2743200"/>
                <a:ext cx="2215299" cy="523220"/>
              </a:xfrm>
              <a:prstGeom prst="rect">
                <a:avLst/>
              </a:prstGeom>
              <a:blipFill>
                <a:blip r:embed="rId6"/>
                <a:stretch>
                  <a:fillRect l="-826" t="-3488" r="-551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6C96AF2-A7FD-5E76-3E13-F553F39D3313}"/>
              </a:ext>
            </a:extLst>
          </p:cNvPr>
          <p:cNvCxnSpPr>
            <a:cxnSpLocks/>
          </p:cNvCxnSpPr>
          <p:nvPr/>
        </p:nvCxnSpPr>
        <p:spPr>
          <a:xfrm flipH="1">
            <a:off x="7854098" y="2226295"/>
            <a:ext cx="43206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999126D-667A-59ED-72DD-B6984DCC756A}"/>
              </a:ext>
            </a:extLst>
          </p:cNvPr>
          <p:cNvSpPr txBox="1"/>
          <p:nvPr/>
        </p:nvSpPr>
        <p:spPr>
          <a:xfrm>
            <a:off x="8099196" y="1943492"/>
            <a:ext cx="1261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Additive noise</a:t>
            </a:r>
          </a:p>
        </p:txBody>
      </p:sp>
    </p:spTree>
    <p:extLst>
      <p:ext uri="{BB962C8B-B14F-4D97-AF65-F5344CB8AC3E}">
        <p14:creationId xmlns:p14="http://schemas.microsoft.com/office/powerpoint/2010/main" val="145799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773" y="-161354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Communications Receive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E69A5-5A93-4449-AFE6-B69EB296619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4597" y="942254"/>
                <a:ext cx="10972800" cy="5445934"/>
              </a:xfrm>
            </p:spPr>
            <p:txBody>
              <a:bodyPr>
                <a:noAutofit/>
              </a:bodyPr>
              <a:lstStyle/>
              <a:p>
                <a:r>
                  <a:rPr lang="en-US" sz="2400">
                    <a:solidFill>
                      <a:srgbClr val="002D56"/>
                    </a:solidFill>
                  </a:rPr>
                  <a:t>Each spreading code segment is </a:t>
                </a:r>
                <a:r>
                  <a:rPr lang="en-US" sz="2400" b="1">
                    <a:solidFill>
                      <a:srgbClr val="002D56"/>
                    </a:solidFill>
                  </a:rPr>
                  <a:t>correlated </a:t>
                </a:r>
                <a:r>
                  <a:rPr lang="en-US" sz="2400">
                    <a:solidFill>
                      <a:srgbClr val="002D56"/>
                    </a:solidFill>
                  </a:rPr>
                  <a:t>with two signals generated using the known </a:t>
                </a:r>
                <a:r>
                  <a:rPr lang="en-US" sz="2400" b="1">
                    <a:solidFill>
                      <a:srgbClr val="002D56"/>
                    </a:solidFill>
                  </a:rPr>
                  <a:t>spreading code sequence </a:t>
                </a:r>
                <a:r>
                  <a:rPr lang="en-US" sz="2400">
                    <a:solidFill>
                      <a:srgbClr val="002D56"/>
                    </a:solidFill>
                  </a:rPr>
                  <a:t>and </a:t>
                </a:r>
                <a:r>
                  <a:rPr lang="en-US" sz="2400" b="1">
                    <a:solidFill>
                      <a:srgbClr val="002D56"/>
                    </a:solidFill>
                  </a:rPr>
                  <a:t>symbol constellation</a:t>
                </a:r>
              </a:p>
              <a:p>
                <a:r>
                  <a:rPr lang="en-US" sz="2400">
                    <a:solidFill>
                      <a:srgbClr val="002D56"/>
                    </a:solidFill>
                  </a:rPr>
                  <a:t>The </a:t>
                </a:r>
                <a:r>
                  <a:rPr lang="en-US" sz="2400" b="1">
                    <a:solidFill>
                      <a:srgbClr val="002D56"/>
                    </a:solidFill>
                  </a:rPr>
                  <a:t>hypothesized signals </a:t>
                </a:r>
                <a:r>
                  <a:rPr lang="en-US" sz="2400">
                    <a:solidFill>
                      <a:srgbClr val="002D56"/>
                    </a:solidFill>
                  </a:rPr>
                  <a:t>used to decode the </a:t>
                </a:r>
                <a:r>
                  <a:rPr lang="en-US" sz="2400" i="1" err="1">
                    <a:solidFill>
                      <a:srgbClr val="002D56"/>
                    </a:solidFill>
                  </a:rPr>
                  <a:t>m</a:t>
                </a:r>
                <a:r>
                  <a:rPr lang="en-US" sz="2400" err="1">
                    <a:solidFill>
                      <a:srgbClr val="002D56"/>
                    </a:solidFill>
                  </a:rPr>
                  <a:t>th</a:t>
                </a:r>
                <a:r>
                  <a:rPr lang="en-US" sz="2400">
                    <a:solidFill>
                      <a:srgbClr val="002D56"/>
                    </a:solidFill>
                  </a:rPr>
                  <a:t> symbol from code segment</a:t>
                </a:r>
                <a:r>
                  <a:rPr lang="el-GR" sz="2400" i="1">
                    <a:solidFill>
                      <a:srgbClr val="002D56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2D5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2D56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2D56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2D56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solidFill>
                          <a:srgbClr val="002D5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2D56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>
                    <a:solidFill>
                      <a:srgbClr val="002D56"/>
                    </a:solidFill>
                  </a:rPr>
                  <a:t> from the </a:t>
                </a:r>
                <a:r>
                  <a:rPr lang="en-US" sz="2400" i="1">
                    <a:solidFill>
                      <a:srgbClr val="002D56"/>
                    </a:solidFill>
                  </a:rPr>
                  <a:t>k</a:t>
                </a:r>
                <a:r>
                  <a:rPr lang="en-US" sz="2400">
                    <a:solidFill>
                      <a:srgbClr val="002D56"/>
                    </a:solidFill>
                  </a:rPr>
                  <a:t>th emitter take the form:</a:t>
                </a:r>
              </a:p>
              <a:p>
                <a:endParaRPr lang="en-US" sz="2400">
                  <a:solidFill>
                    <a:srgbClr val="002D56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  <m:t>​,+1</m:t>
                          </m:r>
                        </m:sub>
                        <m:sup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2D5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2D56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bSup>
                      <m:r>
                        <a:rPr lang="en-US" sz="2000" i="1">
                          <a:solidFill>
                            <a:srgbClr val="002D56"/>
                          </a:solidFill>
                          <a:latin typeface="Cambria Math" panose="02040503050406030204" pitchFamily="18" charset="0"/>
                        </a:rPr>
                        <m:t>​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solidFill>
                            <a:srgbClr val="002D5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solidFill>
                                    <a:srgbClr val="002D5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2D56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2D5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002D56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nary>
                                    <m:naryPr>
                                      <m:limLoc m:val="undOvr"/>
                                      <m:ctrlPr>
                                        <a:rPr lang="en-US" sz="2000" i="1">
                                          <a:solidFill>
                                            <a:srgbClr val="002D5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2D5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2D5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000" i="1">
                                              <a:solidFill>
                                                <a:srgbClr val="002D5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e>
                                          </m:d>
                                          <m:nary>
                                            <m:naryPr>
                                              <m:chr m:val="∑"/>
                                              <m:ctrlPr>
                                                <a:rPr lang="en-US" sz="2000" i="1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en-US" sz="2000" i="1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=0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000" i="1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i="1">
                                                      <a:solidFill>
                                                        <a:srgbClr val="002D5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002D5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𝛼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002D5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002D5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002D5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000" i="1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​​</m:t>
                                              </m:r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sz="2000" i="1">
                                                      <a:solidFill>
                                                        <a:srgbClr val="002D5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002D5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</m:d>
                                            </m:e>
                                          </m:nary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​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 i="0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S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solidFill>
                                                <a:srgbClr val="002D5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​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000" i="1">
                                                      <a:solidFill>
                                                        <a:srgbClr val="002D5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002D5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000" i="0">
                                                      <a:solidFill>
                                                        <a:srgbClr val="002D5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c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000" i="1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​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nary>
                                  <m:r>
                                    <a:rPr lang="en-US" sz="2000" i="1">
                                      <a:solidFill>
                                        <a:srgbClr val="002D56"/>
                                      </a:solidFill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  <m:r>
                                    <a:rPr lang="en-US" sz="2000" i="1">
                                      <a:solidFill>
                                        <a:srgbClr val="002D56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i="1">
                                      <a:solidFill>
                                        <a:srgbClr val="002D56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000" i="1">
                  <a:solidFill>
                    <a:srgbClr val="002D56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i="1">
                  <a:solidFill>
                    <a:srgbClr val="002D56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i="1">
                  <a:solidFill>
                    <a:srgbClr val="002D56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i="1">
                  <a:solidFill>
                    <a:srgbClr val="002D56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  <m:t>​,−1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i="1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2D56"/>
                          </a:solidFill>
                          <a:latin typeface="Cambria Math" panose="02040503050406030204" pitchFamily="18" charset="0"/>
                        </a:rPr>
                        <m:t>​(</m:t>
                      </m:r>
                      <m:r>
                        <a:rPr lang="en-US" sz="2000" i="1">
                          <a:solidFill>
                            <a:srgbClr val="002D56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2D56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solidFill>
                                    <a:srgbClr val="002D5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2D56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2D5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002D56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nary>
                                    <m:naryPr>
                                      <m:limLoc m:val="undOvr"/>
                                      <m:ctrlPr>
                                        <a:rPr lang="en-US" sz="2000" i="1">
                                          <a:solidFill>
                                            <a:srgbClr val="002D5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2D5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2D5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000" i="1">
                                              <a:solidFill>
                                                <a:srgbClr val="002D5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2D5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rgbClr val="002D5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002D5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1)</m:t>
                                          </m:r>
                                          <m:nary>
                                            <m:naryPr>
                                              <m:chr m:val="∑"/>
                                              <m:ctrlPr>
                                                <a:rPr lang="en-US" sz="2000" i="1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en-US" sz="2000" i="1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=0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000" i="1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i="1">
                                                      <a:solidFill>
                                                        <a:srgbClr val="002D5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002D5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𝛼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002D5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002D5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002D5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000" i="1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​​</m:t>
                                              </m:r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sz="2000" i="1">
                                                      <a:solidFill>
                                                        <a:srgbClr val="002D5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002D5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</m:d>
                                            </m:e>
                                          </m:nary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​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 i="0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S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solidFill>
                                                <a:srgbClr val="002D5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​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000" i="1">
                                                      <a:solidFill>
                                                        <a:srgbClr val="002D5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002D5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000" i="0">
                                                      <a:solidFill>
                                                        <a:srgbClr val="002D5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c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000" i="1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​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nary>
                                  <m:r>
                                    <a:rPr lang="en-US" sz="2000" i="1">
                                      <a:solidFill>
                                        <a:srgbClr val="002D56"/>
                                      </a:solidFill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  <m:r>
                                    <a:rPr lang="en-US" sz="2000" i="1">
                                      <a:solidFill>
                                        <a:srgbClr val="002D56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i="1">
                                      <a:solidFill>
                                        <a:srgbClr val="002D56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000">
                  <a:solidFill>
                    <a:srgbClr val="002D56"/>
                  </a:solidFill>
                </a:endParaRPr>
              </a:p>
              <a:p>
                <a:pPr lvl="1"/>
                <a:endParaRPr lang="en-US" sz="2000" i="1">
                  <a:solidFill>
                    <a:srgbClr val="002D56"/>
                  </a:solidFill>
                  <a:latin typeface="Times New Roman" panose="02020603050405020304" pitchFamily="18" charset="0"/>
                </a:endParaRPr>
              </a:p>
              <a:p>
                <a:pPr lvl="1"/>
                <a:endParaRPr lang="en-US" sz="2000" i="1">
                  <a:solidFill>
                    <a:srgbClr val="002D56"/>
                  </a:solidFill>
                  <a:latin typeface="Times New Roman" panose="02020603050405020304" pitchFamily="18" charset="0"/>
                </a:endParaRPr>
              </a:p>
              <a:p>
                <a:pPr lvl="1"/>
                <a:endParaRPr lang="en-US" sz="2000" i="1">
                  <a:solidFill>
                    <a:srgbClr val="002D56"/>
                  </a:solidFill>
                  <a:latin typeface="Times New Roman" panose="02020603050405020304" pitchFamily="18" charset="0"/>
                </a:endParaRPr>
              </a:p>
              <a:p>
                <a:pPr lvl="1"/>
                <a:endParaRPr lang="en-US" sz="2000" i="1">
                  <a:solidFill>
                    <a:srgbClr val="002D56"/>
                  </a:solidFill>
                  <a:latin typeface="Times New Roman" panose="02020603050405020304" pitchFamily="18" charset="0"/>
                </a:endParaRPr>
              </a:p>
              <a:p>
                <a:pPr lvl="1"/>
                <a:endParaRPr lang="en-US" sz="2000" i="1">
                  <a:solidFill>
                    <a:srgbClr val="002D56"/>
                  </a:solidFill>
                  <a:latin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en-US" sz="2000" i="1">
                  <a:solidFill>
                    <a:srgbClr val="002D56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4597" y="942254"/>
                <a:ext cx="10972800" cy="5445934"/>
              </a:xfrm>
              <a:blipFill>
                <a:blip r:embed="rId5"/>
                <a:stretch>
                  <a:fillRect l="-778" t="-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C957CF32-CD1E-51F9-46D3-1F5947A60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30287B7F-D8DF-2DAC-4898-E3EB35BAC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8DA559C1-8E5D-113A-ED9B-DEE426C5B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C30CA0E-B197-11F6-459A-6441628F8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445E6A37-07AC-C564-D2D6-CDE7849D4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25">
            <a:extLst>
              <a:ext uri="{FF2B5EF4-FFF2-40B4-BE49-F238E27FC236}">
                <a16:creationId xmlns:a16="http://schemas.microsoft.com/office/drawing/2014/main" id="{C9D4E159-59EA-2771-3962-76FBD7475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832" y="3294382"/>
            <a:ext cx="1551207" cy="400110"/>
          </a:xfrm>
          <a:prstGeom prst="rect">
            <a:avLst/>
          </a:prstGeom>
          <a:solidFill>
            <a:srgbClr val="0000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n-US" sz="20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l-GR" alt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en-US" sz="20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+1</a:t>
            </a:r>
          </a:p>
        </p:txBody>
      </p:sp>
      <p:sp>
        <p:nvSpPr>
          <p:cNvPr id="14" name="TextBox 25">
            <a:extLst>
              <a:ext uri="{FF2B5EF4-FFF2-40B4-BE49-F238E27FC236}">
                <a16:creationId xmlns:a16="http://schemas.microsoft.com/office/drawing/2014/main" id="{1EB482F3-999F-8CA2-B331-85B298F43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967" y="5351001"/>
            <a:ext cx="1551207" cy="400110"/>
          </a:xfrm>
          <a:prstGeom prst="rect">
            <a:avLst/>
          </a:prstGeom>
          <a:solidFill>
            <a:srgbClr val="0000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n-US" sz="20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l-GR" alt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en-US" sz="20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-1</a:t>
            </a:r>
          </a:p>
        </p:txBody>
      </p:sp>
      <p:sp>
        <p:nvSpPr>
          <p:cNvPr id="15" name="TextBox 25">
            <a:extLst>
              <a:ext uri="{FF2B5EF4-FFF2-40B4-BE49-F238E27FC236}">
                <a16:creationId xmlns:a16="http://schemas.microsoft.com/office/drawing/2014/main" id="{54755487-1A38-99E2-EB3A-60816896D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4597" y="4030869"/>
            <a:ext cx="1729164" cy="1015663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complex conjugate</a:t>
            </a:r>
          </a:p>
          <a:p>
            <a:pPr algn="ctr"/>
            <a:r>
              <a:rPr lang="en-US" altLang="en-US" sz="2000" b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signals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7277CEE-36D9-E898-2AA5-9EA229862A49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9370243" y="3978111"/>
            <a:ext cx="844354" cy="56059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C07F514-E118-8D29-C3FB-47823B79C631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9370243" y="4538701"/>
            <a:ext cx="844354" cy="5612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960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773" y="-16135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/>
              <a:t>Comms Receive Processing – Hypothesis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E69A5-5A93-4449-AFE6-B69EB296619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4597" y="1084082"/>
                <a:ext cx="10972800" cy="5304106"/>
              </a:xfrm>
            </p:spPr>
            <p:txBody>
              <a:bodyPr>
                <a:noAutofit/>
              </a:bodyPr>
              <a:lstStyle/>
              <a:p>
                <a:pPr>
                  <a:spcAft>
                    <a:spcPts val="2400"/>
                  </a:spcAft>
                </a:pPr>
                <a:r>
                  <a:rPr lang="en-US" sz="2400">
                    <a:solidFill>
                      <a:srgbClr val="002D56"/>
                    </a:solidFill>
                  </a:rPr>
                  <a:t>The </a:t>
                </a:r>
                <a:r>
                  <a:rPr lang="en-US" sz="2400" b="1">
                    <a:solidFill>
                      <a:srgbClr val="002D56"/>
                    </a:solidFill>
                  </a:rPr>
                  <a:t>hypothesis test </a:t>
                </a:r>
                <a:r>
                  <a:rPr lang="en-US" sz="2400">
                    <a:solidFill>
                      <a:srgbClr val="002D56"/>
                    </a:solidFill>
                  </a:rPr>
                  <a:t>can be posed as:</a:t>
                </a:r>
                <a:endParaRPr lang="en-US" sz="2000">
                  <a:solidFill>
                    <a:srgbClr val="002D56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Low>
                            <m:limLowPr>
                              <m:ctrlPr>
                                <a:rPr lang="en-US" sz="2000" i="1">
                                  <a:solidFill>
                                    <a:srgbClr val="002D5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2D56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2D56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lim>
                          </m:limLow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solidFill>
                                    <a:srgbClr val="002D5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rgbClr val="002D5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rgbClr val="002D56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2D56"/>
                                      </a:solidFill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  <m:r>
                                    <a:rPr lang="en-US" sz="2000" i="1">
                                      <a:solidFill>
                                        <a:srgbClr val="002D56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solidFill>
                                        <a:srgbClr val="002D56"/>
                                      </a:solidFill>
                                      <a:latin typeface="Cambria Math" panose="02040503050406030204" pitchFamily="18" charset="0"/>
                                    </a:rPr>
                                    <m:t>,+1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2D5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2D5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sz="2000" i="1">
                                  <a:solidFill>
                                    <a:srgbClr val="002D56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002D56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solidFill>
                                    <a:srgbClr val="002D56"/>
                                  </a:solidFill>
                                  <a:latin typeface="Cambria Math" panose="02040503050406030204" pitchFamily="18" charset="0"/>
                                </a:rPr>
                                <m:t>)∗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2D5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b="0" i="1" smtClean="0">
                                          <a:solidFill>
                                            <a:srgbClr val="002D5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2D5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2D56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2D56"/>
                                  </a:solidFill>
                                  <a:latin typeface="Cambria Math" panose="02040503050406030204" pitchFamily="18" charset="0"/>
                                </a:rPr>
                                <m:t>​(</m:t>
                              </m:r>
                              <m:r>
                                <a:rPr lang="en-US" sz="2000" i="1">
                                  <a:solidFill>
                                    <a:srgbClr val="002D56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solidFill>
                                    <a:srgbClr val="002D56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2D5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2D56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2D56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US" sz="2000" i="1">
                                <a:solidFill>
                                  <a:srgbClr val="002D56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</m:e>
                        </m:mr>
                        <m:mr>
                          <m:e>
                            <m:r>
                              <a:rPr lang="en-US" sz="2000" i="1">
                                <a:solidFill>
                                  <a:srgbClr val="002D56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2D5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2D56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2D56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mr>
                      </m:m>
                      <m:d>
                        <m:dPr>
                          <m:ctrlPr>
                            <a:rPr lang="en-US" sz="2000" i="1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Low>
                            <m:limLowPr>
                              <m:ctrlPr>
                                <a:rPr lang="en-US" sz="2000" i="1">
                                  <a:solidFill>
                                    <a:srgbClr val="002D5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02D56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2D56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lim>
                          </m:limLow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solidFill>
                                    <a:srgbClr val="002D5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rgbClr val="002D5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rgbClr val="002D56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2D56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solidFill>
                                        <a:srgbClr val="002D56"/>
                                      </a:solidFill>
                                      <a:latin typeface="Cambria Math" panose="02040503050406030204" pitchFamily="18" charset="0"/>
                                    </a:rPr>
                                    <m:t>​,−1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2D5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2D5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sz="2000" i="1">
                                  <a:solidFill>
                                    <a:srgbClr val="002D56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rgbClr val="002D56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solidFill>
                                    <a:srgbClr val="002D56"/>
                                  </a:solidFill>
                                  <a:latin typeface="Cambria Math" panose="02040503050406030204" pitchFamily="18" charset="0"/>
                                </a:rPr>
                                <m:t>)∗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2D5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b="0" i="1" smtClean="0">
                                          <a:solidFill>
                                            <a:srgbClr val="002D5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2D5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2D56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2D56"/>
                                  </a:solidFill>
                                  <a:latin typeface="Cambria Math" panose="02040503050406030204" pitchFamily="18" charset="0"/>
                                </a:rPr>
                                <m:t>​(</m:t>
                              </m:r>
                              <m:r>
                                <a:rPr lang="en-US" sz="2000" i="1">
                                  <a:solidFill>
                                    <a:srgbClr val="002D56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solidFill>
                                    <a:srgbClr val="002D56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i="1">
                  <a:solidFill>
                    <a:srgbClr val="002D56"/>
                  </a:solidFill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000" i="1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i="1">
                  <a:solidFill>
                    <a:srgbClr val="002D56"/>
                  </a:solidFill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i="1">
                  <a:solidFill>
                    <a:srgbClr val="002D56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4597" y="1084082"/>
                <a:ext cx="10972800" cy="5304106"/>
              </a:xfrm>
              <a:blipFill>
                <a:blip r:embed="rId5"/>
                <a:stretch>
                  <a:fillRect l="-778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C957CF32-CD1E-51F9-46D3-1F5947A60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30287B7F-D8DF-2DAC-4898-E3EB35BAC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8DA559C1-8E5D-113A-ED9B-DEE426C5B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C30CA0E-B197-11F6-459A-6441628F8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445E6A37-07AC-C564-D2D6-CDE7849D4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7F44B45-4AEE-0140-D06B-34B7CA55E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5252FBB0-CD5E-79F3-269D-EDBEA4DAB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99FFFBC9-97FC-16B7-56EA-E29FF8B31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D8CAF7-4C73-25F7-AD77-EE671E8FC536}"/>
              </a:ext>
            </a:extLst>
          </p:cNvPr>
          <p:cNvCxnSpPr>
            <a:cxnSpLocks/>
          </p:cNvCxnSpPr>
          <p:nvPr/>
        </p:nvCxnSpPr>
        <p:spPr>
          <a:xfrm flipV="1">
            <a:off x="3091992" y="2724348"/>
            <a:ext cx="829559" cy="1451726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A1F219D-953E-42AE-1729-9D97B7A94BE5}"/>
              </a:ext>
            </a:extLst>
          </p:cNvPr>
          <p:cNvCxnSpPr>
            <a:cxnSpLocks/>
          </p:cNvCxnSpPr>
          <p:nvPr/>
        </p:nvCxnSpPr>
        <p:spPr>
          <a:xfrm flipH="1" flipV="1">
            <a:off x="7477028" y="2763626"/>
            <a:ext cx="1761240" cy="144072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240BE76-1B69-4686-0400-51B3D00CBDB8}"/>
              </a:ext>
            </a:extLst>
          </p:cNvPr>
          <p:cNvCxnSpPr>
            <a:cxnSpLocks/>
          </p:cNvCxnSpPr>
          <p:nvPr/>
        </p:nvCxnSpPr>
        <p:spPr>
          <a:xfrm flipH="1" flipV="1">
            <a:off x="5299437" y="2659931"/>
            <a:ext cx="611169" cy="1525571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4B18896-C3BD-DF63-EE3E-A8CF5E5C0BC8}"/>
                  </a:ext>
                </a:extLst>
              </p:cNvPr>
              <p:cNvSpPr txBox="1"/>
              <p:nvPr/>
            </p:nvSpPr>
            <p:spPr>
              <a:xfrm>
                <a:off x="1065228" y="4242061"/>
                <a:ext cx="3205114" cy="1163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Matched filter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endParaRPr lang="en-US" b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,+1</m:t>
                          </m:r>
                        </m:sub>
                        <m: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,+1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sup>
                              </m:sSubSup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>
                  <a:solidFill>
                    <a:srgbClr val="0000FF"/>
                  </a:solidFill>
                </a:endParaRPr>
              </a:p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4B18896-C3BD-DF63-EE3E-A8CF5E5C0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228" y="4242061"/>
                <a:ext cx="3205114" cy="1163524"/>
              </a:xfrm>
              <a:prstGeom prst="rect">
                <a:avLst/>
              </a:prstGeom>
              <a:blipFill>
                <a:blip r:embed="rId6"/>
                <a:stretch>
                  <a:fillRect l="-570" t="-3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52A023C-BA63-422C-5CD2-E443873EF962}"/>
                  </a:ext>
                </a:extLst>
              </p:cNvPr>
              <p:cNvSpPr txBox="1"/>
              <p:nvPr/>
            </p:nvSpPr>
            <p:spPr>
              <a:xfrm>
                <a:off x="8193463" y="4224778"/>
                <a:ext cx="3205114" cy="1163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Matched filter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b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,−1</m:t>
                          </m:r>
                        </m:sub>
                        <m: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,−1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sup>
                              </m:sSubSup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52A023C-BA63-422C-5CD2-E443873EF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463" y="4224778"/>
                <a:ext cx="3205114" cy="1163524"/>
              </a:xfrm>
              <a:prstGeom prst="rect">
                <a:avLst/>
              </a:prstGeom>
              <a:blipFill>
                <a:blip r:embed="rId7"/>
                <a:stretch>
                  <a:fillRect l="-380" t="-3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FAFCEB08-47DC-A5EA-E73E-D3C0A03FFAA1}"/>
              </a:ext>
            </a:extLst>
          </p:cNvPr>
          <p:cNvSpPr txBox="1"/>
          <p:nvPr/>
        </p:nvSpPr>
        <p:spPr>
          <a:xfrm>
            <a:off x="4348898" y="4245203"/>
            <a:ext cx="32051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Portion of the received communications signal that encompasses the interval of the </a:t>
            </a:r>
            <a:r>
              <a:rPr lang="en-US" i="1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symbol</a:t>
            </a:r>
          </a:p>
          <a:p>
            <a:endParaRPr lang="en-US" sz="1600">
              <a:solidFill>
                <a:srgbClr val="008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314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070" y="-161354"/>
            <a:ext cx="9891006" cy="1143000"/>
          </a:xfrm>
        </p:spPr>
        <p:txBody>
          <a:bodyPr>
            <a:normAutofit/>
          </a:bodyPr>
          <a:lstStyle/>
          <a:p>
            <a:r>
              <a:rPr lang="en-US" sz="3200"/>
              <a:t>Comms Receive Processing – Correlation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E69A5-5A93-4449-AFE6-B69EB296619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57CF32-CD1E-51F9-46D3-1F5947A60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30287B7F-D8DF-2DAC-4898-E3EB35BAC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8DA559C1-8E5D-113A-ED9B-DEE426C5B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C30CA0E-B197-11F6-459A-6441628F8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445E6A37-07AC-C564-D2D6-CDE7849D4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066000-B773-C799-C696-9498A509B1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t="3084" r="1823" b="4362"/>
          <a:stretch/>
        </p:blipFill>
        <p:spPr bwMode="auto">
          <a:xfrm>
            <a:off x="6435247" y="2023578"/>
            <a:ext cx="5257800" cy="36321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6469817D-0BA1-48A5-C29C-200A5399C6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7270" y="1994156"/>
                <a:ext cx="5347922" cy="2486746"/>
              </a:xfrm>
            </p:spPr>
            <p:txBody>
              <a:bodyPr>
                <a:noAutofit/>
              </a:bodyPr>
              <a:lstStyle/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000" b="1">
                    <a:solidFill>
                      <a:srgbClr val="002D56"/>
                    </a:solidFill>
                  </a:rPr>
                  <a:t>Single random</a:t>
                </a:r>
                <a:r>
                  <a:rPr lang="en-US" sz="2000">
                    <a:solidFill>
                      <a:srgbClr val="002D56"/>
                    </a:solidFill>
                  </a:rPr>
                  <a:t> </a:t>
                </a:r>
                <a:r>
                  <a:rPr lang="en-US" sz="2000" b="1">
                    <a:solidFill>
                      <a:srgbClr val="002D56"/>
                    </a:solidFill>
                  </a:rPr>
                  <a:t>instantiation</a:t>
                </a:r>
                <a:r>
                  <a:rPr lang="en-US" sz="2000">
                    <a:solidFill>
                      <a:srgbClr val="002D56"/>
                    </a:solidFill>
                  </a:rPr>
                  <a:t> of a single code segment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2D5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2D56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2D56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2D56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solidFill>
                          <a:srgbClr val="002D5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002D56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i="1" baseline="-25000">
                    <a:solidFill>
                      <a:srgbClr val="002D56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000">
                    <a:solidFill>
                      <a:srgbClr val="002D56"/>
                    </a:solidFill>
                  </a:rPr>
                  <a:t>with </a:t>
                </a:r>
                <a:r>
                  <a:rPr lang="en-US" sz="2000" i="1">
                    <a:solidFill>
                      <a:srgbClr val="002D56"/>
                    </a:solidFill>
                  </a:rPr>
                  <a:t>TB</a:t>
                </a:r>
                <a:r>
                  <a:rPr lang="en-US" sz="2000">
                    <a:solidFill>
                      <a:srgbClr val="002D56"/>
                    </a:solidFill>
                  </a:rPr>
                  <a:t> = 10</a:t>
                </a:r>
                <a:r>
                  <a:rPr lang="en-US" sz="2000" baseline="30000">
                    <a:solidFill>
                      <a:srgbClr val="002D56"/>
                    </a:solidFill>
                  </a:rPr>
                  <a:t>2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2000" baseline="30000">
                  <a:solidFill>
                    <a:srgbClr val="002D56"/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000">
                    <a:solidFill>
                      <a:srgbClr val="002D56"/>
                    </a:solidFill>
                  </a:rPr>
                  <a:t>Filtering and integration stages forming </a:t>
                </a:r>
                <a:r>
                  <a:rPr lang="en-US" sz="2000" b="1">
                    <a:solidFill>
                      <a:srgbClr val="002D56"/>
                    </a:solidFill>
                  </a:rPr>
                  <a:t>hypothesized signals </a:t>
                </a:r>
                <a:r>
                  <a:rPr lang="en-US" sz="2000">
                    <a:solidFill>
                      <a:srgbClr val="002D56"/>
                    </a:solidFill>
                  </a:rPr>
                  <a:t>provide </a:t>
                </a:r>
                <a:r>
                  <a:rPr lang="en-US" sz="2000" b="1">
                    <a:solidFill>
                      <a:srgbClr val="002D56"/>
                    </a:solidFill>
                  </a:rPr>
                  <a:t>separability</a:t>
                </a:r>
                <a:r>
                  <a:rPr lang="en-US" sz="2000">
                    <a:solidFill>
                      <a:srgbClr val="002D56"/>
                    </a:solidFill>
                  </a:rPr>
                  <a:t> via distinct phase trajectories</a:t>
                </a: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6469817D-0BA1-48A5-C29C-200A5399C6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7270" y="1994156"/>
                <a:ext cx="5347922" cy="2486746"/>
              </a:xfrm>
              <a:blipFill>
                <a:blip r:embed="rId6"/>
                <a:stretch>
                  <a:fillRect t="-1225" r="-1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5">
            <a:extLst>
              <a:ext uri="{FF2B5EF4-FFF2-40B4-BE49-F238E27FC236}">
                <a16:creationId xmlns:a16="http://schemas.microsoft.com/office/drawing/2014/main" id="{6EA29087-C699-1C25-DB9F-F21452FD6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669" y="4858988"/>
            <a:ext cx="4944066" cy="707886"/>
          </a:xfrm>
          <a:prstGeom prst="rect">
            <a:avLst/>
          </a:prstGeom>
          <a:solidFill>
            <a:srgbClr val="0000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Cross-correlation on the order of 10log</a:t>
            </a:r>
            <a:r>
              <a:rPr lang="en-US" altLang="en-US" sz="2000" b="1" baseline="-25000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0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(10</a:t>
            </a:r>
            <a:r>
              <a:rPr lang="en-US" altLang="en-US" sz="2000" b="1" baseline="30000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22" name="TextBox 25">
            <a:extLst>
              <a:ext uri="{FF2B5EF4-FFF2-40B4-BE49-F238E27FC236}">
                <a16:creationId xmlns:a16="http://schemas.microsoft.com/office/drawing/2014/main" id="{BD37E729-3F70-A510-A52D-37388AB50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360" y="1141819"/>
            <a:ext cx="7340425" cy="400110"/>
          </a:xfrm>
          <a:prstGeom prst="rect">
            <a:avLst/>
          </a:prstGeom>
          <a:solidFill>
            <a:srgbClr val="0000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Auto and cross-correlation between “hypothesized” signals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76EB1B7-92B5-32BF-C1E5-5190FB7FF876}"/>
              </a:ext>
            </a:extLst>
          </p:cNvPr>
          <p:cNvCxnSpPr>
            <a:cxnSpLocks/>
          </p:cNvCxnSpPr>
          <p:nvPr/>
        </p:nvCxnSpPr>
        <p:spPr>
          <a:xfrm flipV="1">
            <a:off x="4165859" y="3761296"/>
            <a:ext cx="2772269" cy="1149613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00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773" y="-161354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MURC Simulation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E69A5-5A93-4449-AFE6-B69EB296619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69774" y="1199237"/>
            <a:ext cx="6279261" cy="5031234"/>
          </a:xfrm>
        </p:spPr>
        <p:txBody>
          <a:bodyPr>
            <a:noAutofit/>
          </a:bodyPr>
          <a:lstStyle/>
          <a:p>
            <a:r>
              <a:rPr lang="en-US" sz="2000"/>
              <a:t>Simulations were conducted to show the efficacy of </a:t>
            </a:r>
            <a:r>
              <a:rPr lang="en-US" sz="2000" b="1" err="1"/>
              <a:t>StoWGe</a:t>
            </a:r>
            <a:r>
              <a:rPr lang="en-US" sz="2000" b="1"/>
              <a:t>-SS/CPM </a:t>
            </a:r>
            <a:r>
              <a:rPr lang="en-US" sz="2000"/>
              <a:t>for </a:t>
            </a:r>
            <a:r>
              <a:rPr lang="en-US" sz="2000" b="1"/>
              <a:t>DFRC</a:t>
            </a:r>
            <a:r>
              <a:rPr lang="en-US" sz="2000"/>
              <a:t> in a </a:t>
            </a:r>
            <a:r>
              <a:rPr lang="en-US" sz="2000" b="1"/>
              <a:t>MURC</a:t>
            </a:r>
            <a:r>
              <a:rPr lang="en-US" sz="2000"/>
              <a:t> scenario</a:t>
            </a:r>
          </a:p>
          <a:p>
            <a:endParaRPr lang="en-US" sz="1400"/>
          </a:p>
          <a:p>
            <a:r>
              <a:rPr lang="en-US" sz="2000"/>
              <a:t>The </a:t>
            </a:r>
            <a:r>
              <a:rPr lang="en-US" sz="2000" err="1"/>
              <a:t>StoWGe</a:t>
            </a:r>
            <a:r>
              <a:rPr lang="en-US" sz="2000"/>
              <a:t> shaping filter used a </a:t>
            </a:r>
            <a:r>
              <a:rPr lang="en-US" sz="2000" b="1"/>
              <a:t>super-Gaussian</a:t>
            </a:r>
            <a:r>
              <a:rPr lang="en-US" sz="2000"/>
              <a:t> </a:t>
            </a:r>
            <a:r>
              <a:rPr lang="en-US" sz="2000" b="1"/>
              <a:t>[5] </a:t>
            </a:r>
            <a:r>
              <a:rPr lang="en-US" sz="2000"/>
              <a:t>power spectrum density (PSD) template</a:t>
            </a:r>
          </a:p>
          <a:p>
            <a:pPr lvl="1"/>
            <a:r>
              <a:rPr lang="en-US" sz="1800">
                <a:solidFill>
                  <a:srgbClr val="0000FF"/>
                </a:solidFill>
              </a:rPr>
              <a:t>Sharper spectral roll-off than standard Gaussian (particularly useful for wideband)</a:t>
            </a:r>
          </a:p>
          <a:p>
            <a:pPr lvl="1"/>
            <a:endParaRPr lang="en-US" sz="1400"/>
          </a:p>
          <a:p>
            <a:r>
              <a:rPr lang="en-US" sz="2000"/>
              <a:t>For comparison, </a:t>
            </a:r>
            <a:r>
              <a:rPr lang="en-US" sz="2000" b="1"/>
              <a:t>minimum shift keying </a:t>
            </a:r>
            <a:r>
              <a:rPr lang="en-US" sz="2000"/>
              <a:t>(MSK) waveforms were generated via SS/CPM by replacing </a:t>
            </a:r>
            <a:r>
              <a:rPr lang="en-US" sz="2000" err="1"/>
              <a:t>StoWGe</a:t>
            </a:r>
            <a:r>
              <a:rPr lang="en-US" sz="2000"/>
              <a:t> shaping filter with a rectangular filter </a:t>
            </a:r>
          </a:p>
          <a:p>
            <a:endParaRPr lang="en-US" sz="1400"/>
          </a:p>
          <a:p>
            <a:r>
              <a:rPr lang="en-US" sz="2000"/>
              <a:t>Noise and multipath were </a:t>
            </a:r>
            <a:r>
              <a:rPr lang="en-US" sz="2000" b="1"/>
              <a:t>not</a:t>
            </a:r>
            <a:r>
              <a:rPr lang="en-US" sz="2000"/>
              <a:t> included as part of the simulations (to isolate interference contribution)</a:t>
            </a:r>
          </a:p>
          <a:p>
            <a:endParaRPr lang="en-US" sz="2000"/>
          </a:p>
          <a:p>
            <a:pPr marL="0" indent="0">
              <a:buNone/>
            </a:pPr>
            <a:endParaRPr lang="en-US" sz="1800"/>
          </a:p>
          <a:p>
            <a:endParaRPr lang="en-US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0EA463-8232-C813-37EC-835A790092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3343" r="1970" b="3958"/>
          <a:stretch/>
        </p:blipFill>
        <p:spPr bwMode="auto">
          <a:xfrm>
            <a:off x="7099263" y="1449042"/>
            <a:ext cx="4504764" cy="3102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25">
            <a:extLst>
              <a:ext uri="{FF2B5EF4-FFF2-40B4-BE49-F238E27FC236}">
                <a16:creationId xmlns:a16="http://schemas.microsoft.com/office/drawing/2014/main" id="{4B5C9656-5EA2-F9BE-CD17-AA1811DBE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0457" y="981646"/>
            <a:ext cx="2604532" cy="400110"/>
          </a:xfrm>
          <a:prstGeom prst="rect">
            <a:avLst/>
          </a:prstGeom>
          <a:solidFill>
            <a:srgbClr val="0000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RMS Power Spectra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63C9D46-F0BE-AD3E-F8CA-FCB6696157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66355" y="4731344"/>
                <a:ext cx="4497499" cy="16112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rgbClr val="002D56"/>
                    </a:solidFill>
                    <a:latin typeface="Cambria" panose="020405030504060302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 kern="1200">
                    <a:solidFill>
                      <a:srgbClr val="002D56"/>
                    </a:solidFill>
                    <a:latin typeface="Cambria" panose="02040503050406030204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2D56"/>
                    </a:solidFill>
                    <a:latin typeface="Cambria" panose="02040503050406030204" pitchFamily="18" charset="0"/>
                    <a:ea typeface="+mn-ea"/>
                    <a:cs typeface="Times New Roman" panose="02020603050405020304" pitchFamily="18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800" kern="1200">
                    <a:solidFill>
                      <a:srgbClr val="002D56"/>
                    </a:solidFill>
                    <a:latin typeface="Cambria" panose="02040503050406030204" pitchFamily="18" charset="0"/>
                    <a:ea typeface="+mn-ea"/>
                    <a:cs typeface="Times New Roman" panose="02020603050405020304" pitchFamily="18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800" kern="1200">
                    <a:solidFill>
                      <a:srgbClr val="002D56"/>
                    </a:solidFill>
                    <a:latin typeface="Cambria" panose="02040503050406030204" pitchFamily="18" charset="0"/>
                    <a:ea typeface="+mn-ea"/>
                    <a:cs typeface="Times New Roman" panose="02020603050405020304" pitchFamily="18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lvl="1" fontAlgn="auto">
                  <a:spcAft>
                    <a:spcPts val="0"/>
                  </a:spcAft>
                  <a:buFont typeface="Arial" panose="020B0604020202020204" pitchFamily="34" charset="0"/>
                  <a:buNone/>
                </a:pPr>
                <a:r>
                  <a:rPr lang="en-US" sz="1400" b="1" u="sng"/>
                  <a:t>Simulation Signal Parameters</a:t>
                </a:r>
              </a:p>
              <a:p>
                <a:pPr marL="285750" lvl="1" fontAlgn="auto"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511175" algn="l"/>
                  </a:tabLst>
                </a:pPr>
                <a:r>
                  <a:rPr lang="en-US" sz="1400"/>
                  <a:t>Total signal </a:t>
                </a:r>
                <a:r>
                  <a:rPr lang="en-US" sz="1400" i="1"/>
                  <a:t>TB</a:t>
                </a:r>
                <a:r>
                  <a:rPr lang="en-US" sz="1400"/>
                  <a:t> of 4 </a:t>
                </a:r>
                <a:r>
                  <a:rPr lang="en-US" sz="1400">
                    <a:sym typeface="Symbol" panose="05050102010706020507" pitchFamily="18" charset="2"/>
                  </a:rPr>
                  <a:t></a:t>
                </a:r>
                <a:r>
                  <a:rPr lang="en-US" sz="1400"/>
                  <a:t> 10</a:t>
                </a:r>
                <a:r>
                  <a:rPr lang="en-US" sz="1400" baseline="30000"/>
                  <a:t>5</a:t>
                </a:r>
              </a:p>
              <a:p>
                <a:pPr marL="285750" lvl="1" fontAlgn="auto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400" b="0" err="1"/>
                  <a:t>StoWGe</a:t>
                </a:r>
                <a:r>
                  <a:rPr lang="en-US" sz="1400" b="0"/>
                  <a:t> shaping filter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/>
                  <a:t> design for a super-Gaussian spectral template</a:t>
                </a:r>
              </a:p>
              <a:p>
                <a:pPr marL="285750" lvl="1" fontAlgn="auto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400"/>
                  <a:t>MSK shaping filter is rectangular with duration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1400"/>
              </a:p>
              <a:p>
                <a:pPr marL="285750" lvl="1" fontAlgn="auto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400"/>
                  <a:t>Binary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4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40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63C9D46-F0BE-AD3E-F8CA-FCB669615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355" y="4731344"/>
                <a:ext cx="4497499" cy="16112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9849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773" y="-161354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Radar Analysis - Autocorrelation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E69A5-5A93-4449-AFE6-B69EB296619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extBox 25">
            <a:extLst>
              <a:ext uri="{FF2B5EF4-FFF2-40B4-BE49-F238E27FC236}">
                <a16:creationId xmlns:a16="http://schemas.microsoft.com/office/drawing/2014/main" id="{AF67B2EE-9256-3FAA-F960-7CB92BF6E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7968" y="1067227"/>
            <a:ext cx="3039915" cy="707886"/>
          </a:xfrm>
          <a:prstGeom prst="rect">
            <a:avLst/>
          </a:prstGeom>
          <a:solidFill>
            <a:srgbClr val="0000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RMS &amp; Mean Autocorrelations</a:t>
            </a:r>
          </a:p>
        </p:txBody>
      </p:sp>
      <p:sp>
        <p:nvSpPr>
          <p:cNvPr id="6" name="TextBox 25">
            <a:extLst>
              <a:ext uri="{FF2B5EF4-FFF2-40B4-BE49-F238E27FC236}">
                <a16:creationId xmlns:a16="http://schemas.microsoft.com/office/drawing/2014/main" id="{3F0399E3-B2E6-48DC-6AA9-5CD7BC513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7496" y="5612042"/>
            <a:ext cx="403597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 err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StoWGe</a:t>
            </a:r>
            <a:r>
              <a:rPr lang="en-US" altLang="en-US" sz="2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has a slightly lower (~2 dB) correlation floor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7D5400-3665-352E-5F4D-6F8D149F03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" t="2975" r="2120" b="4454"/>
          <a:stretch/>
        </p:blipFill>
        <p:spPr bwMode="auto">
          <a:xfrm>
            <a:off x="6288971" y="1810719"/>
            <a:ext cx="5257800" cy="36261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25">
            <a:extLst>
              <a:ext uri="{FF2B5EF4-FFF2-40B4-BE49-F238E27FC236}">
                <a16:creationId xmlns:a16="http://schemas.microsoft.com/office/drawing/2014/main" id="{CE0DD3A6-30BD-7A33-71A5-582F93F34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714" y="3860235"/>
            <a:ext cx="3247701" cy="707886"/>
          </a:xfrm>
          <a:prstGeom prst="rect">
            <a:avLst/>
          </a:prstGeom>
          <a:solidFill>
            <a:srgbClr val="0000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≈ 10log</a:t>
            </a:r>
            <a:r>
              <a:rPr lang="en-US" altLang="en-US" sz="2000" b="1" baseline="-25000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0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(10</a:t>
            </a:r>
            <a:r>
              <a:rPr lang="en-US" altLang="en-US" sz="2000" b="1" baseline="30000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 = 30 dB floor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3B0673-AD07-E732-DBEC-9D074C5F61D1}"/>
              </a:ext>
            </a:extLst>
          </p:cNvPr>
          <p:cNvCxnSpPr>
            <a:cxnSpLocks/>
          </p:cNvCxnSpPr>
          <p:nvPr/>
        </p:nvCxnSpPr>
        <p:spPr>
          <a:xfrm flipV="1">
            <a:off x="5207180" y="3178328"/>
            <a:ext cx="1672891" cy="738663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5">
            <a:extLst>
              <a:ext uri="{FF2B5EF4-FFF2-40B4-BE49-F238E27FC236}">
                <a16:creationId xmlns:a16="http://schemas.microsoft.com/office/drawing/2014/main" id="{5612E166-7619-5088-E54C-450D05320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831" y="4884490"/>
            <a:ext cx="3247701" cy="1015663"/>
          </a:xfrm>
          <a:prstGeom prst="rect">
            <a:avLst/>
          </a:prstGeom>
          <a:solidFill>
            <a:srgbClr val="0000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≈ 10log</a:t>
            </a:r>
            <a:r>
              <a:rPr lang="en-US" altLang="en-US" sz="2000" b="1" baseline="-25000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0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(4</a:t>
            </a:r>
            <a:r>
              <a:rPr lang="en-US" altLang="en-US" sz="20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00</a:t>
            </a:r>
            <a:r>
              <a:rPr lang="en-US" altLang="en-US" sz="20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 = 26 dB suppression from slow-time processing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9850C62-594F-C5D5-32C0-17F3ECCB774E}"/>
              </a:ext>
            </a:extLst>
          </p:cNvPr>
          <p:cNvCxnSpPr>
            <a:cxnSpLocks/>
          </p:cNvCxnSpPr>
          <p:nvPr/>
        </p:nvCxnSpPr>
        <p:spPr>
          <a:xfrm flipV="1">
            <a:off x="5548766" y="4061197"/>
            <a:ext cx="1547821" cy="834824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D72F88C1-CDFD-847B-E057-8C7EE745FF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6079" y="1247401"/>
                <a:ext cx="4824331" cy="193092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rgbClr val="002D56"/>
                    </a:solidFill>
                    <a:latin typeface="Cambria" panose="020405030504060302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 kern="1200">
                    <a:solidFill>
                      <a:srgbClr val="002D56"/>
                    </a:solidFill>
                    <a:latin typeface="Cambria" panose="02040503050406030204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2D56"/>
                    </a:solidFill>
                    <a:latin typeface="Cambria" panose="02040503050406030204" pitchFamily="18" charset="0"/>
                    <a:ea typeface="+mn-ea"/>
                    <a:cs typeface="Times New Roman" panose="02020603050405020304" pitchFamily="18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800" kern="1200">
                    <a:solidFill>
                      <a:srgbClr val="002D56"/>
                    </a:solidFill>
                    <a:latin typeface="Cambria" panose="02040503050406030204" pitchFamily="18" charset="0"/>
                    <a:ea typeface="+mn-ea"/>
                    <a:cs typeface="Times New Roman" panose="02020603050405020304" pitchFamily="18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800" kern="1200">
                    <a:solidFill>
                      <a:srgbClr val="002D56"/>
                    </a:solidFill>
                    <a:latin typeface="Cambria" panose="02040503050406030204" pitchFamily="18" charset="0"/>
                    <a:ea typeface="+mn-ea"/>
                    <a:cs typeface="Times New Roman" panose="02020603050405020304" pitchFamily="18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lvl="1" fontAlgn="auto">
                  <a:spcAft>
                    <a:spcPts val="0"/>
                  </a:spcAft>
                  <a:buFont typeface="Arial" panose="020B0604020202020204" pitchFamily="34" charset="0"/>
                  <a:buNone/>
                </a:pPr>
                <a:r>
                  <a:rPr lang="en-US" sz="1600" b="1" u="sng"/>
                  <a:t>Simulation Signal Parameters</a:t>
                </a:r>
              </a:p>
              <a:p>
                <a:pPr marL="285750" lvl="1" fontAlgn="auto"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511175" algn="l"/>
                  </a:tabLst>
                </a:pPr>
                <a:r>
                  <a:rPr lang="en-US" sz="1600"/>
                  <a:t>Total signal </a:t>
                </a:r>
                <a:r>
                  <a:rPr lang="en-US" sz="1600" i="1"/>
                  <a:t>TB</a:t>
                </a:r>
                <a:r>
                  <a:rPr lang="en-US" sz="1600"/>
                  <a:t> of 4 </a:t>
                </a:r>
                <a:r>
                  <a:rPr lang="en-US" sz="1600">
                    <a:sym typeface="Symbol" panose="05050102010706020507" pitchFamily="18" charset="2"/>
                  </a:rPr>
                  <a:t></a:t>
                </a:r>
                <a:r>
                  <a:rPr lang="en-US" sz="1600"/>
                  <a:t> 10</a:t>
                </a:r>
                <a:r>
                  <a:rPr lang="en-US" sz="1600" baseline="30000"/>
                  <a:t>5</a:t>
                </a:r>
              </a:p>
              <a:p>
                <a:pPr marL="285750" lvl="1" fontAlgn="auto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 b="0" err="1"/>
                  <a:t>StoWGe</a:t>
                </a:r>
                <a:r>
                  <a:rPr lang="en-US" sz="1600" b="0"/>
                  <a:t> shaping filter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/>
                  <a:t> design for a super-Gaussian spectral template</a:t>
                </a:r>
              </a:p>
              <a:p>
                <a:pPr marL="285750" lvl="1" fontAlgn="auto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/>
                  <a:t>MSK shaping filter is rectangular with duration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1600"/>
              </a:p>
              <a:p>
                <a:pPr marL="285750" lvl="1" fontAlgn="auto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/>
                  <a:t>Binary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60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D72F88C1-CDFD-847B-E057-8C7EE745F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79" y="1247401"/>
                <a:ext cx="4824331" cy="19309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0466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773" y="-161354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Radar Analysis - Autocorrelation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E69A5-5A93-4449-AFE6-B69EB296619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extBox 25">
            <a:extLst>
              <a:ext uri="{FF2B5EF4-FFF2-40B4-BE49-F238E27FC236}">
                <a16:creationId xmlns:a16="http://schemas.microsoft.com/office/drawing/2014/main" id="{AF67B2EE-9256-3FAA-F960-7CB92BF6E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7968" y="1067227"/>
            <a:ext cx="3039915" cy="707886"/>
          </a:xfrm>
          <a:prstGeom prst="rect">
            <a:avLst/>
          </a:prstGeom>
          <a:solidFill>
            <a:srgbClr val="0000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RMS &amp; Mean Autocorrelation (detail)</a:t>
            </a:r>
          </a:p>
        </p:txBody>
      </p:sp>
      <p:sp>
        <p:nvSpPr>
          <p:cNvPr id="6" name="TextBox 25">
            <a:extLst>
              <a:ext uri="{FF2B5EF4-FFF2-40B4-BE49-F238E27FC236}">
                <a16:creationId xmlns:a16="http://schemas.microsoft.com/office/drawing/2014/main" id="{3F0399E3-B2E6-48DC-6AA9-5CD7BC513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1910" y="5457659"/>
            <a:ext cx="5047160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 err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StoWGe</a:t>
            </a:r>
            <a:r>
              <a:rPr lang="en-US" altLang="en-US" sz="2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has narrower mainlobe and near-in shoulder lobes due to super-Gaussian design template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17EFCC-320E-2919-D173-3CB59978C2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" t="1856" b="3090"/>
          <a:stretch/>
        </p:blipFill>
        <p:spPr bwMode="auto">
          <a:xfrm>
            <a:off x="6292839" y="1816552"/>
            <a:ext cx="5257800" cy="36411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25">
            <a:extLst>
              <a:ext uri="{FF2B5EF4-FFF2-40B4-BE49-F238E27FC236}">
                <a16:creationId xmlns:a16="http://schemas.microsoft.com/office/drawing/2014/main" id="{2DD5B15E-C830-775A-3EEC-1A2B1121F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714" y="3860235"/>
            <a:ext cx="3247701" cy="707886"/>
          </a:xfrm>
          <a:prstGeom prst="rect">
            <a:avLst/>
          </a:prstGeom>
          <a:solidFill>
            <a:srgbClr val="0000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≈ 10log</a:t>
            </a:r>
            <a:r>
              <a:rPr lang="en-US" altLang="en-US" sz="2000" b="1" baseline="-25000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0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(10</a:t>
            </a:r>
            <a:r>
              <a:rPr lang="en-US" altLang="en-US" sz="2000" b="1" baseline="30000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 = 30 dB floor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CB9218-F9D0-83AD-78C4-847EDC0A5238}"/>
              </a:ext>
            </a:extLst>
          </p:cNvPr>
          <p:cNvCxnSpPr>
            <a:cxnSpLocks/>
          </p:cNvCxnSpPr>
          <p:nvPr/>
        </p:nvCxnSpPr>
        <p:spPr>
          <a:xfrm flipV="1">
            <a:off x="5207180" y="3178328"/>
            <a:ext cx="1672891" cy="738663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5">
            <a:extLst>
              <a:ext uri="{FF2B5EF4-FFF2-40B4-BE49-F238E27FC236}">
                <a16:creationId xmlns:a16="http://schemas.microsoft.com/office/drawing/2014/main" id="{F82D1C58-3812-1BB8-D228-A6FBB3905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831" y="4884490"/>
            <a:ext cx="3247701" cy="1015663"/>
          </a:xfrm>
          <a:prstGeom prst="rect">
            <a:avLst/>
          </a:prstGeom>
          <a:solidFill>
            <a:srgbClr val="0000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≈ 10log</a:t>
            </a:r>
            <a:r>
              <a:rPr lang="en-US" altLang="en-US" sz="2000" b="1" baseline="-25000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0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(400) = 26 dB suppression from slow-time processing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D53B654-ABC0-3460-9BC0-DB4D8A223513}"/>
              </a:ext>
            </a:extLst>
          </p:cNvPr>
          <p:cNvCxnSpPr>
            <a:cxnSpLocks/>
          </p:cNvCxnSpPr>
          <p:nvPr/>
        </p:nvCxnSpPr>
        <p:spPr>
          <a:xfrm flipV="1">
            <a:off x="5548766" y="4061197"/>
            <a:ext cx="1547821" cy="834824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36662DB1-0CF2-3FD5-7861-9ED6158E15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6079" y="1247401"/>
                <a:ext cx="4824331" cy="193092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rgbClr val="002D56"/>
                    </a:solidFill>
                    <a:latin typeface="Cambria" panose="020405030504060302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 kern="1200">
                    <a:solidFill>
                      <a:srgbClr val="002D56"/>
                    </a:solidFill>
                    <a:latin typeface="Cambria" panose="02040503050406030204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2D56"/>
                    </a:solidFill>
                    <a:latin typeface="Cambria" panose="02040503050406030204" pitchFamily="18" charset="0"/>
                    <a:ea typeface="+mn-ea"/>
                    <a:cs typeface="Times New Roman" panose="02020603050405020304" pitchFamily="18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800" kern="1200">
                    <a:solidFill>
                      <a:srgbClr val="002D56"/>
                    </a:solidFill>
                    <a:latin typeface="Cambria" panose="02040503050406030204" pitchFamily="18" charset="0"/>
                    <a:ea typeface="+mn-ea"/>
                    <a:cs typeface="Times New Roman" panose="02020603050405020304" pitchFamily="18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800" kern="1200">
                    <a:solidFill>
                      <a:srgbClr val="002D56"/>
                    </a:solidFill>
                    <a:latin typeface="Cambria" panose="02040503050406030204" pitchFamily="18" charset="0"/>
                    <a:ea typeface="+mn-ea"/>
                    <a:cs typeface="Times New Roman" panose="02020603050405020304" pitchFamily="18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lvl="1" fontAlgn="auto">
                  <a:spcAft>
                    <a:spcPts val="0"/>
                  </a:spcAft>
                  <a:buFont typeface="Arial" panose="020B0604020202020204" pitchFamily="34" charset="0"/>
                  <a:buNone/>
                </a:pPr>
                <a:r>
                  <a:rPr lang="en-US" sz="1600" b="1" u="sng"/>
                  <a:t>Simulation Signal Parameters</a:t>
                </a:r>
              </a:p>
              <a:p>
                <a:pPr marL="285750" lvl="1" fontAlgn="auto"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511175" algn="l"/>
                  </a:tabLst>
                </a:pPr>
                <a:r>
                  <a:rPr lang="en-US" sz="1600"/>
                  <a:t>Total signal </a:t>
                </a:r>
                <a:r>
                  <a:rPr lang="en-US" sz="1600" i="1"/>
                  <a:t>TB</a:t>
                </a:r>
                <a:r>
                  <a:rPr lang="en-US" sz="1600"/>
                  <a:t> of 4 </a:t>
                </a:r>
                <a:r>
                  <a:rPr lang="en-US" sz="1600">
                    <a:sym typeface="Symbol" panose="05050102010706020507" pitchFamily="18" charset="2"/>
                  </a:rPr>
                  <a:t></a:t>
                </a:r>
                <a:r>
                  <a:rPr lang="en-US" sz="1600"/>
                  <a:t> 10</a:t>
                </a:r>
                <a:r>
                  <a:rPr lang="en-US" sz="1600" baseline="30000"/>
                  <a:t>5</a:t>
                </a:r>
              </a:p>
              <a:p>
                <a:pPr marL="285750" lvl="1" fontAlgn="auto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 b="0" err="1"/>
                  <a:t>StoWGe</a:t>
                </a:r>
                <a:r>
                  <a:rPr lang="en-US" sz="1600" b="0"/>
                  <a:t> shaping filter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/>
                  <a:t> design for a super-Gaussian spectral template</a:t>
                </a:r>
              </a:p>
              <a:p>
                <a:pPr marL="285750" lvl="1" fontAlgn="auto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/>
                  <a:t>MSK shaping filter is rectangular with duration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1600"/>
              </a:p>
              <a:p>
                <a:pPr marL="285750" lvl="1" fontAlgn="auto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600"/>
                  <a:t>Binary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600"/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36662DB1-0CF2-3FD5-7861-9ED6158E1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79" y="1247401"/>
                <a:ext cx="4824331" cy="19309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3526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A9EDA9F-AA68-CDD1-2311-40C245B07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20" y="1408485"/>
            <a:ext cx="5332272" cy="3808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54" y="-161354"/>
            <a:ext cx="10846676" cy="1143000"/>
          </a:xfrm>
        </p:spPr>
        <p:txBody>
          <a:bodyPr>
            <a:normAutofit/>
          </a:bodyPr>
          <a:lstStyle/>
          <a:p>
            <a:r>
              <a:rPr lang="en-US"/>
              <a:t>Radar Analysis – Point Spread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E69A5-5A93-4449-AFE6-B69EB296619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TextBox 25">
            <a:extLst>
              <a:ext uri="{FF2B5EF4-FFF2-40B4-BE49-F238E27FC236}">
                <a16:creationId xmlns:a16="http://schemas.microsoft.com/office/drawing/2014/main" id="{7A7E7F62-629A-F219-C1DF-F02ED1979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680" y="6011400"/>
            <a:ext cx="8387256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Standard Doppler processing -  windowing/tapering </a:t>
            </a:r>
            <a:r>
              <a:rPr lang="en-US" altLang="en-US" sz="2000" b="1" u="sng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not</a:t>
            </a:r>
            <a:r>
              <a:rPr lang="en-US" altLang="en-US" sz="2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used</a:t>
            </a:r>
          </a:p>
        </p:txBody>
      </p:sp>
      <p:sp>
        <p:nvSpPr>
          <p:cNvPr id="10" name="TextBox 25">
            <a:extLst>
              <a:ext uri="{FF2B5EF4-FFF2-40B4-BE49-F238E27FC236}">
                <a16:creationId xmlns:a16="http://schemas.microsoft.com/office/drawing/2014/main" id="{FE466DAE-4DC3-F840-78DF-47095CCBE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793" y="878471"/>
            <a:ext cx="1756834" cy="400110"/>
          </a:xfrm>
          <a:prstGeom prst="rect">
            <a:avLst/>
          </a:prstGeom>
          <a:solidFill>
            <a:srgbClr val="0000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 err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StoWGe</a:t>
            </a:r>
            <a:endParaRPr lang="en-US" altLang="en-US" sz="2000" b="1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25">
            <a:extLst>
              <a:ext uri="{FF2B5EF4-FFF2-40B4-BE49-F238E27FC236}">
                <a16:creationId xmlns:a16="http://schemas.microsoft.com/office/drawing/2014/main" id="{97DEDA9E-7B01-C291-2E6F-BB5E0E8DF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9374" y="878471"/>
            <a:ext cx="1332217" cy="400110"/>
          </a:xfrm>
          <a:prstGeom prst="rect">
            <a:avLst/>
          </a:prstGeom>
          <a:solidFill>
            <a:srgbClr val="0000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MSK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F130C38-89B6-F8D7-B6EC-7B9631B3548F}"/>
              </a:ext>
            </a:extLst>
          </p:cNvPr>
          <p:cNvCxnSpPr>
            <a:cxnSpLocks/>
          </p:cNvCxnSpPr>
          <p:nvPr/>
        </p:nvCxnSpPr>
        <p:spPr>
          <a:xfrm flipH="1" flipV="1">
            <a:off x="3930832" y="4733239"/>
            <a:ext cx="541317" cy="559249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64EDEB0D-1654-93FC-6007-78396B98C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08485"/>
            <a:ext cx="5332272" cy="3808766"/>
          </a:xfrm>
          <a:prstGeom prst="rect">
            <a:avLst/>
          </a:prstGeom>
        </p:spPr>
      </p:pic>
      <p:sp>
        <p:nvSpPr>
          <p:cNvPr id="13" name="TextBox 25">
            <a:extLst>
              <a:ext uri="{FF2B5EF4-FFF2-40B4-BE49-F238E27FC236}">
                <a16:creationId xmlns:a16="http://schemas.microsoft.com/office/drawing/2014/main" id="{B830D510-6A80-B38F-4D02-4E4FB238F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2149" y="5334504"/>
            <a:ext cx="3247701" cy="400110"/>
          </a:xfrm>
          <a:prstGeom prst="rect">
            <a:avLst/>
          </a:prstGeom>
          <a:solidFill>
            <a:srgbClr val="0000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≈ 1.3 dB lower floor</a:t>
            </a:r>
          </a:p>
        </p:txBody>
      </p:sp>
    </p:spTree>
    <p:extLst>
      <p:ext uri="{BB962C8B-B14F-4D97-AF65-F5344CB8AC3E}">
        <p14:creationId xmlns:p14="http://schemas.microsoft.com/office/powerpoint/2010/main" val="3674223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773" y="-16135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/>
              <a:t>Communication Analysis – Symbol Error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E69A5-5A93-4449-AFE6-B69EB296619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A9317-FFD1-91A3-7A49-96C110669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55666" y="841358"/>
            <a:ext cx="6793042" cy="541345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000" b="1"/>
              <a:t>Communication Modulation Parameters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Communication symbol </a:t>
            </a:r>
            <a:r>
              <a:rPr lang="en-US" sz="2000" i="1"/>
              <a:t>TB</a:t>
            </a:r>
            <a:r>
              <a:rPr lang="en-US" sz="2000"/>
              <a:t> tested: 20, 40, 60, 80, 100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For 3 dB bandwidth of 50 MHz, these correspond to data rates of 2.5, 1.25, 0.83, 0.63 and 0.50 Mb/s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/>
              <a:t>K</a:t>
            </a:r>
            <a:r>
              <a:rPr lang="en-US" sz="2000"/>
              <a:t> = 1, 2, …, 10 simultaneous users for each </a:t>
            </a:r>
            <a:r>
              <a:rPr lang="en-US" sz="2000" i="1"/>
              <a:t>TB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Monte Carlo simulations performed for 10</a:t>
            </a:r>
            <a:r>
              <a:rPr lang="en-US" sz="2000" baseline="30000"/>
              <a:t>4</a:t>
            </a:r>
            <a:r>
              <a:rPr lang="en-US" sz="2000"/>
              <a:t> trials at each data point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Communication channel has </a:t>
            </a:r>
            <a:r>
              <a:rPr lang="en-US" sz="2000" u="sng"/>
              <a:t>direct path only (no multipath) and no additive noise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Simulation isolates symbol error rate (SER) performance due solely to multi-user interference and shaping filter (</a:t>
            </a:r>
            <a:r>
              <a:rPr lang="en-US" sz="2000" err="1"/>
              <a:t>StoWGe’s</a:t>
            </a:r>
            <a:r>
              <a:rPr lang="en-US" sz="2000"/>
              <a:t> partial response vs. MSK’s full response)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>
              <a:latin typeface="Times New Roman" panose="02020603050405020304" pitchFamily="18" charset="0"/>
            </a:endParaRPr>
          </a:p>
        </p:txBody>
      </p:sp>
      <p:sp>
        <p:nvSpPr>
          <p:cNvPr id="5" name="TextBox 25">
            <a:extLst>
              <a:ext uri="{FF2B5EF4-FFF2-40B4-BE49-F238E27FC236}">
                <a16:creationId xmlns:a16="http://schemas.microsoft.com/office/drawing/2014/main" id="{AF67B2EE-9256-3FAA-F960-7CB92BF6E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6151" y="1189427"/>
            <a:ext cx="3039915" cy="400110"/>
          </a:xfrm>
          <a:prstGeom prst="rect">
            <a:avLst/>
          </a:prstGeom>
          <a:solidFill>
            <a:srgbClr val="0000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 err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StoWGe</a:t>
            </a:r>
            <a:r>
              <a:rPr lang="en-US" altLang="en-US" sz="20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SER Plot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351F0A-97BA-9AD3-13B0-E8B5067220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" r="1643" b="4241"/>
          <a:stretch/>
        </p:blipFill>
        <p:spPr bwMode="auto">
          <a:xfrm>
            <a:off x="6346252" y="1814766"/>
            <a:ext cx="5257800" cy="36078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25">
            <a:extLst>
              <a:ext uri="{FF2B5EF4-FFF2-40B4-BE49-F238E27FC236}">
                <a16:creationId xmlns:a16="http://schemas.microsoft.com/office/drawing/2014/main" id="{4156CC23-8074-CF48-A062-A0304BE77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5855" y="5618301"/>
            <a:ext cx="4568197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Obvious performance tradeoff with data rate and number of users</a:t>
            </a:r>
          </a:p>
        </p:txBody>
      </p:sp>
    </p:spTree>
    <p:extLst>
      <p:ext uri="{BB962C8B-B14F-4D97-AF65-F5344CB8AC3E}">
        <p14:creationId xmlns:p14="http://schemas.microsoft.com/office/powerpoint/2010/main" val="796414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E69A5-5A93-4449-AFE6-B69EB296619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TextBox 25">
            <a:extLst>
              <a:ext uri="{FF2B5EF4-FFF2-40B4-BE49-F238E27FC236}">
                <a16:creationId xmlns:a16="http://schemas.microsoft.com/office/drawing/2014/main" id="{AF67B2EE-9256-3FAA-F960-7CB92BF6E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6151" y="1189427"/>
            <a:ext cx="3039915" cy="400110"/>
          </a:xfrm>
          <a:prstGeom prst="rect">
            <a:avLst/>
          </a:prstGeom>
          <a:solidFill>
            <a:srgbClr val="0000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MSK SER Plot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9F7127-0044-338F-FA25-D5CD3CF99D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" r="2080" b="4794"/>
          <a:stretch/>
        </p:blipFill>
        <p:spPr bwMode="auto">
          <a:xfrm>
            <a:off x="6342797" y="1803624"/>
            <a:ext cx="5257800" cy="36078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25">
            <a:extLst>
              <a:ext uri="{FF2B5EF4-FFF2-40B4-BE49-F238E27FC236}">
                <a16:creationId xmlns:a16="http://schemas.microsoft.com/office/drawing/2014/main" id="{57B42727-0A4B-99E5-79BE-7ECFA4F23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400" y="5612730"/>
            <a:ext cx="4568197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 Better SER performance</a:t>
            </a:r>
          </a:p>
          <a:p>
            <a:pPr algn="ctr"/>
            <a:r>
              <a:rPr lang="en-US" altLang="en-US" sz="2000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 No errors for single user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069DC-464F-A664-8E30-B798128F5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55666" y="841358"/>
            <a:ext cx="6793042" cy="541345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000" b="1"/>
              <a:t>Communication Modulation Parameters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Communication symbol </a:t>
            </a:r>
            <a:r>
              <a:rPr lang="en-US" sz="2000" i="1"/>
              <a:t>TB</a:t>
            </a:r>
            <a:r>
              <a:rPr lang="en-US" sz="2000"/>
              <a:t> tested: 20, 40, 60, 80, 100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For 3 dB bandwidth of 50 MHz, these correspond to data rates of 2.5, 1.25, 0.83, 0.63 and 0.50 Mb/s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/>
              <a:t>K</a:t>
            </a:r>
            <a:r>
              <a:rPr lang="en-US" sz="2000"/>
              <a:t> = 1, 2, …, 10 simultaneous users for each </a:t>
            </a:r>
            <a:r>
              <a:rPr lang="en-US" sz="2000" i="1"/>
              <a:t>TB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Monte Carlo simulations performed for 10</a:t>
            </a:r>
            <a:r>
              <a:rPr lang="en-US" sz="2000" baseline="30000"/>
              <a:t>4</a:t>
            </a:r>
            <a:r>
              <a:rPr lang="en-US" sz="2000"/>
              <a:t> trials at each data point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Communication channel has </a:t>
            </a:r>
            <a:r>
              <a:rPr lang="en-US" sz="2000" u="sng"/>
              <a:t>direct path only (no multipath) and no additive noise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Simulation isolates symbol error rate (SER) performance due solely to multi-user interference and shaping filter (</a:t>
            </a:r>
            <a:r>
              <a:rPr lang="en-US" sz="2000" err="1"/>
              <a:t>StoWGe’s</a:t>
            </a:r>
            <a:r>
              <a:rPr lang="en-US" sz="2000"/>
              <a:t> partial response vs. MSK’s full response)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>
              <a:latin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C889D5C-A643-436F-176B-71E54FEE3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773" y="-16135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/>
              <a:t>Communication Analysis – Symbol Error Rate</a:t>
            </a:r>
          </a:p>
        </p:txBody>
      </p:sp>
    </p:spTree>
    <p:extLst>
      <p:ext uri="{BB962C8B-B14F-4D97-AF65-F5344CB8AC3E}">
        <p14:creationId xmlns:p14="http://schemas.microsoft.com/office/powerpoint/2010/main" val="1415662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175" y="-161354"/>
            <a:ext cx="8731197" cy="1143000"/>
          </a:xfrm>
        </p:spPr>
        <p:txBody>
          <a:bodyPr>
            <a:normAutofit fontScale="90000"/>
          </a:bodyPr>
          <a:lstStyle/>
          <a:p>
            <a:r>
              <a:rPr lang="en-US"/>
              <a:t>Multi-user Radar Communications – Motivation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E69A5-5A93-4449-AFE6-B69EB296619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9526" y="1093693"/>
            <a:ext cx="10972800" cy="5131195"/>
          </a:xfrm>
        </p:spPr>
        <p:txBody>
          <a:bodyPr>
            <a:noAutofit/>
          </a:bodyPr>
          <a:lstStyle/>
          <a:p>
            <a:r>
              <a:rPr lang="en-US" sz="2000" b="1"/>
              <a:t>Spectral efficiency </a:t>
            </a:r>
            <a:r>
              <a:rPr lang="en-US" sz="2000"/>
              <a:t>is a growing concern for RF systems due to an increasing density of users</a:t>
            </a:r>
          </a:p>
          <a:p>
            <a:endParaRPr lang="en-US" sz="2000"/>
          </a:p>
          <a:p>
            <a:r>
              <a:rPr lang="en-US" sz="2000"/>
              <a:t>Realizing a </a:t>
            </a:r>
            <a:r>
              <a:rPr lang="en-US" sz="2000" b="1"/>
              <a:t>dual-function radar communication </a:t>
            </a:r>
            <a:r>
              <a:rPr lang="en-US" sz="2000"/>
              <a:t>(DFRC) mode in a single system is a means to improve the spectral efficiency of systems needing to perform both functions</a:t>
            </a:r>
          </a:p>
          <a:p>
            <a:endParaRPr lang="en-US" sz="2000"/>
          </a:p>
          <a:p>
            <a:r>
              <a:rPr lang="en-US" sz="2000"/>
              <a:t>Extending a single-system DFRC concept to a </a:t>
            </a:r>
            <a:r>
              <a:rPr lang="en-US" sz="2000" b="1"/>
              <a:t>network of multiple systems </a:t>
            </a:r>
            <a:r>
              <a:rPr lang="en-US" sz="2000"/>
              <a:t>opens the possibility of </a:t>
            </a:r>
            <a:r>
              <a:rPr lang="en-US" sz="2000" b="1"/>
              <a:t>multi-user radar/communication </a:t>
            </a:r>
            <a:r>
              <a:rPr lang="en-US" sz="2000"/>
              <a:t>(MURC)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The question we address here is: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can multiple proximate DFRC systems operate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simultaneously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with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overlapping spectral content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  <a:p>
            <a:endParaRPr lang="en-US" sz="800"/>
          </a:p>
          <a:p>
            <a:r>
              <a:rPr lang="en-US" sz="2000"/>
              <a:t>Within the MURC context, we propose a DFRC modulation that exhibits the</a:t>
            </a:r>
            <a:r>
              <a:rPr lang="en-US" sz="2000" b="1"/>
              <a:t> </a:t>
            </a:r>
            <a:r>
              <a:rPr lang="en-US" sz="2000"/>
              <a:t>following qualities:</a:t>
            </a:r>
          </a:p>
          <a:p>
            <a:pPr lvl="1"/>
            <a:r>
              <a:rPr lang="en-US" sz="1800">
                <a:solidFill>
                  <a:srgbClr val="0000CC"/>
                </a:solidFill>
              </a:rPr>
              <a:t>FM continuous-wave (FMCW) transmission with nonrepeating modulation structure to achieve </a:t>
            </a:r>
            <a:r>
              <a:rPr lang="en-US" sz="1800" b="1">
                <a:solidFill>
                  <a:srgbClr val="0000CC"/>
                </a:solidFill>
              </a:rPr>
              <a:t>good spectral containment</a:t>
            </a:r>
            <a:r>
              <a:rPr lang="en-US" sz="1800">
                <a:solidFill>
                  <a:srgbClr val="0000CC"/>
                </a:solidFill>
              </a:rPr>
              <a:t>, </a:t>
            </a:r>
            <a:r>
              <a:rPr lang="en-US" sz="1800" b="1">
                <a:solidFill>
                  <a:srgbClr val="0000CC"/>
                </a:solidFill>
              </a:rPr>
              <a:t>high time-bandwidth product (</a:t>
            </a:r>
            <a:r>
              <a:rPr lang="en-US" sz="1800" b="1" i="1">
                <a:solidFill>
                  <a:srgbClr val="0000CC"/>
                </a:solidFill>
              </a:rPr>
              <a:t>TB</a:t>
            </a:r>
            <a:r>
              <a:rPr lang="en-US" sz="1800" b="1">
                <a:solidFill>
                  <a:srgbClr val="0000CC"/>
                </a:solidFill>
              </a:rPr>
              <a:t>)</a:t>
            </a:r>
            <a:r>
              <a:rPr lang="en-US" sz="1800">
                <a:solidFill>
                  <a:srgbClr val="0000CC"/>
                </a:solidFill>
              </a:rPr>
              <a:t>,</a:t>
            </a:r>
            <a:r>
              <a:rPr lang="en-US" sz="1800" b="1">
                <a:solidFill>
                  <a:srgbClr val="0000CC"/>
                </a:solidFill>
              </a:rPr>
              <a:t> </a:t>
            </a:r>
            <a:r>
              <a:rPr lang="en-US" sz="1800">
                <a:solidFill>
                  <a:srgbClr val="0000CC"/>
                </a:solidFill>
              </a:rPr>
              <a:t>and </a:t>
            </a:r>
            <a:r>
              <a:rPr lang="en-US" sz="1800" b="1">
                <a:solidFill>
                  <a:srgbClr val="0000CC"/>
                </a:solidFill>
              </a:rPr>
              <a:t>enhance receive separability</a:t>
            </a:r>
          </a:p>
          <a:p>
            <a:pPr lvl="1"/>
            <a:r>
              <a:rPr lang="en-US" sz="1800">
                <a:solidFill>
                  <a:srgbClr val="0000CC"/>
                </a:solidFill>
              </a:rPr>
              <a:t>A communication encoding/decoding scheme that </a:t>
            </a:r>
            <a:r>
              <a:rPr lang="en-US" sz="1800" b="1">
                <a:solidFill>
                  <a:srgbClr val="0000CC"/>
                </a:solidFill>
              </a:rPr>
              <a:t>does not degrade radar performance </a:t>
            </a:r>
            <a:r>
              <a:rPr lang="en-US" sz="1800">
                <a:solidFill>
                  <a:srgbClr val="0000CC"/>
                </a:solidFill>
              </a:rPr>
              <a:t>while being resistant to multi-user interference </a:t>
            </a:r>
          </a:p>
          <a:p>
            <a:pPr marL="0" indent="0">
              <a:buNone/>
            </a:pPr>
            <a:endParaRPr lang="en-US" sz="1600"/>
          </a:p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997961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773" y="-161354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MURC Conclusions – </a:t>
            </a:r>
            <a:r>
              <a:rPr lang="en-US" err="1"/>
              <a:t>StoWGe</a:t>
            </a:r>
            <a:r>
              <a:rPr lang="en-US"/>
              <a:t>-SS/CPM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E69A5-5A93-4449-AFE6-B69EB296619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07559" y="1131216"/>
            <a:ext cx="10972800" cy="5244359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2000"/>
              <a:t>Efficacy of </a:t>
            </a:r>
            <a:r>
              <a:rPr lang="en-US" sz="2000" err="1"/>
              <a:t>StoWGe</a:t>
            </a:r>
            <a:r>
              <a:rPr lang="en-US" sz="2000"/>
              <a:t>-SS/CPM for a multi-user DFRC mode was shown through simulation analysis for radar and communications functions</a:t>
            </a:r>
          </a:p>
          <a:p>
            <a:pPr>
              <a:spcAft>
                <a:spcPts val="1800"/>
              </a:spcAft>
            </a:pPr>
            <a:r>
              <a:rPr lang="en-US" sz="2000"/>
              <a:t>Performance of </a:t>
            </a:r>
            <a:r>
              <a:rPr lang="en-US" sz="2000" err="1"/>
              <a:t>StoWGe</a:t>
            </a:r>
            <a:r>
              <a:rPr lang="en-US" sz="2000"/>
              <a:t>-SS/CPM waveform for </a:t>
            </a:r>
            <a:r>
              <a:rPr lang="en-US" sz="2000" b="1" u="sng"/>
              <a:t>radar operation is not impacted</a:t>
            </a:r>
            <a:r>
              <a:rPr lang="en-US" sz="2000"/>
              <a:t> by the presence of embedded communications symbols</a:t>
            </a:r>
          </a:p>
          <a:p>
            <a:r>
              <a:rPr lang="en-US" sz="2000"/>
              <a:t>Communication performance of the StoWGe-SS/CPM waveform is impacted by the </a:t>
            </a:r>
            <a:r>
              <a:rPr lang="en-US" sz="2000" b="1"/>
              <a:t>partial response shaping filter </a:t>
            </a:r>
          </a:p>
          <a:p>
            <a:pPr lvl="1"/>
            <a:r>
              <a:rPr lang="en-US" sz="1800">
                <a:solidFill>
                  <a:srgbClr val="0000FF"/>
                </a:solidFill>
              </a:rPr>
              <a:t>A shaping filter duration longer than a symbol time cause </a:t>
            </a:r>
            <a:r>
              <a:rPr lang="en-US" sz="1800" b="1">
                <a:solidFill>
                  <a:srgbClr val="0000FF"/>
                </a:solidFill>
              </a:rPr>
              <a:t>inter-symbol interference </a:t>
            </a:r>
            <a:r>
              <a:rPr lang="en-US" sz="1800">
                <a:solidFill>
                  <a:srgbClr val="0000FF"/>
                </a:solidFill>
              </a:rPr>
              <a:t>(optimal demodulation via Viterbi algorithm)</a:t>
            </a:r>
          </a:p>
          <a:p>
            <a:pPr lvl="2"/>
            <a:r>
              <a:rPr lang="en-US" sz="1600" err="1">
                <a:solidFill>
                  <a:srgbClr val="C00000"/>
                </a:solidFill>
              </a:rPr>
              <a:t>StoWGe</a:t>
            </a:r>
            <a:r>
              <a:rPr lang="en-US" sz="1600">
                <a:solidFill>
                  <a:srgbClr val="C00000"/>
                </a:solidFill>
              </a:rPr>
              <a:t> should achieve performance of MSK results with this demodulator</a:t>
            </a:r>
          </a:p>
          <a:p>
            <a:pPr lvl="1">
              <a:spcAft>
                <a:spcPts val="1800"/>
              </a:spcAft>
            </a:pPr>
            <a:r>
              <a:rPr lang="en-US" sz="1800">
                <a:solidFill>
                  <a:srgbClr val="0000FF"/>
                </a:solidFill>
              </a:rPr>
              <a:t>Low-complexity correlation-based demodulation is acceptable for high </a:t>
            </a:r>
            <a:r>
              <a:rPr lang="en-US" sz="1800" i="1">
                <a:solidFill>
                  <a:srgbClr val="0000FF"/>
                </a:solidFill>
              </a:rPr>
              <a:t>TB</a:t>
            </a:r>
            <a:r>
              <a:rPr lang="en-US" sz="1800">
                <a:solidFill>
                  <a:srgbClr val="0000FF"/>
                </a:solidFill>
              </a:rPr>
              <a:t> and low number of simultaneous users</a:t>
            </a:r>
            <a:endParaRPr lang="en-US" sz="2000">
              <a:solidFill>
                <a:srgbClr val="0000FF"/>
              </a:solidFill>
            </a:endParaRPr>
          </a:p>
          <a:p>
            <a:r>
              <a:rPr lang="en-US" sz="2000"/>
              <a:t>Future work will focus on optimal communications demodulation via Viterbi algorithm and open-air experimental analysis to assess practical behavior/scenarios</a:t>
            </a:r>
          </a:p>
        </p:txBody>
      </p:sp>
    </p:spTree>
    <p:extLst>
      <p:ext uri="{BB962C8B-B14F-4D97-AF65-F5344CB8AC3E}">
        <p14:creationId xmlns:p14="http://schemas.microsoft.com/office/powerpoint/2010/main" val="476657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FEFCF5-5FD8-C084-4DD6-87483858F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98625-F1E6-41BD-9C88-BF90A3F4991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C429D0-DA28-B2E9-C2F1-2FE805D54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1246" y="1540827"/>
            <a:ext cx="9269507" cy="1470025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5AA32A-2E4D-44DB-A5F7-6E8D9DAC94F5}"/>
              </a:ext>
            </a:extLst>
          </p:cNvPr>
          <p:cNvSpPr txBox="1">
            <a:spLocks/>
          </p:cNvSpPr>
          <p:nvPr/>
        </p:nvSpPr>
        <p:spPr>
          <a:xfrm>
            <a:off x="609600" y="3702424"/>
            <a:ext cx="10972800" cy="2423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5C707D"/>
                </a:solidFill>
                <a:latin typeface="Cambria" panose="020405030504060302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r>
              <a:rPr lang="en-US" altLang="en-US" sz="1400">
                <a:ea typeface="Cambria" panose="02040503050406030204" pitchFamily="18" charset="0"/>
              </a:rPr>
              <a:t>[1]  T.M. Lok, J.S. Lehnert, "DS/SSMA communication system with trellis coding and CPM," </a:t>
            </a:r>
            <a:r>
              <a:rPr lang="en-US" altLang="en-US" sz="1400" i="1">
                <a:ea typeface="Cambria" panose="02040503050406030204" pitchFamily="18" charset="0"/>
              </a:rPr>
              <a:t>IEEE J. Selected Areas Comm</a:t>
            </a:r>
            <a:r>
              <a:rPr lang="en-US" altLang="en-US" sz="1400">
                <a:ea typeface="Cambria" panose="02040503050406030204" pitchFamily="18" charset="0"/>
              </a:rPr>
              <a:t>., vol. 12, no. 4, pp. 716-722, May 1994.</a:t>
            </a:r>
          </a:p>
          <a:p>
            <a:pPr algn="just" fontAlgn="auto">
              <a:spcAft>
                <a:spcPts val="0"/>
              </a:spcAft>
            </a:pPr>
            <a:r>
              <a:rPr lang="en-US" altLang="en-US" sz="1400">
                <a:ea typeface="Cambria" panose="02040503050406030204" pitchFamily="18" charset="0"/>
              </a:rPr>
              <a:t>[2]  C.A. Mohr, S.D. Blunt, “Design and generation of stochastically defined, pulsed FM noise waveforms,” </a:t>
            </a:r>
            <a:r>
              <a:rPr lang="en-US" altLang="en-US" sz="1400" i="1">
                <a:ea typeface="Cambria" panose="02040503050406030204" pitchFamily="18" charset="0"/>
              </a:rPr>
              <a:t>Intl. Radar Conf</a:t>
            </a:r>
            <a:r>
              <a:rPr lang="en-US" altLang="en-US" sz="1400">
                <a:ea typeface="Cambria" panose="02040503050406030204" pitchFamily="18" charset="0"/>
              </a:rPr>
              <a:t>., Toulon, France, Sept. 2019.</a:t>
            </a:r>
          </a:p>
          <a:p>
            <a:pPr algn="just" fontAlgn="auto">
              <a:spcAft>
                <a:spcPts val="0"/>
              </a:spcAft>
            </a:pPr>
            <a:r>
              <a:rPr lang="en-US" altLang="en-US" sz="1400">
                <a:ea typeface="Cambria" panose="02040503050406030204" pitchFamily="18" charset="0"/>
              </a:rPr>
              <a:t>[3] C.A. Mohr, “Design and evaluation of stochastic processes as physical radar waveforms,” PhD dissertation, University of Kansas, June 2021.</a:t>
            </a:r>
          </a:p>
          <a:p>
            <a:pPr algn="just" fontAlgn="auto">
              <a:spcAft>
                <a:spcPts val="0"/>
              </a:spcAft>
            </a:pPr>
            <a:r>
              <a:rPr lang="en-US" sz="1400">
                <a:ea typeface="Cambria" panose="02040503050406030204" pitchFamily="18" charset="0"/>
              </a:rPr>
              <a:t>[4]  S.D. Blunt, et al., "Principles and applications of random FM radar waveform design," IEEE Aerospace &amp; Electronic Systems Mag., vol. 35, no. 10, pp. 20-28, Oct. 2020.</a:t>
            </a:r>
          </a:p>
          <a:p>
            <a:pPr algn="just" fontAlgn="auto">
              <a:spcAft>
                <a:spcPts val="0"/>
              </a:spcAft>
            </a:pPr>
            <a:r>
              <a:rPr lang="en-US" sz="1400">
                <a:ea typeface="Cambria" panose="02040503050406030204" pitchFamily="18" charset="0"/>
              </a:rPr>
              <a:t>[5] M.B. Heintzelman, T.J. Kramer, S.D. Blunt, "Experimental evaluation of super-Gaussian-shaped random FM waveforms," IEEE Radar Conf., New York City, NY, Mar. 2022.</a:t>
            </a:r>
          </a:p>
          <a:p>
            <a:pPr fontAlgn="auto">
              <a:spcAft>
                <a:spcPts val="0"/>
              </a:spcAft>
            </a:pPr>
            <a:endParaRPr lang="en-US" sz="2000">
              <a:ea typeface="Cambria" panose="02040503050406030204" pitchFamily="18" charset="0"/>
            </a:endParaRPr>
          </a:p>
          <a:p>
            <a:pPr fontAlgn="auto">
              <a:spcAft>
                <a:spcPts val="0"/>
              </a:spcAft>
            </a:pPr>
            <a:endParaRPr lang="en-US" sz="2000"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0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773" y="-161354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MURC – Modulation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E69A5-5A93-4449-AFE6-B69EB296619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702" y="1344706"/>
            <a:ext cx="10972800" cy="4408043"/>
          </a:xfrm>
        </p:spPr>
        <p:txBody>
          <a:bodyPr>
            <a:noAutofit/>
          </a:bodyPr>
          <a:lstStyle/>
          <a:p>
            <a:r>
              <a:rPr lang="en-US" sz="2000"/>
              <a:t>We leverage the combination of </a:t>
            </a:r>
            <a:r>
              <a:rPr lang="en-US" sz="2000" b="1"/>
              <a:t>spread-spectrum (SS) multiple access </a:t>
            </a:r>
            <a:r>
              <a:rPr lang="en-US" sz="2000"/>
              <a:t>with </a:t>
            </a:r>
            <a:r>
              <a:rPr lang="en-US" sz="2000" b="1"/>
              <a:t>continuous phase modulation (CPM)</a:t>
            </a:r>
          </a:p>
          <a:p>
            <a:pPr lvl="1"/>
            <a:r>
              <a:rPr lang="en-US" sz="1800">
                <a:solidFill>
                  <a:srgbClr val="0000CC"/>
                </a:solidFill>
              </a:rPr>
              <a:t>Previously realized as SS/CPM in </a:t>
            </a:r>
            <a:r>
              <a:rPr lang="en-US" sz="1800" b="1"/>
              <a:t>[1]</a:t>
            </a:r>
            <a:r>
              <a:rPr lang="en-US" sz="1800"/>
              <a:t>, </a:t>
            </a:r>
            <a:r>
              <a:rPr lang="en-US" sz="1800">
                <a:solidFill>
                  <a:srgbClr val="0000CC"/>
                </a:solidFill>
              </a:rPr>
              <a:t>but with a reusable set of codes (so insufficient dynamic range not amenable to multi-user </a:t>
            </a:r>
            <a:r>
              <a:rPr lang="en-US" sz="1800" b="1">
                <a:solidFill>
                  <a:srgbClr val="0000CC"/>
                </a:solidFill>
              </a:rPr>
              <a:t>radar</a:t>
            </a:r>
            <a:r>
              <a:rPr lang="en-US" sz="1800">
                <a:solidFill>
                  <a:srgbClr val="0000CC"/>
                </a:solidFill>
              </a:rPr>
              <a:t> application)</a:t>
            </a:r>
          </a:p>
          <a:p>
            <a:pPr lvl="1">
              <a:spcAft>
                <a:spcPts val="2400"/>
              </a:spcAft>
            </a:pPr>
            <a:r>
              <a:rPr lang="en-US" sz="1800">
                <a:solidFill>
                  <a:srgbClr val="0000CC"/>
                </a:solidFill>
              </a:rPr>
              <a:t>Instead, we consider a DFRC-specific form having </a:t>
            </a:r>
            <a:r>
              <a:rPr lang="en-US" sz="1800" b="1">
                <a:solidFill>
                  <a:srgbClr val="0000CC"/>
                </a:solidFill>
              </a:rPr>
              <a:t>randomized</a:t>
            </a:r>
            <a:r>
              <a:rPr lang="en-US" sz="1800">
                <a:solidFill>
                  <a:srgbClr val="0000CC"/>
                </a:solidFill>
              </a:rPr>
              <a:t> sets of codes to achieve </a:t>
            </a:r>
            <a:r>
              <a:rPr lang="en-US" sz="1800" b="1">
                <a:solidFill>
                  <a:srgbClr val="0000CC"/>
                </a:solidFill>
              </a:rPr>
              <a:t>non-repeating</a:t>
            </a:r>
            <a:r>
              <a:rPr lang="en-US" sz="1800">
                <a:solidFill>
                  <a:srgbClr val="0000CC"/>
                </a:solidFill>
              </a:rPr>
              <a:t> FMCW waveforms having </a:t>
            </a:r>
            <a:r>
              <a:rPr lang="en-US" sz="1800" b="1">
                <a:solidFill>
                  <a:srgbClr val="0000CC"/>
                </a:solidFill>
              </a:rPr>
              <a:t>good spectral containment</a:t>
            </a:r>
          </a:p>
          <a:p>
            <a:r>
              <a:rPr lang="en-US" sz="2000"/>
              <a:t>We leverage the stochastic waveform generation (</a:t>
            </a:r>
            <a:r>
              <a:rPr lang="en-US" sz="2000" err="1"/>
              <a:t>StoWGe</a:t>
            </a:r>
            <a:r>
              <a:rPr lang="en-US" sz="2000"/>
              <a:t>) </a:t>
            </a:r>
            <a:r>
              <a:rPr lang="en-US" sz="2000" b="1"/>
              <a:t>[2,3] </a:t>
            </a:r>
            <a:r>
              <a:rPr lang="en-US" sz="2000"/>
              <a:t>framework to produce our DFRC transmission</a:t>
            </a:r>
          </a:p>
          <a:p>
            <a:pPr lvl="1"/>
            <a:r>
              <a:rPr lang="en-US" sz="1800">
                <a:solidFill>
                  <a:srgbClr val="0000CC"/>
                </a:solidFill>
              </a:rPr>
              <a:t>Produces random FM (RFM) waveforms having </a:t>
            </a:r>
            <a:r>
              <a:rPr lang="en-US" sz="1800" b="1">
                <a:solidFill>
                  <a:srgbClr val="0000CC"/>
                </a:solidFill>
              </a:rPr>
              <a:t>desired power spectrum template </a:t>
            </a:r>
            <a:r>
              <a:rPr lang="en-US" sz="1800">
                <a:solidFill>
                  <a:srgbClr val="0000CC"/>
                </a:solidFill>
              </a:rPr>
              <a:t>in the expectation given a stochastic input (e.g., data sequence)</a:t>
            </a:r>
          </a:p>
          <a:p>
            <a:pPr lvl="1"/>
            <a:r>
              <a:rPr lang="en-US" sz="1800">
                <a:solidFill>
                  <a:srgbClr val="0000CC"/>
                </a:solidFill>
              </a:rPr>
              <a:t>Modulation structure guarantees a transmission that is </a:t>
            </a:r>
            <a:r>
              <a:rPr lang="en-US" sz="1800" b="1">
                <a:solidFill>
                  <a:srgbClr val="0000CC"/>
                </a:solidFill>
              </a:rPr>
              <a:t>constant amplitude </a:t>
            </a:r>
            <a:r>
              <a:rPr lang="en-US" sz="1800">
                <a:solidFill>
                  <a:srgbClr val="0000CC"/>
                </a:solidFill>
              </a:rPr>
              <a:t>and </a:t>
            </a:r>
            <a:r>
              <a:rPr lang="en-US" sz="1800" b="1">
                <a:solidFill>
                  <a:srgbClr val="0000CC"/>
                </a:solidFill>
              </a:rPr>
              <a:t>continuous phase</a:t>
            </a:r>
            <a:endParaRPr lang="en-US" sz="1800">
              <a:solidFill>
                <a:srgbClr val="0000CC"/>
              </a:solidFill>
            </a:endParaRPr>
          </a:p>
          <a:p>
            <a:pPr lvl="1">
              <a:spcAft>
                <a:spcPts val="1200"/>
              </a:spcAft>
            </a:pPr>
            <a:endParaRPr lang="en-US" sz="1800">
              <a:solidFill>
                <a:srgbClr val="0000CC"/>
              </a:solidFill>
            </a:endParaRPr>
          </a:p>
          <a:p>
            <a:endParaRPr lang="en-US" sz="2400"/>
          </a:p>
          <a:p>
            <a:endParaRPr lang="en-US" sz="900"/>
          </a:p>
          <a:p>
            <a:endParaRPr lang="en-US" sz="1800"/>
          </a:p>
          <a:p>
            <a:pPr marL="0" indent="0">
              <a:buNone/>
            </a:pPr>
            <a:endParaRPr lang="en-US" sz="180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10482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773" y="-161354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Brief Overview of CPM Communications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E69A5-5A93-4449-AFE6-B69EB296619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4597" y="942254"/>
                <a:ext cx="10972800" cy="5510304"/>
              </a:xfrm>
            </p:spPr>
            <p:txBody>
              <a:bodyPr>
                <a:no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000" b="1"/>
                  <a:t>CPM</a:t>
                </a:r>
                <a:r>
                  <a:rPr lang="en-US" sz="2000"/>
                  <a:t> is a </a:t>
                </a:r>
                <a:r>
                  <a:rPr lang="en-US" sz="2000" b="1"/>
                  <a:t>nonlinear communication modulation </a:t>
                </a:r>
                <a:r>
                  <a:rPr lang="en-US" sz="2000"/>
                  <a:t>scheme that maps a symbol stream into a constant amplitude digital FM signal having good spectral containment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000"/>
                  <a:t>Mathematically, the CPM signal is defined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002D56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i="1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1800" b="1" i="1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d>
                      <m:r>
                        <a:rPr lang="en-US" sz="1800" i="1">
                          <a:solidFill>
                            <a:srgbClr val="002D5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800" i="1">
                                  <a:solidFill>
                                    <a:srgbClr val="002D5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rgbClr val="002D56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002D5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solidFill>
                                        <a:srgbClr val="002D56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002D5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2D5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002D5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rgbClr val="002D5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1800">
                  <a:solidFill>
                    <a:srgbClr val="002D56"/>
                  </a:solidFill>
                </a:endParaRPr>
              </a:p>
              <a:p>
                <a:pPr marL="0" indent="0">
                  <a:buNone/>
                  <a:tabLst>
                    <a:tab pos="341313" algn="l"/>
                  </a:tabLst>
                </a:pPr>
                <a:r>
                  <a:rPr lang="en-US" sz="1800"/>
                  <a:t>	for</a:t>
                </a:r>
                <a:endParaRPr lang="en-US" sz="1800">
                  <a:solidFill>
                    <a:srgbClr val="002D56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h</m:t>
                      </m:r>
                      <m:nary>
                        <m:naryPr>
                          <m:limLoc m:val="undOvr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/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sz="1800"/>
              </a:p>
              <a:p>
                <a:pPr marL="0" indent="0">
                  <a:buNone/>
                </a:pPr>
                <a:endParaRPr lang="en-US" sz="1800"/>
              </a:p>
              <a:p>
                <a:pPr lvl="1"/>
                <a:endParaRPr lang="en-US" sz="1400" i="1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lvl="1"/>
                <a:endParaRPr lang="en-US" sz="1400" i="1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4597" y="942254"/>
                <a:ext cx="10972800" cy="5510304"/>
              </a:xfrm>
              <a:blipFill>
                <a:blip r:embed="rId5"/>
                <a:stretch>
                  <a:fillRect l="-500" t="-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4402A0F-DA23-1813-2196-5C9A8CB5B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BCB2F50-C3BF-BF00-5A15-1E9173F98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99B40D62-C637-2E70-C016-CD0A96EDB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1669315-1F61-64D6-9F4D-866F055402DB}"/>
              </a:ext>
            </a:extLst>
          </p:cNvPr>
          <p:cNvCxnSpPr>
            <a:cxnSpLocks/>
          </p:cNvCxnSpPr>
          <p:nvPr/>
        </p:nvCxnSpPr>
        <p:spPr>
          <a:xfrm flipV="1">
            <a:off x="3774145" y="3518647"/>
            <a:ext cx="304800" cy="385482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D618B2B-C222-6E56-E719-5D038D098061}"/>
              </a:ext>
            </a:extLst>
          </p:cNvPr>
          <p:cNvSpPr txBox="1"/>
          <p:nvPr/>
        </p:nvSpPr>
        <p:spPr>
          <a:xfrm>
            <a:off x="2617698" y="3904129"/>
            <a:ext cx="1308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CPM Phase function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F8754A2-072A-0CD5-7D3E-042E956B7395}"/>
              </a:ext>
            </a:extLst>
          </p:cNvPr>
          <p:cNvCxnSpPr>
            <a:cxnSpLocks/>
          </p:cNvCxnSpPr>
          <p:nvPr/>
        </p:nvCxnSpPr>
        <p:spPr>
          <a:xfrm flipV="1">
            <a:off x="4563039" y="3518647"/>
            <a:ext cx="0" cy="385482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0A95DE0-A7D9-99FB-D66B-00B91A8B8CB5}"/>
              </a:ext>
            </a:extLst>
          </p:cNvPr>
          <p:cNvSpPr txBox="1"/>
          <p:nvPr/>
        </p:nvSpPr>
        <p:spPr>
          <a:xfrm>
            <a:off x="3908615" y="3852581"/>
            <a:ext cx="1308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Symbol sequence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5855CA6-AF76-5F39-CE2A-9CBBD3B3C643}"/>
              </a:ext>
            </a:extLst>
          </p:cNvPr>
          <p:cNvCxnSpPr>
            <a:cxnSpLocks/>
          </p:cNvCxnSpPr>
          <p:nvPr/>
        </p:nvCxnSpPr>
        <p:spPr>
          <a:xfrm flipH="1" flipV="1">
            <a:off x="5369862" y="3468288"/>
            <a:ext cx="226617" cy="700433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1742DE9-165C-00B8-4A88-168B9424B21D}"/>
              </a:ext>
            </a:extLst>
          </p:cNvPr>
          <p:cNvSpPr txBox="1"/>
          <p:nvPr/>
        </p:nvSpPr>
        <p:spPr>
          <a:xfrm>
            <a:off x="5217462" y="4238062"/>
            <a:ext cx="1308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Modulation index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B75E9A1-E858-11C5-3F0B-7F2FAC2B00C8}"/>
              </a:ext>
            </a:extLst>
          </p:cNvPr>
          <p:cNvCxnSpPr>
            <a:cxnSpLocks/>
          </p:cNvCxnSpPr>
          <p:nvPr/>
        </p:nvCxnSpPr>
        <p:spPr>
          <a:xfrm flipH="1" flipV="1">
            <a:off x="6774823" y="3518647"/>
            <a:ext cx="178559" cy="719415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E8F5D1D-AB97-7314-EC6D-51C71CDBD672}"/>
              </a:ext>
            </a:extLst>
          </p:cNvPr>
          <p:cNvCxnSpPr>
            <a:cxnSpLocks/>
          </p:cNvCxnSpPr>
          <p:nvPr/>
        </p:nvCxnSpPr>
        <p:spPr>
          <a:xfrm flipH="1" flipV="1">
            <a:off x="7589875" y="3518647"/>
            <a:ext cx="226617" cy="700433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FA6DD0C-B6E3-E486-7A21-844502AAE313}"/>
              </a:ext>
            </a:extLst>
          </p:cNvPr>
          <p:cNvSpPr txBox="1"/>
          <p:nvPr/>
        </p:nvSpPr>
        <p:spPr>
          <a:xfrm>
            <a:off x="7483179" y="4282748"/>
            <a:ext cx="1078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Symbol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50FC8B8-CBF5-E6CE-70D6-45B6BF3C5CB8}"/>
                  </a:ext>
                </a:extLst>
              </p:cNvPr>
              <p:cNvSpPr txBox="1"/>
              <p:nvPr/>
            </p:nvSpPr>
            <p:spPr>
              <a:xfrm>
                <a:off x="6355977" y="4289331"/>
                <a:ext cx="138056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Frequency shaping filter (duration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𝑳</m:t>
                    </m:r>
                    <m:sSub>
                      <m:sSubPr>
                        <m:ctrlPr>
                          <a:rPr lang="en-US" sz="1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sz="1400" b="1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 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50FC8B8-CBF5-E6CE-70D6-45B6BF3C5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977" y="4289331"/>
                <a:ext cx="1380564" cy="738664"/>
              </a:xfrm>
              <a:prstGeom prst="rect">
                <a:avLst/>
              </a:prstGeom>
              <a:blipFill>
                <a:blip r:embed="rId6"/>
                <a:stretch>
                  <a:fillRect l="-1327" t="-2479" r="-6637" b="-6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362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773" y="-161354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Brief Overview of CPM Communications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E69A5-5A93-4449-AFE6-B69EB296619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4597" y="942254"/>
                <a:ext cx="10972800" cy="5510304"/>
              </a:xfrm>
            </p:spPr>
            <p:txBody>
              <a:bodyPr>
                <a:no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000" b="1" dirty="0"/>
                  <a:t>CPM</a:t>
                </a:r>
                <a:r>
                  <a:rPr lang="en-US" sz="2000" dirty="0"/>
                  <a:t> is a </a:t>
                </a:r>
                <a:r>
                  <a:rPr lang="en-US" sz="2000" b="1" dirty="0"/>
                  <a:t>nonlinear communication modulation </a:t>
                </a:r>
                <a:r>
                  <a:rPr lang="en-US" sz="2000" dirty="0"/>
                  <a:t>scheme that maps a symbol stream into a constant amplitude digital FM signal having good spectral containment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000" dirty="0"/>
                  <a:t>Mathematically, the CPM signal is defined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002D56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i="1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1800" b="1" i="1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d>
                      <m:r>
                        <a:rPr lang="en-US" sz="1800" i="1">
                          <a:solidFill>
                            <a:srgbClr val="002D5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i="1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800" i="1">
                                  <a:solidFill>
                                    <a:srgbClr val="002D5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rgbClr val="002D56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002D5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solidFill>
                                        <a:srgbClr val="002D56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002D5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2D5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002D5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rgbClr val="002D5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1800" dirty="0">
                  <a:solidFill>
                    <a:srgbClr val="002D56"/>
                  </a:solidFill>
                </a:endParaRPr>
              </a:p>
              <a:p>
                <a:pPr marL="0" indent="0">
                  <a:buNone/>
                  <a:tabLst>
                    <a:tab pos="341313" algn="l"/>
                  </a:tabLst>
                </a:pPr>
                <a:r>
                  <a:rPr lang="en-US" sz="1800" dirty="0"/>
                  <a:t>	for</a:t>
                </a:r>
                <a:endParaRPr lang="en-US" sz="1800" dirty="0">
                  <a:solidFill>
                    <a:srgbClr val="002D56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002D56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i="1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1800" b="1" i="1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d>
                      <m:r>
                        <a:rPr lang="en-US" sz="1800" i="1">
                          <a:solidFill>
                            <a:srgbClr val="002D56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800" i="1">
                          <a:solidFill>
                            <a:srgbClr val="002D56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1800" i="1">
                          <a:solidFill>
                            <a:srgbClr val="002D56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nary>
                        <m:naryPr>
                          <m:limLoc m:val="undOvr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/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  <m: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sz="1800" dirty="0">
                  <a:solidFill>
                    <a:srgbClr val="002D56"/>
                  </a:solidFill>
                </a:endParaRP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lvl="1"/>
                <a:endParaRPr lang="en-US" sz="1400" i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lvl="1"/>
                <a:endParaRPr lang="en-US" sz="1400" i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endParaRPr lang="en-US" sz="18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sz="2000" dirty="0">
                    <a:ea typeface="Cambria" panose="02040503050406030204" pitchFamily="18" charset="0"/>
                  </a:rPr>
                  <a:t>The shaping filter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ea typeface="Cambria" panose="02040503050406030204" pitchFamily="18" charset="0"/>
                  </a:rPr>
                  <a:t> dictates the shape of the resulting </a:t>
                </a:r>
                <a:r>
                  <a:rPr lang="en-US" sz="2000" b="1" dirty="0">
                    <a:ea typeface="Cambria" panose="02040503050406030204" pitchFamily="18" charset="0"/>
                  </a:rPr>
                  <a:t>power spectral density (PSD)</a:t>
                </a:r>
              </a:p>
              <a:p>
                <a:pPr lvl="1"/>
                <a:r>
                  <a:rPr lang="en-US" sz="1800" dirty="0">
                    <a:solidFill>
                      <a:srgbClr val="0000CC"/>
                    </a:solidFill>
                    <a:ea typeface="Cambria" panose="02040503050406030204" pitchFamily="18" charset="0"/>
                  </a:rPr>
                  <a:t>StoWGe designs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00CC"/>
                    </a:solidFill>
                    <a:ea typeface="Cambria" panose="02040503050406030204" pitchFamily="18" charset="0"/>
                  </a:rPr>
                  <a:t> according to a desired spectral template</a:t>
                </a:r>
              </a:p>
              <a:p>
                <a:pPr lvl="1"/>
                <a:r>
                  <a:rPr lang="en-US" sz="1800" b="1" dirty="0">
                    <a:solidFill>
                      <a:srgbClr val="0000CC"/>
                    </a:solidFill>
                    <a:ea typeface="Cambria" panose="02040503050406030204" pitchFamily="18" charset="0"/>
                  </a:rPr>
                  <a:t>“Partial response” </a:t>
                </a:r>
                <a:r>
                  <a:rPr lang="en-US" sz="1800" dirty="0">
                    <a:solidFill>
                      <a:srgbClr val="0000CC"/>
                    </a:solidFill>
                    <a:ea typeface="Cambria" panose="02040503050406030204" pitchFamily="18" charset="0"/>
                  </a:rPr>
                  <a:t>parameter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𝐿</m:t>
                    </m:r>
                  </m:oMath>
                </a14:m>
                <a:r>
                  <a:rPr lang="en-US" sz="1800" dirty="0">
                    <a:solidFill>
                      <a:srgbClr val="0000CC"/>
                    </a:solidFill>
                    <a:ea typeface="Cambria" panose="02040503050406030204" pitchFamily="18" charset="0"/>
                  </a:rPr>
                  <a:t> controls the length of the filter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4597" y="942254"/>
                <a:ext cx="10972800" cy="5510304"/>
              </a:xfrm>
              <a:blipFill>
                <a:blip r:embed="rId5"/>
                <a:stretch>
                  <a:fillRect l="-500" t="-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4402A0F-DA23-1813-2196-5C9A8CB5B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BCB2F50-C3BF-BF00-5A15-1E9173F98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99B40D62-C637-2E70-C016-CD0A96EDB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E7B3765-68B0-9E50-DF68-3D47653D4897}"/>
              </a:ext>
            </a:extLst>
          </p:cNvPr>
          <p:cNvCxnSpPr>
            <a:cxnSpLocks/>
          </p:cNvCxnSpPr>
          <p:nvPr/>
        </p:nvCxnSpPr>
        <p:spPr>
          <a:xfrm flipV="1">
            <a:off x="3774145" y="3518647"/>
            <a:ext cx="304800" cy="385482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B4CDFB6-6360-3647-33E0-7072FE06913C}"/>
              </a:ext>
            </a:extLst>
          </p:cNvPr>
          <p:cNvSpPr txBox="1"/>
          <p:nvPr/>
        </p:nvSpPr>
        <p:spPr>
          <a:xfrm>
            <a:off x="2617698" y="3904129"/>
            <a:ext cx="1308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CPM Phase function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9B9F603-81EF-8455-792F-726EE4FE2195}"/>
              </a:ext>
            </a:extLst>
          </p:cNvPr>
          <p:cNvCxnSpPr>
            <a:cxnSpLocks/>
          </p:cNvCxnSpPr>
          <p:nvPr/>
        </p:nvCxnSpPr>
        <p:spPr>
          <a:xfrm flipV="1">
            <a:off x="4563039" y="3518647"/>
            <a:ext cx="0" cy="385482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9CDCA81-B5C4-9277-1652-E9E823C987CE}"/>
              </a:ext>
            </a:extLst>
          </p:cNvPr>
          <p:cNvSpPr txBox="1"/>
          <p:nvPr/>
        </p:nvSpPr>
        <p:spPr>
          <a:xfrm>
            <a:off x="3908615" y="3852581"/>
            <a:ext cx="1308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Symbol sequence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57FBA44-5513-B70B-E464-4B333A06C1E5}"/>
              </a:ext>
            </a:extLst>
          </p:cNvPr>
          <p:cNvCxnSpPr>
            <a:cxnSpLocks/>
          </p:cNvCxnSpPr>
          <p:nvPr/>
        </p:nvCxnSpPr>
        <p:spPr>
          <a:xfrm flipH="1" flipV="1">
            <a:off x="5369862" y="3468288"/>
            <a:ext cx="185761" cy="82104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FEF884D-A7F2-43FF-A02A-61CEBE425BC3}"/>
              </a:ext>
            </a:extLst>
          </p:cNvPr>
          <p:cNvSpPr txBox="1"/>
          <p:nvPr/>
        </p:nvSpPr>
        <p:spPr>
          <a:xfrm>
            <a:off x="4862268" y="4238062"/>
            <a:ext cx="1472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Modulation index (subsumed into StoWGe filter)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4A7FA24-117F-B9C9-9434-53562D0FC822}"/>
              </a:ext>
            </a:extLst>
          </p:cNvPr>
          <p:cNvCxnSpPr>
            <a:cxnSpLocks/>
          </p:cNvCxnSpPr>
          <p:nvPr/>
        </p:nvCxnSpPr>
        <p:spPr>
          <a:xfrm flipH="1" flipV="1">
            <a:off x="6774823" y="3518647"/>
            <a:ext cx="178559" cy="71941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96F653-2290-5470-67F7-094359EA7F78}"/>
                  </a:ext>
                </a:extLst>
              </p:cNvPr>
              <p:cNvSpPr txBox="1"/>
              <p:nvPr/>
            </p:nvSpPr>
            <p:spPr>
              <a:xfrm>
                <a:off x="6355977" y="4289331"/>
                <a:ext cx="138056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StoWGe Frequency shaping filter (duration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𝑳</m:t>
                    </m:r>
                    <m:sSub>
                      <m:sSubPr>
                        <m:ctrlPr>
                          <a:rPr lang="en-US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sz="1400" b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96F653-2290-5470-67F7-094359EA7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977" y="4289331"/>
                <a:ext cx="1380564" cy="954107"/>
              </a:xfrm>
              <a:prstGeom prst="rect">
                <a:avLst/>
              </a:prstGeom>
              <a:blipFill>
                <a:blip r:embed="rId6"/>
                <a:stretch>
                  <a:fillRect l="-1327" t="-1923" r="-6637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57C814B-BAB1-6922-0514-3FFC356F4E03}"/>
              </a:ext>
            </a:extLst>
          </p:cNvPr>
          <p:cNvCxnSpPr>
            <a:cxnSpLocks/>
          </p:cNvCxnSpPr>
          <p:nvPr/>
        </p:nvCxnSpPr>
        <p:spPr>
          <a:xfrm flipH="1" flipV="1">
            <a:off x="7589875" y="3518647"/>
            <a:ext cx="226617" cy="700433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E4D9903-3C60-CFC7-B09F-4ED28E60A986}"/>
              </a:ext>
            </a:extLst>
          </p:cNvPr>
          <p:cNvSpPr txBox="1"/>
          <p:nvPr/>
        </p:nvSpPr>
        <p:spPr>
          <a:xfrm>
            <a:off x="7483179" y="4282748"/>
            <a:ext cx="1078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Symbol time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4C1EC7-7C5B-8538-2126-1D439894EB9D}"/>
              </a:ext>
            </a:extLst>
          </p:cNvPr>
          <p:cNvCxnSpPr/>
          <p:nvPr/>
        </p:nvCxnSpPr>
        <p:spPr>
          <a:xfrm flipH="1">
            <a:off x="5235392" y="3185234"/>
            <a:ext cx="251685" cy="3441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905397-692B-4F85-DF15-771B210E989F}"/>
              </a:ext>
            </a:extLst>
          </p:cNvPr>
          <p:cNvCxnSpPr>
            <a:cxnSpLocks/>
          </p:cNvCxnSpPr>
          <p:nvPr/>
        </p:nvCxnSpPr>
        <p:spPr>
          <a:xfrm>
            <a:off x="5241502" y="3182210"/>
            <a:ext cx="251685" cy="3441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605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773" y="-161354"/>
            <a:ext cx="8229600" cy="1143000"/>
          </a:xfrm>
        </p:spPr>
        <p:txBody>
          <a:bodyPr>
            <a:normAutofit/>
          </a:bodyPr>
          <a:lstStyle/>
          <a:p>
            <a:r>
              <a:rPr lang="en-US" err="1"/>
              <a:t>StoWGe</a:t>
            </a:r>
            <a:r>
              <a:rPr lang="en-US"/>
              <a:t>-based SS/CPM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E69A5-5A93-4449-AFE6-B69EB296619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4118" y="1381947"/>
                <a:ext cx="11338282" cy="4739651"/>
              </a:xfrm>
            </p:spPr>
            <p:txBody>
              <a:bodyPr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/>
                  <a:t>The StoWGe-SS/CPM framework has </a:t>
                </a:r>
                <a:r>
                  <a:rPr lang="en-US" sz="2400" b="1"/>
                  <a:t>several key differences </a:t>
                </a:r>
                <a:r>
                  <a:rPr lang="en-US" sz="2400"/>
                  <a:t>to traditional CPM</a:t>
                </a:r>
              </a:p>
              <a:p>
                <a:pPr marL="914400" lvl="1" indent="-457200">
                  <a:spcBef>
                    <a:spcPts val="120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000" err="1">
                    <a:solidFill>
                      <a:srgbClr val="0000CC"/>
                    </a:solidFill>
                  </a:rPr>
                  <a:t>StoWGe</a:t>
                </a:r>
                <a:r>
                  <a:rPr lang="en-US" sz="2000">
                    <a:solidFill>
                      <a:srgbClr val="0000CC"/>
                    </a:solidFill>
                  </a:rPr>
                  <a:t> is designed according to a </a:t>
                </a:r>
                <a:r>
                  <a:rPr lang="en-US" sz="2000" b="1">
                    <a:solidFill>
                      <a:srgbClr val="0000CC"/>
                    </a:solidFill>
                  </a:rPr>
                  <a:t>desired PSD </a:t>
                </a:r>
                <a:r>
                  <a:rPr lang="en-US" sz="2000">
                    <a:solidFill>
                      <a:srgbClr val="0000CC"/>
                    </a:solidFill>
                  </a:rPr>
                  <a:t>that (in the expectation) obtains </a:t>
                </a:r>
                <a:r>
                  <a:rPr lang="en-US" sz="2000" b="1">
                    <a:solidFill>
                      <a:srgbClr val="0000CC"/>
                    </a:solidFill>
                  </a:rPr>
                  <a:t>desirable autocorrelation performance</a:t>
                </a:r>
                <a:endParaRPr lang="en-US" sz="2400" b="1">
                  <a:solidFill>
                    <a:srgbClr val="0000CC"/>
                  </a:solidFill>
                </a:endParaRPr>
              </a:p>
              <a:p>
                <a:pPr marL="914400" lvl="1" indent="-457200">
                  <a:spcBef>
                    <a:spcPts val="120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000">
                    <a:solidFill>
                      <a:srgbClr val="0000CC"/>
                    </a:solidFill>
                  </a:rPr>
                  <a:t>Each symbol</a:t>
                </a:r>
                <a:r>
                  <a:rPr lang="el-GR" sz="2000" i="1">
                    <a:solidFill>
                      <a:srgbClr val="0000CC"/>
                    </a:solidFill>
                  </a:rPr>
                  <a:t> </a:t>
                </a:r>
                <a:r>
                  <a:rPr lang="en-US" sz="2000">
                    <a:solidFill>
                      <a:srgbClr val="0000CC"/>
                    </a:solidFill>
                  </a:rPr>
                  <a:t>is modulated by a group of </a:t>
                </a:r>
                <a:r>
                  <a:rPr lang="en-US" sz="2000" b="1">
                    <a:solidFill>
                      <a:srgbClr val="0000CC"/>
                    </a:solidFill>
                  </a:rPr>
                  <a:t>chips</a:t>
                </a:r>
                <a:r>
                  <a:rPr lang="en-US" sz="2000">
                    <a:solidFill>
                      <a:srgbClr val="0000CC"/>
                    </a:solidFill>
                  </a:rPr>
                  <a:t> drawn from a uniform binary distribution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{−1,+1}</m:t>
                    </m:r>
                  </m:oMath>
                </a14:m>
                <a:r>
                  <a:rPr lang="en-US" sz="2000">
                    <a:solidFill>
                      <a:srgbClr val="0000CC"/>
                    </a:solidFill>
                  </a:rPr>
                  <a:t> to </a:t>
                </a:r>
                <a:r>
                  <a:rPr lang="en-US" sz="2000" b="1">
                    <a:solidFill>
                      <a:srgbClr val="0000CC"/>
                    </a:solidFill>
                  </a:rPr>
                  <a:t>spread the symbol information in frequency</a:t>
                </a:r>
              </a:p>
              <a:p>
                <a:pPr marL="914400" lvl="1" indent="-457200">
                  <a:spcBef>
                    <a:spcPts val="120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000">
                    <a:solidFill>
                      <a:srgbClr val="0000CC"/>
                    </a:solidFill>
                  </a:rPr>
                  <a:t>The frequency shaping filter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>
                    <a:solidFill>
                      <a:srgbClr val="0000CC"/>
                    </a:solidFill>
                  </a:rPr>
                  <a:t> is optimized via </a:t>
                </a:r>
                <a:r>
                  <a:rPr lang="en-US" sz="2000" err="1">
                    <a:solidFill>
                      <a:srgbClr val="0000CC"/>
                    </a:solidFill>
                  </a:rPr>
                  <a:t>StoWGe</a:t>
                </a:r>
                <a:r>
                  <a:rPr lang="en-US" sz="2000">
                    <a:solidFill>
                      <a:srgbClr val="0000CC"/>
                    </a:solidFill>
                  </a:rPr>
                  <a:t> for a specified partial response parameter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>
                    <a:solidFill>
                      <a:srgbClr val="0000CC"/>
                    </a:solidFill>
                  </a:rPr>
                  <a:t> (always &gt; 1) but </a:t>
                </a:r>
                <a:r>
                  <a:rPr lang="en-US" sz="2000" b="1">
                    <a:solidFill>
                      <a:srgbClr val="0000CC"/>
                    </a:solidFill>
                  </a:rPr>
                  <a:t>is not constrained </a:t>
                </a:r>
                <a:r>
                  <a:rPr lang="en-US" sz="2000">
                    <a:solidFill>
                      <a:srgbClr val="0000CC"/>
                    </a:solidFill>
                  </a:rPr>
                  <a:t>to integrate to ½ as in CPM</a:t>
                </a:r>
              </a:p>
              <a:p>
                <a:pPr marL="914400" lvl="1" indent="-457200">
                  <a:spcBef>
                    <a:spcPts val="120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000">
                    <a:solidFill>
                      <a:srgbClr val="0000CC"/>
                    </a:solidFill>
                  </a:rPr>
                  <a:t>The modulation index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000">
                    <a:solidFill>
                      <a:srgbClr val="0000CC"/>
                    </a:solidFill>
                  </a:rPr>
                  <a:t> is subsumed by the </a:t>
                </a:r>
                <a:r>
                  <a:rPr lang="en-US" sz="2000" err="1">
                    <a:solidFill>
                      <a:srgbClr val="0000CC"/>
                    </a:solidFill>
                  </a:rPr>
                  <a:t>StoWGe</a:t>
                </a:r>
                <a:r>
                  <a:rPr lang="en-US" sz="2000">
                    <a:solidFill>
                      <a:srgbClr val="0000CC"/>
                    </a:solidFill>
                  </a:rPr>
                  <a:t>-generated frequency shaping filter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>
                  <a:solidFill>
                    <a:srgbClr val="0000CC"/>
                  </a:solidFill>
                </a:endParaRPr>
              </a:p>
              <a:p>
                <a:pPr marL="0" indent="0">
                  <a:buNone/>
                </a:pPr>
                <a:endParaRPr lang="en-US" sz="2400">
                  <a:solidFill>
                    <a:srgbClr val="0000FF"/>
                  </a:solidFill>
                </a:endParaRPr>
              </a:p>
              <a:p>
                <a:endParaRPr lang="en-US" sz="240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US" sz="2000"/>
              </a:p>
              <a:p>
                <a:endParaRPr lang="en-US" sz="200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4118" y="1381947"/>
                <a:ext cx="11338282" cy="4739651"/>
              </a:xfrm>
              <a:blipFill>
                <a:blip r:embed="rId5"/>
                <a:stretch>
                  <a:fillRect l="-699" t="-1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562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773" y="-161354"/>
            <a:ext cx="8229600" cy="1143000"/>
          </a:xfrm>
        </p:spPr>
        <p:txBody>
          <a:bodyPr>
            <a:normAutofit/>
          </a:bodyPr>
          <a:lstStyle/>
          <a:p>
            <a:r>
              <a:rPr lang="en-US" err="1"/>
              <a:t>StoWGe</a:t>
            </a:r>
            <a:r>
              <a:rPr lang="en-US"/>
              <a:t>-based SS/CPM – Shaping filters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E69A5-5A93-4449-AFE6-B69EB296619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57CF32-CD1E-51F9-46D3-1F5947A60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30287B7F-D8DF-2DAC-4898-E3EB35BAC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8DA559C1-8E5D-113A-ED9B-DEE426C5B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C30CA0E-B197-11F6-459A-6441628F8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445E6A37-07AC-C564-D2D6-CDE7849D4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469817D-0BA1-48A5-C29C-200A5399C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051" y="1869071"/>
            <a:ext cx="4988209" cy="3216333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/>
              <a:t>Optimized </a:t>
            </a:r>
            <a:r>
              <a:rPr lang="en-US" sz="2000" err="1"/>
              <a:t>StoWGe</a:t>
            </a:r>
            <a:r>
              <a:rPr lang="en-US" sz="2000"/>
              <a:t> shaping filter </a:t>
            </a:r>
            <a:r>
              <a:rPr lang="en-US" sz="2000" b="1">
                <a:solidFill>
                  <a:srgbClr val="0000FF"/>
                </a:solidFill>
              </a:rPr>
              <a:t>(blue) </a:t>
            </a:r>
            <a:r>
              <a:rPr lang="en-US" sz="2000"/>
              <a:t>with </a:t>
            </a:r>
            <a:r>
              <a:rPr lang="en-US" sz="2000" i="1"/>
              <a:t>L</a:t>
            </a:r>
            <a:r>
              <a:rPr lang="en-US" sz="2000"/>
              <a:t> = 8</a:t>
            </a:r>
            <a:endParaRPr lang="en-US" sz="2000" baseline="30000"/>
          </a:p>
          <a:p>
            <a:pPr lvl="1">
              <a:buFont typeface="Arial" panose="020B0604020202020204" pitchFamily="34" charset="0"/>
              <a:buChar char="•"/>
            </a:pPr>
            <a:endParaRPr lang="en-US" sz="2000" baseline="3000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/>
              <a:t>Raised cosine (RC) shaping filter </a:t>
            </a:r>
            <a:r>
              <a:rPr lang="en-US" sz="2000" b="1">
                <a:solidFill>
                  <a:srgbClr val="000000"/>
                </a:solidFill>
              </a:rPr>
              <a:t>(black) </a:t>
            </a:r>
            <a:r>
              <a:rPr lang="en-US" sz="2000"/>
              <a:t>with </a:t>
            </a:r>
            <a:r>
              <a:rPr lang="en-US" sz="2000" i="1"/>
              <a:t>L</a:t>
            </a:r>
            <a:r>
              <a:rPr lang="en-US" sz="2000"/>
              <a:t> = 4</a:t>
            </a:r>
            <a:endParaRPr lang="en-US" sz="2000" baseline="30000"/>
          </a:p>
          <a:p>
            <a:pPr lvl="1">
              <a:buFont typeface="Arial" panose="020B0604020202020204" pitchFamily="34" charset="0"/>
              <a:buChar char="•"/>
            </a:pPr>
            <a:endParaRPr lang="en-US" sz="2000" baseline="3000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/>
              <a:t>Rectangular (REC) shaping filter </a:t>
            </a:r>
            <a:r>
              <a:rPr lang="en-US" sz="2000" b="1">
                <a:solidFill>
                  <a:srgbClr val="FF0000"/>
                </a:solidFill>
              </a:rPr>
              <a:t>(red) </a:t>
            </a:r>
            <a:r>
              <a:rPr lang="en-US" sz="2000"/>
              <a:t>with </a:t>
            </a:r>
            <a:r>
              <a:rPr lang="en-US" sz="2000" i="1"/>
              <a:t>L</a:t>
            </a:r>
            <a:r>
              <a:rPr lang="en-US" sz="2000"/>
              <a:t> = 1</a:t>
            </a:r>
            <a:endParaRPr lang="en-US" sz="2000" baseline="30000"/>
          </a:p>
          <a:p>
            <a:pPr lvl="1">
              <a:buFont typeface="Arial" panose="020B0604020202020204" pitchFamily="34" charset="0"/>
              <a:buChar char="•"/>
            </a:pPr>
            <a:endParaRPr lang="en-US" sz="2000" baseline="30000"/>
          </a:p>
        </p:txBody>
      </p:sp>
      <p:sp>
        <p:nvSpPr>
          <p:cNvPr id="21" name="TextBox 25">
            <a:extLst>
              <a:ext uri="{FF2B5EF4-FFF2-40B4-BE49-F238E27FC236}">
                <a16:creationId xmlns:a16="http://schemas.microsoft.com/office/drawing/2014/main" id="{6EA29087-C699-1C25-DB9F-F21452FD6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590" y="5085404"/>
            <a:ext cx="4944066" cy="707886"/>
          </a:xfrm>
          <a:prstGeom prst="rect">
            <a:avLst/>
          </a:prstGeom>
          <a:solidFill>
            <a:srgbClr val="0000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While CPM filters integrate to ½, the </a:t>
            </a:r>
            <a:r>
              <a:rPr lang="en-US" altLang="en-US" sz="2000" b="1" err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StoWGe</a:t>
            </a:r>
            <a:r>
              <a:rPr lang="en-US" altLang="en-US" sz="20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optimized filter does </a:t>
            </a:r>
            <a:r>
              <a:rPr lang="en-US" altLang="en-US" sz="2000" b="1" u="sng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not</a:t>
            </a:r>
          </a:p>
        </p:txBody>
      </p:sp>
      <p:sp>
        <p:nvSpPr>
          <p:cNvPr id="22" name="TextBox 25">
            <a:extLst>
              <a:ext uri="{FF2B5EF4-FFF2-40B4-BE49-F238E27FC236}">
                <a16:creationId xmlns:a16="http://schemas.microsoft.com/office/drawing/2014/main" id="{BD37E729-3F70-A510-A52D-37388AB50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186" y="915575"/>
            <a:ext cx="9051935" cy="400110"/>
          </a:xfrm>
          <a:prstGeom prst="rect">
            <a:avLst/>
          </a:prstGeom>
          <a:solidFill>
            <a:srgbClr val="0000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Frequency shaping filter comparison – </a:t>
            </a:r>
            <a:r>
              <a:rPr lang="en-US" altLang="en-US" sz="2000" b="1" err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StoWGe</a:t>
            </a:r>
            <a:r>
              <a:rPr lang="en-US" altLang="en-US" sz="2000" b="1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&amp; common CPM filters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34F819-10F6-22F3-F52D-EB4A833B08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" r="1770" b="2480"/>
          <a:stretch/>
        </p:blipFill>
        <p:spPr bwMode="auto">
          <a:xfrm>
            <a:off x="6551405" y="1849195"/>
            <a:ext cx="5257800" cy="36910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CC8AE5-0C43-44E3-4D01-5B0245200847}"/>
              </a:ext>
            </a:extLst>
          </p:cNvPr>
          <p:cNvCxnSpPr>
            <a:cxnSpLocks/>
          </p:cNvCxnSpPr>
          <p:nvPr/>
        </p:nvCxnSpPr>
        <p:spPr>
          <a:xfrm flipV="1">
            <a:off x="5051272" y="4010748"/>
            <a:ext cx="2768425" cy="1082206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035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773" y="-161354"/>
            <a:ext cx="8229600" cy="1143000"/>
          </a:xfrm>
        </p:spPr>
        <p:txBody>
          <a:bodyPr>
            <a:normAutofit/>
          </a:bodyPr>
          <a:lstStyle/>
          <a:p>
            <a:r>
              <a:rPr lang="en-US" err="1"/>
              <a:t>StoWGe</a:t>
            </a:r>
            <a:r>
              <a:rPr lang="en-US"/>
              <a:t>-based SS/CPM – Signal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E69A5-5A93-4449-AFE6-B69EB296619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4340" y="1055377"/>
                <a:ext cx="11300883" cy="5510304"/>
              </a:xfrm>
            </p:spPr>
            <p:txBody>
              <a:bodyPr>
                <a:no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000"/>
                  <a:t>The </a:t>
                </a:r>
                <a:r>
                  <a:rPr lang="en-US" sz="2000" b="1"/>
                  <a:t>spread-spectrum </a:t>
                </a:r>
                <a:r>
                  <a:rPr lang="en-US" sz="2000" err="1"/>
                  <a:t>StoWGe</a:t>
                </a:r>
                <a:r>
                  <a:rPr lang="en-US" sz="2000"/>
                  <a:t>-based signal </a:t>
                </a:r>
                <a:endParaRPr lang="en-US" sz="1800" i="1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nary>
                                    <m:naryPr>
                                      <m:limLoc m:val="undOvr"/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chr m:val="∑"/>
                                              <m:supHide m:val="on"/>
                                              <m:ctrlPr>
                                                <a:rPr lang="en-US" sz="20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en-US" sz="20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  <m:sup/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​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𝛽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​​</m:t>
                                              </m:r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sz="2000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</m:d>
                                              <m:nary>
                                                <m:naryPr>
                                                  <m:chr m:val="∑"/>
                                                  <m:ctrlPr>
                                                    <a:rPr lang="en-US" sz="2000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naryPr>
                                                <m:sub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=0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𝑁</m:t>
                                                  </m:r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sup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2000" i="1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000" i="1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𝛼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000" i="1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𝑚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​​</m:t>
                                                  </m:r>
                                                  <m:d>
                                                    <m:dPr>
                                                      <m:begChr m:val="["/>
                                                      <m:endChr m:val="]"/>
                                                      <m:ctrlPr>
                                                        <a:rPr lang="en-US" sz="2000" i="1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2000" i="1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𝑛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nary>
                                            </m:e>
                                          </m:nary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​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S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​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000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000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c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0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000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000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s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0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​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nary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000"/>
              </a:p>
              <a:p>
                <a:pPr marL="0" indent="0">
                  <a:spcAft>
                    <a:spcPts val="1200"/>
                  </a:spcAft>
                  <a:buNone/>
                </a:pPr>
                <a:endParaRPr lang="en-US" sz="1800"/>
              </a:p>
              <a:p>
                <a:pPr marL="0" indent="0">
                  <a:spcAft>
                    <a:spcPts val="1200"/>
                  </a:spcAft>
                  <a:buNone/>
                </a:pPr>
                <a:endParaRPr lang="en-US" sz="1800"/>
              </a:p>
              <a:p>
                <a:pPr marL="0" indent="0">
                  <a:spcAft>
                    <a:spcPts val="1200"/>
                  </a:spcAft>
                  <a:buNone/>
                </a:pPr>
                <a:endParaRPr lang="en-US" sz="1800"/>
              </a:p>
              <a:p>
                <a:r>
                  <a:rPr lang="en-US" sz="2000"/>
                  <a:t>Each symbol is modulated by a length-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/>
                  <a:t> </a:t>
                </a:r>
                <a:r>
                  <a:rPr lang="en-US" sz="2000" b="1"/>
                  <a:t>spreading code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/>
                  <a:t>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=0,1,…,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000" b="0"/>
              </a:p>
              <a:p>
                <a:r>
                  <a:rPr lang="en-US" sz="2000"/>
                  <a:t>The spreading codes are </a:t>
                </a:r>
                <a:r>
                  <a:rPr lang="en-US" sz="2000" b="1"/>
                  <a:t>unique</a:t>
                </a:r>
                <a:r>
                  <a:rPr lang="en-US" sz="2000"/>
                  <a:t> for each symbol and  </a:t>
                </a:r>
                <a:r>
                  <a:rPr lang="en-US" sz="2000" b="1"/>
                  <a:t>do not repeat</a:t>
                </a:r>
              </a:p>
              <a:p>
                <a:r>
                  <a:rPr lang="en-US" sz="2000"/>
                  <a:t>For this work, we assume </a:t>
                </a:r>
                <a:r>
                  <a:rPr lang="en-US" sz="2000" b="1"/>
                  <a:t>binary data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∈{−1,+1}</m:t>
                    </m:r>
                  </m:oMath>
                </a14:m>
                <a:r>
                  <a:rPr lang="en-US" sz="2000"/>
                  <a:t> and </a:t>
                </a:r>
                <a:r>
                  <a:rPr lang="en-US" sz="2000" b="1"/>
                  <a:t>binary spreading code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∈{−1,+1}</m:t>
                    </m:r>
                  </m:oMath>
                </a14:m>
                <a:endParaRPr lang="en-US" sz="2000"/>
              </a:p>
              <a:p>
                <a:pPr lvl="1"/>
                <a:r>
                  <a:rPr lang="en-US" sz="1800">
                    <a:solidFill>
                      <a:srgbClr val="0000FF"/>
                    </a:solidFill>
                  </a:rPr>
                  <a:t>The product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sSub>
                      <m:sSubPr>
                        <m:ctrlP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>
                    <a:solidFill>
                      <a:srgbClr val="0000FF"/>
                    </a:solidFill>
                  </a:rPr>
                  <a:t> is likewise a </a:t>
                </a:r>
                <a:r>
                  <a:rPr lang="en-US" sz="1800" b="1">
                    <a:solidFill>
                      <a:srgbClr val="0000FF"/>
                    </a:solidFill>
                  </a:rPr>
                  <a:t>uniform binary distribution</a:t>
                </a:r>
              </a:p>
              <a:p>
                <a:pPr marL="0" indent="0">
                  <a:buNone/>
                  <a:tabLst>
                    <a:tab pos="341313" algn="l"/>
                  </a:tabLst>
                </a:pPr>
                <a:r>
                  <a:rPr lang="en-US" sz="2000">
                    <a:solidFill>
                      <a:srgbClr val="0000FF"/>
                    </a:solidFill>
                  </a:rPr>
                  <a:t>	</a:t>
                </a:r>
              </a:p>
              <a:p>
                <a:pPr marL="0" indent="0">
                  <a:buNone/>
                </a:pPr>
                <a:endParaRPr lang="en-US" sz="1800"/>
              </a:p>
              <a:p>
                <a:pPr lvl="1"/>
                <a:endParaRPr lang="en-US" sz="1400" i="1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lvl="1"/>
                <a:endParaRPr lang="en-US" sz="1400" i="1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4340" y="1055377"/>
                <a:ext cx="11300883" cy="5510304"/>
              </a:xfrm>
              <a:blipFill>
                <a:blip r:embed="rId5"/>
                <a:stretch>
                  <a:fillRect l="-486" t="-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4402A0F-DA23-1813-2196-5C9A8CB5B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BCB2F50-C3BF-BF00-5A15-1E9173F98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99B40D62-C637-2E70-C016-CD0A96EDB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1669315-1F61-64D6-9F4D-866F055402DB}"/>
              </a:ext>
            </a:extLst>
          </p:cNvPr>
          <p:cNvCxnSpPr>
            <a:cxnSpLocks/>
          </p:cNvCxnSpPr>
          <p:nvPr/>
        </p:nvCxnSpPr>
        <p:spPr>
          <a:xfrm flipV="1">
            <a:off x="2636643" y="2215300"/>
            <a:ext cx="0" cy="490194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D618B2B-C222-6E56-E719-5D038D098061}"/>
              </a:ext>
            </a:extLst>
          </p:cNvPr>
          <p:cNvSpPr txBox="1"/>
          <p:nvPr/>
        </p:nvSpPr>
        <p:spPr>
          <a:xfrm>
            <a:off x="2174639" y="2763486"/>
            <a:ext cx="1416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StoWGe</a:t>
            </a:r>
            <a:r>
              <a:rPr lang="en-US" sz="1400" b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-based SS/CPM signal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F8754A2-072A-0CD5-7D3E-042E956B7395}"/>
              </a:ext>
            </a:extLst>
          </p:cNvPr>
          <p:cNvCxnSpPr>
            <a:cxnSpLocks/>
          </p:cNvCxnSpPr>
          <p:nvPr/>
        </p:nvCxnSpPr>
        <p:spPr>
          <a:xfrm flipV="1">
            <a:off x="4817097" y="2246029"/>
            <a:ext cx="415245" cy="450038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A95DE0-A7D9-99FB-D66B-00B91A8B8CB5}"/>
                  </a:ext>
                </a:extLst>
              </p:cNvPr>
              <p:cNvSpPr txBox="1"/>
              <p:nvPr/>
            </p:nvSpPr>
            <p:spPr>
              <a:xfrm>
                <a:off x="3767213" y="2674233"/>
                <a:ext cx="15306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𝒎</m:t>
                    </m:r>
                  </m:oMath>
                </a14:m>
                <a:r>
                  <a:rPr lang="en-US" sz="1400" b="1" err="1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</a:t>
                </a:r>
                <a:r>
                  <a:rPr lang="en-US" sz="1400" b="1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symbol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𝛽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∈{−1,+1}</m:t>
                      </m:r>
                    </m:oMath>
                  </m:oMathPara>
                </a14:m>
                <a:endParaRPr lang="en-US" sz="140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A95DE0-A7D9-99FB-D66B-00B91A8B8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213" y="2674233"/>
                <a:ext cx="1530651" cy="523220"/>
              </a:xfrm>
              <a:prstGeom prst="rect">
                <a:avLst/>
              </a:prstGeom>
              <a:blipFill>
                <a:blip r:embed="rId6"/>
                <a:stretch>
                  <a:fillRect t="-3488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5855CA6-AF76-5F39-CE2A-9CBBD3B3C643}"/>
              </a:ext>
            </a:extLst>
          </p:cNvPr>
          <p:cNvCxnSpPr>
            <a:cxnSpLocks/>
          </p:cNvCxnSpPr>
          <p:nvPr/>
        </p:nvCxnSpPr>
        <p:spPr>
          <a:xfrm flipV="1">
            <a:off x="5929460" y="2224727"/>
            <a:ext cx="348792" cy="829558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1742DE9-165C-00B8-4A88-168B9424B21D}"/>
                  </a:ext>
                </a:extLst>
              </p:cNvPr>
              <p:cNvSpPr txBox="1"/>
              <p:nvPr/>
            </p:nvSpPr>
            <p:spPr>
              <a:xfrm>
                <a:off x="7291358" y="2550665"/>
                <a:ext cx="13088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Chip time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1742DE9-165C-00B8-4A88-168B9424B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358" y="2550665"/>
                <a:ext cx="1308847" cy="523220"/>
              </a:xfrm>
              <a:prstGeom prst="rect">
                <a:avLst/>
              </a:prstGeom>
              <a:blipFill>
                <a:blip r:embed="rId7"/>
                <a:stretch>
                  <a:fillRect t="-2326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B75E9A1-E858-11C5-3F0B-7F2FAC2B00C8}"/>
              </a:ext>
            </a:extLst>
          </p:cNvPr>
          <p:cNvCxnSpPr>
            <a:cxnSpLocks/>
          </p:cNvCxnSpPr>
          <p:nvPr/>
        </p:nvCxnSpPr>
        <p:spPr>
          <a:xfrm flipH="1" flipV="1">
            <a:off x="6972786" y="2255456"/>
            <a:ext cx="87890" cy="666854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E8F5D1D-AB97-7314-EC6D-51C71CDBD672}"/>
              </a:ext>
            </a:extLst>
          </p:cNvPr>
          <p:cNvCxnSpPr>
            <a:cxnSpLocks/>
          </p:cNvCxnSpPr>
          <p:nvPr/>
        </p:nvCxnSpPr>
        <p:spPr>
          <a:xfrm flipH="1" flipV="1">
            <a:off x="8691513" y="2205873"/>
            <a:ext cx="84842" cy="518473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FA6DD0C-B6E3-E486-7A21-844502AAE313}"/>
              </a:ext>
            </a:extLst>
          </p:cNvPr>
          <p:cNvSpPr txBox="1"/>
          <p:nvPr/>
        </p:nvSpPr>
        <p:spPr>
          <a:xfrm>
            <a:off x="8322164" y="2727328"/>
            <a:ext cx="1078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Symbol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50FC8B8-CBF5-E6CE-70D6-45B6BF3C5CB8}"/>
                  </a:ext>
                </a:extLst>
              </p:cNvPr>
              <p:cNvSpPr txBox="1"/>
              <p:nvPr/>
            </p:nvSpPr>
            <p:spPr>
              <a:xfrm>
                <a:off x="6572794" y="3016713"/>
                <a:ext cx="138056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StoWGe shaping filter (duration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n-US" sz="14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400" b="1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 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50FC8B8-CBF5-E6CE-70D6-45B6BF3C5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794" y="3016713"/>
                <a:ext cx="1380564" cy="738664"/>
              </a:xfrm>
              <a:prstGeom prst="rect">
                <a:avLst/>
              </a:prstGeom>
              <a:blipFill>
                <a:blip r:embed="rId8"/>
                <a:stretch>
                  <a:fillRect t="-2479" r="-5286" b="-6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7D535B-56A0-891F-B90F-E6A9498E543B}"/>
              </a:ext>
            </a:extLst>
          </p:cNvPr>
          <p:cNvCxnSpPr>
            <a:cxnSpLocks/>
          </p:cNvCxnSpPr>
          <p:nvPr/>
        </p:nvCxnSpPr>
        <p:spPr>
          <a:xfrm flipV="1">
            <a:off x="7898183" y="2209893"/>
            <a:ext cx="0" cy="363624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564215A-9430-D175-B629-BAB81F8D69D2}"/>
                  </a:ext>
                </a:extLst>
              </p:cNvPr>
              <p:cNvSpPr txBox="1"/>
              <p:nvPr/>
            </p:nvSpPr>
            <p:spPr>
              <a:xfrm>
                <a:off x="5005633" y="3033003"/>
                <a:ext cx="163536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𝒏</m:t>
                    </m:r>
                  </m:oMath>
                </a14:m>
                <a:r>
                  <a:rPr lang="en-US" sz="1400" b="1" err="1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</a:t>
                </a:r>
                <a:r>
                  <a:rPr lang="en-US" sz="1400" b="1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chip of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𝒎</m:t>
                    </m:r>
                  </m:oMath>
                </a14:m>
                <a:r>
                  <a:rPr lang="en-US" sz="1400" b="1" err="1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</a:t>
                </a:r>
                <a:r>
                  <a:rPr lang="en-US" sz="1400" b="1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spreading code</a:t>
                </a:r>
              </a:p>
              <a:p>
                <a:pPr algn="ctr"/>
                <a:r>
                  <a:rPr lang="en-US" sz="1400" b="1">
                    <a:solidFill>
                      <a:srgbClr val="0000CC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length-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𝑵</m:t>
                    </m:r>
                  </m:oMath>
                </a14:m>
                <a:endParaRPr lang="en-US" sz="1400" b="1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−1,+1</m:t>
                          </m:r>
                        </m:e>
                      </m:d>
                    </m:oMath>
                  </m:oMathPara>
                </a14:m>
                <a:endParaRPr lang="en-US" sz="140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564215A-9430-D175-B629-BAB81F8D6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633" y="3033003"/>
                <a:ext cx="1635369" cy="954107"/>
              </a:xfrm>
              <a:prstGeom prst="rect">
                <a:avLst/>
              </a:prstGeom>
              <a:blipFill>
                <a:blip r:embed="rId9"/>
                <a:stretch>
                  <a:fillRect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28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773" y="-161354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Multi-user </a:t>
            </a:r>
            <a:r>
              <a:rPr lang="en-US" err="1"/>
              <a:t>StoWGe</a:t>
            </a:r>
            <a:r>
              <a:rPr lang="en-US"/>
              <a:t>-based SS/CPM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E69A5-5A93-4449-AFE6-B69EB296619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4024" y="1177924"/>
                <a:ext cx="10972800" cy="5510304"/>
              </a:xfrm>
            </p:spPr>
            <p:txBody>
              <a:bodyPr>
                <a:noAutofit/>
              </a:bodyPr>
              <a:lstStyle/>
              <a:p>
                <a:r>
                  <a:rPr lang="en-US" sz="2000"/>
                  <a:t>This </a:t>
                </a:r>
                <a:r>
                  <a:rPr lang="en-US" sz="2000" b="1"/>
                  <a:t>spread-spectrum coding scheme </a:t>
                </a:r>
                <a:r>
                  <a:rPr lang="en-US" sz="2000"/>
                  <a:t>is implemented using a pseudorandom (PN) sequence that is </a:t>
                </a:r>
                <a:r>
                  <a:rPr lang="en-US" sz="2000" b="1"/>
                  <a:t>non-repeating</a:t>
                </a:r>
              </a:p>
              <a:p>
                <a:pPr lvl="1"/>
                <a:r>
                  <a:rPr lang="en-US" sz="1800">
                    <a:solidFill>
                      <a:srgbClr val="0000FF"/>
                    </a:solidFill>
                  </a:rPr>
                  <a:t>Therefore, the changing spreading codes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>
                    <a:solidFill>
                      <a:srgbClr val="0000FF"/>
                    </a:solidFill>
                  </a:rPr>
                  <a:t> must be known by a desired receiver </a:t>
                </a:r>
              </a:p>
              <a:p>
                <a:pPr lvl="1"/>
                <a:r>
                  <a:rPr lang="en-US" sz="1800">
                    <a:solidFill>
                      <a:srgbClr val="0000FF"/>
                    </a:solidFill>
                  </a:rPr>
                  <a:t>Provides </a:t>
                </a:r>
                <a:r>
                  <a:rPr lang="en-US" sz="1800" b="1">
                    <a:solidFill>
                      <a:srgbClr val="0000FF"/>
                    </a:solidFill>
                  </a:rPr>
                  <a:t>natural multi-user capability </a:t>
                </a:r>
                <a:r>
                  <a:rPr lang="en-US" sz="1800">
                    <a:solidFill>
                      <a:srgbClr val="0000FF"/>
                    </a:solidFill>
                  </a:rPr>
                  <a:t>readily demodulated at a comm receiver while still being </a:t>
                </a:r>
                <a:r>
                  <a:rPr lang="en-US" sz="1800" b="1">
                    <a:solidFill>
                      <a:srgbClr val="0000FF"/>
                    </a:solidFill>
                  </a:rPr>
                  <a:t>amenable to radar operation </a:t>
                </a:r>
              </a:p>
              <a:p>
                <a:pPr lvl="1"/>
                <a:r>
                  <a:rPr lang="en-US" sz="1800">
                    <a:solidFill>
                      <a:srgbClr val="0000FF"/>
                    </a:solidFill>
                  </a:rPr>
                  <a:t>Sidelobe suppression and signal separability on the order of 10log</a:t>
                </a:r>
                <a:r>
                  <a:rPr lang="en-US" sz="180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(</a:t>
                </a:r>
                <a:r>
                  <a:rPr lang="en-US" sz="1800" i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TB</a:t>
                </a:r>
                <a:r>
                  <a:rPr lang="en-US" sz="180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) </a:t>
                </a:r>
                <a:r>
                  <a:rPr lang="en-US" sz="18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[4]</a:t>
                </a:r>
                <a:endParaRPr lang="en-US" b="1">
                  <a:solidFill>
                    <a:srgbClr val="0000FF"/>
                  </a:solidFill>
                </a:endParaRPr>
              </a:p>
              <a:p>
                <a:endParaRPr lang="en-US" sz="900"/>
              </a:p>
              <a:p>
                <a:pPr>
                  <a:spcAft>
                    <a:spcPts val="1200"/>
                  </a:spcAft>
                </a:pPr>
                <a:r>
                  <a:rPr lang="en-US" sz="2000"/>
                  <a:t>Extending </a:t>
                </a:r>
                <a:r>
                  <a:rPr lang="en-US" sz="2000" err="1"/>
                  <a:t>StoWGe</a:t>
                </a:r>
                <a:r>
                  <a:rPr lang="en-US" sz="2000"/>
                  <a:t>-SS/CPM implementation to </a:t>
                </a:r>
                <a:r>
                  <a:rPr lang="en-US" sz="2000" i="1"/>
                  <a:t>K</a:t>
                </a:r>
                <a:r>
                  <a:rPr lang="en-US" sz="2000"/>
                  <a:t> </a:t>
                </a:r>
                <a:r>
                  <a:rPr lang="en-US" sz="2000" b="1"/>
                  <a:t>simultaneous DFRC users, </a:t>
                </a:r>
                <a:r>
                  <a:rPr lang="en-US" sz="2000"/>
                  <a:t>the signal transmitted by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err="1"/>
                  <a:t>th</a:t>
                </a:r>
                <a:r>
                  <a:rPr lang="en-US" sz="2000"/>
                  <a:t> user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2D56"/>
                          </a:solidFill>
                          <a:latin typeface="Cambria Math" panose="02040503050406030204" pitchFamily="18" charset="0"/>
                        </a:rPr>
                        <m:t>​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solidFill>
                            <a:srgbClr val="002D5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2D56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solidFill>
                                    <a:srgbClr val="002D5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2D56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2D5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002D56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nary>
                                    <m:naryPr>
                                      <m:limLoc m:val="undOvr"/>
                                      <m:ctrlPr>
                                        <a:rPr lang="en-US" sz="2000" i="1">
                                          <a:solidFill>
                                            <a:srgbClr val="002D5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2D5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2D5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000" i="1">
                                              <a:solidFill>
                                                <a:srgbClr val="002D5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chr m:val="∑"/>
                                              <m:supHide m:val="on"/>
                                              <m:ctrlPr>
                                                <a:rPr lang="en-US" sz="2000" i="1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en-US" sz="2000" i="1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  <m:sup/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​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000" i="1">
                                                      <a:solidFill>
                                                        <a:srgbClr val="002D5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002D5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002D5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000" i="1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​</m:t>
                                              </m:r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sz="2000" i="1">
                                                      <a:solidFill>
                                                        <a:srgbClr val="002D5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002D5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</m:d>
                                              <m:nary>
                                                <m:naryPr>
                                                  <m:chr m:val="∑"/>
                                                  <m:ctrlPr>
                                                    <a:rPr lang="en-US" sz="2000" i="1">
                                                      <a:solidFill>
                                                        <a:srgbClr val="002D5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naryPr>
                                                <m:sub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002D5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002D5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=0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002D5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𝑁</m:t>
                                                  </m:r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002D5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sup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2000" i="1" smtClean="0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000" i="1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𝛼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000" i="1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𝑚</m:t>
                                                      </m:r>
                                                      <m:r>
                                                        <a:rPr lang="en-US" sz="2000" i="1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,</m:t>
                                                      </m:r>
                                                      <m:r>
                                                        <a:rPr lang="en-US" sz="2000" i="1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​</m:t>
                                                  </m:r>
                                                  <m:d>
                                                    <m:dPr>
                                                      <m:begChr m:val="["/>
                                                      <m:endChr m:val="]"/>
                                                      <m:ctrlPr>
                                                        <a:rPr lang="en-US" sz="2000" i="1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2000" i="1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𝑛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nary>
                                            </m:e>
                                          </m:nary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​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 i="0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S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solidFill>
                                                <a:srgbClr val="002D5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​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000" i="1">
                                                      <a:solidFill>
                                                        <a:srgbClr val="002D5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002D5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000" i="0">
                                                      <a:solidFill>
                                                        <a:srgbClr val="002D5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c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000" i="1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000" i="1">
                                                      <a:solidFill>
                                                        <a:srgbClr val="002D5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002D5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000" i="0">
                                                      <a:solidFill>
                                                        <a:srgbClr val="002D56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s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000" i="1">
                                                  <a:solidFill>
                                                    <a:srgbClr val="002D56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​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nary>
                                  <m:r>
                                    <a:rPr lang="en-US" sz="2000" i="1">
                                      <a:solidFill>
                                        <a:srgbClr val="002D56"/>
                                      </a:solidFill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  <m:r>
                                    <a:rPr lang="en-US" sz="2000" i="1">
                                      <a:solidFill>
                                        <a:srgbClr val="002D56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i="1">
                                      <a:solidFill>
                                        <a:srgbClr val="002D56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000">
                  <a:solidFill>
                    <a:srgbClr val="002D56"/>
                  </a:solidFill>
                </a:endParaRPr>
              </a:p>
              <a:p>
                <a:endParaRPr lang="en-US" sz="2000"/>
              </a:p>
              <a:p>
                <a:r>
                  <a:rPr lang="en-US" sz="2000">
                    <a:solidFill>
                      <a:srgbClr val="002D56"/>
                    </a:solidFill>
                  </a:rPr>
                  <a:t>The </a:t>
                </a:r>
                <a:r>
                  <a:rPr lang="en-US" sz="2000" b="1">
                    <a:solidFill>
                      <a:srgbClr val="002D56"/>
                    </a:solidFill>
                  </a:rPr>
                  <a:t>PN spreading code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>
                    <a:solidFill>
                      <a:srgbClr val="002D56"/>
                    </a:solidFill>
                  </a:rPr>
                  <a:t> is </a:t>
                </a:r>
                <a:r>
                  <a:rPr lang="en-US" sz="2000" b="1">
                    <a:solidFill>
                      <a:srgbClr val="002D56"/>
                    </a:solidFill>
                  </a:rPr>
                  <a:t>unique </a:t>
                </a:r>
                <a:r>
                  <a:rPr lang="en-US" sz="2000">
                    <a:solidFill>
                      <a:srgbClr val="002D56"/>
                    </a:solidFill>
                  </a:rPr>
                  <a:t>to each user (e.g., a unique random seed)</a:t>
                </a:r>
              </a:p>
              <a:p>
                <a:pPr marL="0" indent="0">
                  <a:buNone/>
                </a:pPr>
                <a:endParaRPr lang="en-US" sz="2000"/>
              </a:p>
              <a:p>
                <a:endParaRPr lang="en-US" sz="2000"/>
              </a:p>
              <a:p>
                <a:endParaRPr lang="en-US" sz="2400"/>
              </a:p>
              <a:p>
                <a:pPr marL="0" indent="0">
                  <a:buNone/>
                </a:pPr>
                <a:endParaRPr lang="en-US" sz="180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4024" y="1177924"/>
                <a:ext cx="10972800" cy="5510304"/>
              </a:xfrm>
              <a:blipFill>
                <a:blip r:embed="rId5"/>
                <a:stretch>
                  <a:fillRect l="-500" t="-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4402A0F-DA23-1813-2196-5C9A8CB5B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BCB2F50-C3BF-BF00-5A15-1E9173F98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99B40D62-C637-2E70-C016-CD0A96EDB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FD74B0F-40F3-0BF2-4725-8036F4384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32">
            <a:extLst>
              <a:ext uri="{FF2B5EF4-FFF2-40B4-BE49-F238E27FC236}">
                <a16:creationId xmlns:a16="http://schemas.microsoft.com/office/drawing/2014/main" id="{849D52E1-4F85-1B52-6C00-0331D4ACF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858" y="5915746"/>
            <a:ext cx="9831375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endParaRPr lang="en-US" altLang="en-US" sz="1400" b="1">
              <a:solidFill>
                <a:srgbClr val="008000"/>
              </a:solidFill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D675CBB-6690-A737-83AF-846B28E4A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63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2226</Words>
  <Application>Microsoft Office PowerPoint</Application>
  <PresentationFormat>Widescreen</PresentationFormat>
  <Paragraphs>274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</vt:lpstr>
      <vt:lpstr>Cambria Math</vt:lpstr>
      <vt:lpstr>Times New Roman</vt:lpstr>
      <vt:lpstr>Office Theme</vt:lpstr>
      <vt:lpstr>Physically Realizable Multi-User Radar/Communications (MURC)</vt:lpstr>
      <vt:lpstr>Multi-user Radar Communications – Motivation</vt:lpstr>
      <vt:lpstr>MURC – Modulation Structure</vt:lpstr>
      <vt:lpstr>Brief Overview of CPM Communications</vt:lpstr>
      <vt:lpstr>Brief Overview of CPM Communications</vt:lpstr>
      <vt:lpstr>StoWGe-based SS/CPM</vt:lpstr>
      <vt:lpstr>StoWGe-based SS/CPM – Shaping filters</vt:lpstr>
      <vt:lpstr>StoWGe-based SS/CPM – Signal structure</vt:lpstr>
      <vt:lpstr>Multi-user StoWGe-based SS/CPM</vt:lpstr>
      <vt:lpstr>Receive Processing</vt:lpstr>
      <vt:lpstr>Communications Receive Processing</vt:lpstr>
      <vt:lpstr>Comms Receive Processing – Hypothesis test</vt:lpstr>
      <vt:lpstr>Comms Receive Processing – Correlation performance</vt:lpstr>
      <vt:lpstr>MURC Simulation Analysis</vt:lpstr>
      <vt:lpstr>Radar Analysis - Autocorrelation</vt:lpstr>
      <vt:lpstr>Radar Analysis - Autocorrelation</vt:lpstr>
      <vt:lpstr>Radar Analysis – Point Spread Function</vt:lpstr>
      <vt:lpstr>Communication Analysis – Symbol Error Rate</vt:lpstr>
      <vt:lpstr>Communication Analysis – Symbol Error Rate</vt:lpstr>
      <vt:lpstr>MURC Conclusions – StoWGe-SS/CPM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CPM-based Radar Waveforms for Efficiently Bandlimiting a Transmitted Spectrum</dc:title>
  <dc:creator>Alfred Fontes</dc:creator>
  <cp:lastModifiedBy>Fontes, Sonny</cp:lastModifiedBy>
  <cp:revision>4</cp:revision>
  <cp:lastPrinted>2017-05-06T19:20:50Z</cp:lastPrinted>
  <dcterms:created xsi:type="dcterms:W3CDTF">2009-03-27T21:38:50Z</dcterms:created>
  <dcterms:modified xsi:type="dcterms:W3CDTF">2023-04-28T18:57:26Z</dcterms:modified>
</cp:coreProperties>
</file>