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5" r:id="rId2"/>
    <p:sldId id="300" r:id="rId3"/>
    <p:sldId id="270" r:id="rId4"/>
    <p:sldId id="313" r:id="rId5"/>
    <p:sldId id="271" r:id="rId6"/>
    <p:sldId id="339" r:id="rId7"/>
    <p:sldId id="338" r:id="rId8"/>
    <p:sldId id="341" r:id="rId9"/>
    <p:sldId id="272" r:id="rId10"/>
    <p:sldId id="257" r:id="rId11"/>
    <p:sldId id="258" r:id="rId12"/>
    <p:sldId id="342" r:id="rId13"/>
    <p:sldId id="311" r:id="rId14"/>
    <p:sldId id="260" r:id="rId15"/>
    <p:sldId id="261" r:id="rId16"/>
    <p:sldId id="343" r:id="rId17"/>
    <p:sldId id="275" r:id="rId18"/>
    <p:sldId id="344" r:id="rId19"/>
    <p:sldId id="321" r:id="rId20"/>
    <p:sldId id="314" r:id="rId21"/>
    <p:sldId id="263" r:id="rId22"/>
    <p:sldId id="264" r:id="rId23"/>
    <p:sldId id="345" r:id="rId24"/>
    <p:sldId id="312" r:id="rId25"/>
    <p:sldId id="322" r:id="rId26"/>
    <p:sldId id="347" r:id="rId27"/>
    <p:sldId id="265" r:id="rId28"/>
    <p:sldId id="315" r:id="rId29"/>
    <p:sldId id="346" r:id="rId30"/>
    <p:sldId id="326" r:id="rId31"/>
    <p:sldId id="316" r:id="rId32"/>
    <p:sldId id="317" r:id="rId33"/>
    <p:sldId id="333" r:id="rId34"/>
    <p:sldId id="298" r:id="rId35"/>
    <p:sldId id="332" r:id="rId36"/>
    <p:sldId id="297" r:id="rId37"/>
    <p:sldId id="319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FF9933"/>
    <a:srgbClr val="F6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9" autoAdjust="0"/>
  </p:normalViewPr>
  <p:slideViewPr>
    <p:cSldViewPr>
      <p:cViewPr>
        <p:scale>
          <a:sx n="113" d="100"/>
          <a:sy n="113" d="100"/>
        </p:scale>
        <p:origin x="-9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83CD7-518C-4E1A-B58A-61DE3AE7B634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85452-2771-41A5-A0B0-83933A5B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10C1-EDF5-4899-B9FE-1A37E4E052A6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92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5452-2771-41A5-A0B0-83933A5BF0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7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DB0C98-A9C6-4931-84B7-B138E9754E0A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7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5452-2771-41A5-A0B0-83933A5BF0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2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Recovery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5452-2771-41A5-A0B0-83933A5BF0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5452-2771-41A5-A0B0-83933A5BF0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1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5452-2771-41A5-A0B0-83933A5BF0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5452-2771-41A5-A0B0-83933A5BF0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10C1-EDF5-4899-B9FE-1A37E4E052A6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0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10C1-EDF5-4899-B9FE-1A37E4E052A6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419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9.wmf"/><Relationship Id="rId3" Type="http://schemas.openxmlformats.org/officeDocument/2006/relationships/image" Target="../media/image51.jpe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8.wmf"/><Relationship Id="rId5" Type="http://schemas.openxmlformats.org/officeDocument/2006/relationships/image" Target="../media/image53.jp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52.jpeg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7.wmf"/><Relationship Id="rId12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9.jpeg"/><Relationship Id="rId5" Type="http://schemas.openxmlformats.org/officeDocument/2006/relationships/image" Target="../media/image56.wmf"/><Relationship Id="rId10" Type="http://schemas.openxmlformats.org/officeDocument/2006/relationships/image" Target="../media/image58.jpe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71.jpeg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5.wmf"/><Relationship Id="rId24" Type="http://schemas.openxmlformats.org/officeDocument/2006/relationships/image" Target="../media/image72.jpeg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4.jpe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4.bin"/><Relationship Id="rId2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9.tif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tiff"/><Relationship Id="rId4" Type="http://schemas.openxmlformats.org/officeDocument/2006/relationships/image" Target="../media/image8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7" Type="http://schemas.openxmlformats.org/officeDocument/2006/relationships/image" Target="../media/image4.jpe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6.tiff"/><Relationship Id="rId4" Type="http://schemas.openxmlformats.org/officeDocument/2006/relationships/image" Target="../media/image8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3" Type="http://schemas.openxmlformats.org/officeDocument/2006/relationships/image" Target="../media/image3.jpeg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100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102.wmf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.jpe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jpeg"/><Relationship Id="rId7" Type="http://schemas.openxmlformats.org/officeDocument/2006/relationships/image" Target="../media/image106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0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16.jpeg"/><Relationship Id="rId3" Type="http://schemas.openxmlformats.org/officeDocument/2006/relationships/image" Target="../media/image3.jpeg"/><Relationship Id="rId7" Type="http://schemas.openxmlformats.org/officeDocument/2006/relationships/image" Target="../media/image112.wmf"/><Relationship Id="rId12" Type="http://schemas.openxmlformats.org/officeDocument/2006/relationships/hyperlink" Target="http://www.google.com/url?sa=i&amp;rct=j&amp;q=&amp;esrc=s&amp;source=images&amp;cd=&amp;cad=rja&amp;uact=8&amp;ved=0ahUKEwjh2sbDurrQAhXoj1QKHeSbBboQjRwIBw&amp;url=http://thequantumtunnel.com/metamaterials-science-invisibility-continuum/&amp;psig=AFQjCNFP8an1evO9FFbXMh5WRMb5h_5MiA&amp;ust=147983857923609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14.wmf"/><Relationship Id="rId5" Type="http://schemas.openxmlformats.org/officeDocument/2006/relationships/image" Target="../media/image115.jpeg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4.jpeg"/><Relationship Id="rId9" Type="http://schemas.openxmlformats.org/officeDocument/2006/relationships/image" Target="../media/image113.wmf"/><Relationship Id="rId1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20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1.jpeg"/><Relationship Id="rId5" Type="http://schemas.openxmlformats.org/officeDocument/2006/relationships/image" Target="../media/image4.jpeg"/><Relationship Id="rId10" Type="http://schemas.openxmlformats.org/officeDocument/2006/relationships/image" Target="../media/image119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26.tiff"/><Relationship Id="rId4" Type="http://schemas.openxmlformats.org/officeDocument/2006/relationships/image" Target="../media/image1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0" Type="http://schemas.openxmlformats.org/officeDocument/2006/relationships/image" Target="../media/image6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.jpeg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.jpeg"/><Relationship Id="rId7" Type="http://schemas.openxmlformats.org/officeDocument/2006/relationships/image" Target="../media/image16.wmf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6.png"/><Relationship Id="rId20" Type="http://schemas.openxmlformats.org/officeDocument/2006/relationships/image" Target="../media/image3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3.wmf"/><Relationship Id="rId20" Type="http://schemas.openxmlformats.org/officeDocument/2006/relationships/image" Target="../media/image3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19" Type="http://schemas.openxmlformats.org/officeDocument/2006/relationships/image" Target="../media/image5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0.wmf"/><Relationship Id="rId18" Type="http://schemas.openxmlformats.org/officeDocument/2006/relationships/image" Target="../media/image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4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Relationship Id="rId14" Type="http://schemas.openxmlformats.org/officeDocument/2006/relationships/image" Target="../media/image4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photonics.com/images/Web/Articles/2010/9/15/Robotic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" y="838201"/>
            <a:ext cx="9142103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5" y="9525"/>
            <a:ext cx="8982075" cy="584775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Tunable Nano-Photonic Devices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http://cordis.europa.eu/fp7/ict/photonics/icons/photonicslogo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9871">
            <a:off x="6100266" y="2556188"/>
            <a:ext cx="2626218" cy="2619484"/>
          </a:xfrm>
          <a:prstGeom prst="snip2DiagRect">
            <a:avLst>
              <a:gd name="adj1" fmla="val 22449"/>
              <a:gd name="adj2" fmla="val 3079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55452" y="838201"/>
            <a:ext cx="1901267" cy="36933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Susobhan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2" name="Rectangle 1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identity.ku.edu/images/jhwk4C_RF_OL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8" name="Picture 6" descr="Image result for ku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25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027"/>
            <a:ext cx="80772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179" y="249138"/>
            <a:ext cx="420870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Experimental Setup for Graphene Characterization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5" y="233688"/>
            <a:ext cx="8638628" cy="6014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6346036"/>
            <a:ext cx="9144000" cy="473864"/>
            <a:chOff x="0" y="6366319"/>
            <a:chExt cx="9144000" cy="473864"/>
          </a:xfrm>
        </p:grpSpPr>
        <p:sp>
          <p:nvSpPr>
            <p:cNvPr id="9" name="Rectangle 8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055875" y="4800600"/>
            <a:ext cx="2649726" cy="1200665"/>
            <a:chOff x="4055875" y="4800600"/>
            <a:chExt cx="2649726" cy="1200665"/>
          </a:xfrm>
        </p:grpSpPr>
        <p:grpSp>
          <p:nvGrpSpPr>
            <p:cNvPr id="3" name="Group 2"/>
            <p:cNvGrpSpPr/>
            <p:nvPr/>
          </p:nvGrpSpPr>
          <p:grpSpPr>
            <a:xfrm>
              <a:off x="4313764" y="4800600"/>
              <a:ext cx="2391837" cy="1200665"/>
              <a:chOff x="4313764" y="4901685"/>
              <a:chExt cx="2391837" cy="120066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5022850" y="4901685"/>
                <a:ext cx="0" cy="25502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455514" y="4901685"/>
                <a:ext cx="573686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61864" y="4901685"/>
                <a:ext cx="6350" cy="671711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481239" y="6096000"/>
                <a:ext cx="636066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105400" y="5781272"/>
                <a:ext cx="0" cy="31472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490228" y="5672396"/>
                <a:ext cx="3509" cy="42995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313764" y="5687674"/>
                <a:ext cx="3639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78885" y="5573396"/>
                <a:ext cx="199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4953000" y="5208404"/>
                <a:ext cx="1752601" cy="2864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52999" y="5494838"/>
                <a:ext cx="1752601" cy="28643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953000" y="5176358"/>
                <a:ext cx="91440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4953000" y="5139939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/>
                  <a:t>n</a:t>
                </a:r>
                <a:r>
                  <a:rPr lang="en-US" i="1" baseline="-25000" dirty="0" err="1" smtClean="0"/>
                  <a:t>ox</a:t>
                </a:r>
                <a:endParaRPr lang="en-US" i="1" baseline="-25000" dirty="0" smtClean="0"/>
              </a:p>
              <a:p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i="1" baseline="-25000" dirty="0" smtClean="0"/>
                  <a:t>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13041" y="5181600"/>
                <a:ext cx="10639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=95 nm 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55875" y="535768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8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4114800" cy="2209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1" y="3910330"/>
            <a:ext cx="3855085" cy="24428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581400" cy="4600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175" y="92325"/>
            <a:ext cx="2057400" cy="279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2628900"/>
            <a:ext cx="3576911" cy="971550"/>
            <a:chOff x="838200" y="2628900"/>
            <a:chExt cx="3576911" cy="97155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003502"/>
                </p:ext>
              </p:extLst>
            </p:nvPr>
          </p:nvGraphicFramePr>
          <p:xfrm>
            <a:off x="881062" y="2628900"/>
            <a:ext cx="26574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" name="Equation" r:id="rId6" imgW="2438400" imgH="266700" progId="Equation.3">
                    <p:embed/>
                  </p:oleObj>
                </mc:Choice>
                <mc:Fallback>
                  <p:oleObj name="Equation" r:id="rId6" imgW="2438400" imgH="2667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062" y="2628900"/>
                          <a:ext cx="265747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257586"/>
                </p:ext>
              </p:extLst>
            </p:nvPr>
          </p:nvGraphicFramePr>
          <p:xfrm>
            <a:off x="838200" y="3038475"/>
            <a:ext cx="30003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3" name="Equation" r:id="rId8" imgW="2933700" imgH="241300" progId="Equation.3">
                    <p:embed/>
                  </p:oleObj>
                </mc:Choice>
                <mc:Fallback>
                  <p:oleObj name="Equation" r:id="rId8" imgW="2933700" imgH="2413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038475"/>
                          <a:ext cx="30003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7293647"/>
                </p:ext>
              </p:extLst>
            </p:nvPr>
          </p:nvGraphicFramePr>
          <p:xfrm>
            <a:off x="909637" y="3324225"/>
            <a:ext cx="54292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" name="Equation" r:id="rId10" imgW="545863" imgH="279279" progId="Equation.3">
                    <p:embed/>
                  </p:oleObj>
                </mc:Choice>
                <mc:Fallback>
                  <p:oleObj name="Equation" r:id="rId10" imgW="545863" imgH="279279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7" y="3324225"/>
                          <a:ext cx="54292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335910"/>
                </p:ext>
              </p:extLst>
            </p:nvPr>
          </p:nvGraphicFramePr>
          <p:xfrm>
            <a:off x="1581150" y="3352800"/>
            <a:ext cx="12573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" name="Equation" r:id="rId12" imgW="1333500" imgH="228600" progId="Equation.3">
                    <p:embed/>
                  </p:oleObj>
                </mc:Choice>
                <mc:Fallback>
                  <p:oleObj name="Equation" r:id="rId12" imgW="1333500" imgH="2286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1150" y="3352800"/>
                          <a:ext cx="12573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000776"/>
                </p:ext>
              </p:extLst>
            </p:nvPr>
          </p:nvGraphicFramePr>
          <p:xfrm>
            <a:off x="3005411" y="3352800"/>
            <a:ext cx="14097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" name="Equation" r:id="rId14" imgW="1498600" imgH="228600" progId="Equation.3">
                    <p:embed/>
                  </p:oleObj>
                </mc:Choice>
                <mc:Fallback>
                  <p:oleObj name="Equation" r:id="rId14" imgW="1498600" imgH="22860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411" y="3352800"/>
                          <a:ext cx="14097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0" y="6382983"/>
            <a:ext cx="9144000" cy="459866"/>
            <a:chOff x="0" y="6382983"/>
            <a:chExt cx="9144000" cy="459866"/>
          </a:xfrm>
        </p:grpSpPr>
        <p:sp>
          <p:nvSpPr>
            <p:cNvPr id="28" name="Rectangle 27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http://identity.ku.edu/images/jhwk4C_RF_OL.jpg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6214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0" y="638536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371600" y="638536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6" descr="Image result for ku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7708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638798" y="533400"/>
            <a:ext cx="1752602" cy="646331"/>
            <a:chOff x="5638798" y="533400"/>
            <a:chExt cx="1752602" cy="646331"/>
          </a:xfrm>
        </p:grpSpPr>
        <p:sp>
          <p:nvSpPr>
            <p:cNvPr id="21" name="Rectangle 20"/>
            <p:cNvSpPr/>
            <p:nvPr/>
          </p:nvSpPr>
          <p:spPr>
            <a:xfrm>
              <a:off x="5638799" y="601865"/>
              <a:ext cx="1752601" cy="2864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38798" y="888299"/>
              <a:ext cx="1752601" cy="2864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8799" y="560294"/>
              <a:ext cx="914400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38799" y="533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n</a:t>
              </a:r>
              <a:r>
                <a:rPr lang="en-US" i="1" baseline="-25000" dirty="0" err="1" smtClean="0"/>
                <a:t>ox</a:t>
              </a:r>
              <a:endParaRPr lang="en-US" i="1" baseline="-25000" dirty="0" smtClean="0"/>
            </a:p>
            <a:p>
              <a:r>
                <a:rPr lang="en-US" dirty="0" smtClean="0"/>
                <a:t> </a:t>
              </a:r>
              <a:r>
                <a:rPr lang="en-US" i="1" dirty="0" smtClean="0"/>
                <a:t>n</a:t>
              </a:r>
              <a:r>
                <a:rPr lang="en-US" i="1" baseline="-25000" dirty="0" smtClean="0"/>
                <a:t>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51241" y="609600"/>
              <a:ext cx="1063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4372" y="76200"/>
            <a:ext cx="8638628" cy="6248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038600" y="830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Miniaturization of Devices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142" y="1243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16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Interconnects at Telecom Wavelength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900" y="177800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2538968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533134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EO of 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2902466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74836" y="2098645"/>
            <a:ext cx="5219700" cy="440323"/>
            <a:chOff x="1574836" y="2098645"/>
            <a:chExt cx="5219700" cy="440323"/>
          </a:xfrm>
        </p:grpSpPr>
        <p:cxnSp>
          <p:nvCxnSpPr>
            <p:cNvPr id="14" name="Elbow Connector 13"/>
            <p:cNvCxnSpPr>
              <a:stCxn id="22" idx="0"/>
              <a:endCxn id="21" idx="0"/>
            </p:cNvCxnSpPr>
            <p:nvPr/>
          </p:nvCxnSpPr>
          <p:spPr>
            <a:xfrm rot="16200000" flipH="1">
              <a:off x="4181769" y="-73799"/>
              <a:ext cx="5834" cy="5219700"/>
            </a:xfrm>
            <a:prstGeom prst="bentConnector3">
              <a:avLst>
                <a:gd name="adj1" fmla="val -39184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05228" y="2098645"/>
              <a:ext cx="0" cy="200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7400" y="872530"/>
            <a:ext cx="615914" cy="568404"/>
            <a:chOff x="3327400" y="872530"/>
            <a:chExt cx="615914" cy="56840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676686" y="1007428"/>
              <a:ext cx="266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76686" y="1008460"/>
              <a:ext cx="0" cy="432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676686" y="1440934"/>
              <a:ext cx="266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>
              <a:off x="3327400" y="872530"/>
              <a:ext cx="343282" cy="33946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76200" y="85725"/>
            <a:ext cx="89154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3930" y="3608108"/>
            <a:ext cx="166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Material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3990" y="3977440"/>
            <a:ext cx="240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Vanadium di-Oxide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7400" y="3179465"/>
            <a:ext cx="2296733" cy="338554"/>
            <a:chOff x="2057400" y="3179465"/>
            <a:chExt cx="2296733" cy="33855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057400" y="3364131"/>
              <a:ext cx="4063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463872" y="3179465"/>
              <a:ext cx="18902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 Enhancement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7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1875" y="1143000"/>
            <a:ext cx="5531422" cy="4379282"/>
            <a:chOff x="637268" y="1295400"/>
            <a:chExt cx="4315732" cy="35052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637268" y="1295400"/>
              <a:ext cx="4315732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68797" y="1502721"/>
              <a:ext cx="302757" cy="347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91686" y="5930415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Kim, H., et al.,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Letters, 104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081913</a:t>
            </a:r>
            <a:endParaRPr lang="en-US" sz="1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8" name="Rectangle 7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24372" y="149678"/>
            <a:ext cx="250452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Transmission Characteristics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372" y="152400"/>
            <a:ext cx="86386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3" b="16571"/>
          <a:stretch/>
        </p:blipFill>
        <p:spPr bwMode="auto">
          <a:xfrm>
            <a:off x="19050" y="990600"/>
            <a:ext cx="8686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794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Wavelength division multiplexer/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1530nm and 1550nm. 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electro-optic modulator,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EDFA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erbium-doped optical amplifier,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radio frequency amplifier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179" y="191988"/>
            <a:ext cx="371602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Experimental Setup for Vanadium di-Oxide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5" y="176538"/>
            <a:ext cx="8638628" cy="5607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9" name="Rectangle 8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2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3048000"/>
            <a:ext cx="3248025" cy="732473"/>
            <a:chOff x="381000" y="3048000"/>
            <a:chExt cx="3248025" cy="732473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048000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200nm</a:t>
              </a:r>
              <a:endPara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1.977+</a:t>
              </a:r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2.53</a:t>
              </a:r>
            </a:p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3.243+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0.346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465267"/>
                </p:ext>
              </p:extLst>
            </p:nvPr>
          </p:nvGraphicFramePr>
          <p:xfrm>
            <a:off x="1890712" y="3048000"/>
            <a:ext cx="14001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75" name="Equation" r:id="rId4" imgW="1803400" imgH="393700" progId="Equation.3">
                    <p:embed/>
                  </p:oleObj>
                </mc:Choice>
                <mc:Fallback>
                  <p:oleObj name="Equation" r:id="rId4" imgW="1803400" imgH="3937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712" y="3048000"/>
                          <a:ext cx="140017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366062"/>
                </p:ext>
              </p:extLst>
            </p:nvPr>
          </p:nvGraphicFramePr>
          <p:xfrm>
            <a:off x="1752600" y="3485198"/>
            <a:ext cx="18764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76" name="Equation" r:id="rId6" imgW="2425700" imgH="393700" progId="Equation.3">
                    <p:embed/>
                  </p:oleObj>
                </mc:Choice>
                <mc:Fallback>
                  <p:oleObj name="Equation" r:id="rId6" imgW="2425700" imgH="3937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3485198"/>
                          <a:ext cx="187642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133350" y="168473"/>
            <a:ext cx="2057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6" name="Rectangle 1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identity.ku.edu/images/jhwk4C_RF_OL.jp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 descr="Image result for ku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124372" y="152400"/>
            <a:ext cx="86386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/>
          <a:stretch/>
        </p:blipFill>
        <p:spPr bwMode="auto">
          <a:xfrm>
            <a:off x="685800" y="609600"/>
            <a:ext cx="289560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/>
          <a:stretch/>
        </p:blipFill>
        <p:spPr bwMode="auto">
          <a:xfrm>
            <a:off x="4434161" y="452437"/>
            <a:ext cx="3571875" cy="254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:\Users\rhui\Pictures\fig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990240"/>
            <a:ext cx="2887980" cy="216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rhui\Pictures\fig4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76" y="3935720"/>
            <a:ext cx="2937510" cy="220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5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038600" y="830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Miniaturization of Devices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142" y="1243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16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Interconnects at Telecom Wavelength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900" y="177800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71" y="2538968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533134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EO of 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2902466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Vanadium dioxide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2900" y="2864366"/>
            <a:ext cx="319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Plasmonics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Elbow Connector 13"/>
          <p:cNvCxnSpPr>
            <a:stCxn id="22" idx="0"/>
            <a:endCxn id="21" idx="0"/>
          </p:cNvCxnSpPr>
          <p:nvPr/>
        </p:nvCxnSpPr>
        <p:spPr>
          <a:xfrm rot="16200000" flipH="1">
            <a:off x="3934154" y="173816"/>
            <a:ext cx="5834" cy="4724471"/>
          </a:xfrm>
          <a:prstGeom prst="bentConnector3">
            <a:avLst>
              <a:gd name="adj1" fmla="val -39184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05228" y="2098645"/>
            <a:ext cx="0" cy="20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6686" y="1007428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6686" y="1008460"/>
            <a:ext cx="0" cy="43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76686" y="1440934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3327400" y="872530"/>
            <a:ext cx="343282" cy="3394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22900" y="3166765"/>
            <a:ext cx="38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Problem  Too high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NIR (Au/Ag)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916" y="3507938"/>
            <a:ext cx="24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 ITO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" y="85725"/>
            <a:ext cx="89154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46514" y="3375017"/>
            <a:ext cx="406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52986" y="3190351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Enhancement</a:t>
            </a:r>
            <a:endParaRPr 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1" y="549906"/>
            <a:ext cx="3649344" cy="26670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51010"/>
              </p:ext>
            </p:extLst>
          </p:nvPr>
        </p:nvGraphicFramePr>
        <p:xfrm>
          <a:off x="1219200" y="1781175"/>
          <a:ext cx="9620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7" name="Equation" r:id="rId4" imgW="952087" imgH="203112" progId="Equation.3">
                  <p:embed/>
                </p:oleObj>
              </mc:Choice>
              <mc:Fallback>
                <p:oleObj name="Equation" r:id="rId4" imgW="952087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81175"/>
                        <a:ext cx="9620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7618"/>
              </p:ext>
            </p:extLst>
          </p:nvPr>
        </p:nvGraphicFramePr>
        <p:xfrm>
          <a:off x="1266825" y="2076450"/>
          <a:ext cx="552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" name="Equation" r:id="rId6" imgW="545626" imgH="215713" progId="Equation.3">
                  <p:embed/>
                </p:oleObj>
              </mc:Choice>
              <mc:Fallback>
                <p:oleObj name="Equation" r:id="rId6" imgW="545626" imgH="2157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076450"/>
                        <a:ext cx="5524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37295"/>
              </p:ext>
            </p:extLst>
          </p:nvPr>
        </p:nvGraphicFramePr>
        <p:xfrm>
          <a:off x="1266825" y="2276475"/>
          <a:ext cx="7715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9" name="Equation" r:id="rId8" imgW="774364" imgH="241195" progId="Equation.3">
                  <p:embed/>
                </p:oleObj>
              </mc:Choice>
              <mc:Fallback>
                <p:oleObj name="Equation" r:id="rId8" imgW="774364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276475"/>
                        <a:ext cx="7715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rot="10800000" flipV="1">
            <a:off x="2066925" y="1752601"/>
            <a:ext cx="2514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/m</a:t>
            </a:r>
            <a:r>
              <a:rPr kumimoji="0" lang="en-US" alt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with modeling parameters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 rot="10800000" flipV="1">
            <a:off x="1940544" y="2243465"/>
            <a:ext cx="3518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88215"/>
              </p:ext>
            </p:extLst>
          </p:nvPr>
        </p:nvGraphicFramePr>
        <p:xfrm>
          <a:off x="1225550" y="4619625"/>
          <a:ext cx="638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0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619625"/>
                        <a:ext cx="6381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59302"/>
              </p:ext>
            </p:extLst>
          </p:nvPr>
        </p:nvGraphicFramePr>
        <p:xfrm>
          <a:off x="1219200" y="4829175"/>
          <a:ext cx="7175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1" name="Equation" r:id="rId12" imgW="711000" imgH="241200" progId="Equation.3">
                  <p:embed/>
                </p:oleObj>
              </mc:Choice>
              <mc:Fallback>
                <p:oleObj name="Equation" r:id="rId12" imgW="71100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29175"/>
                        <a:ext cx="71755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823952" y="4796165"/>
            <a:ext cx="4683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THz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95086"/>
              </p:ext>
            </p:extLst>
          </p:nvPr>
        </p:nvGraphicFramePr>
        <p:xfrm>
          <a:off x="1225550" y="5061585"/>
          <a:ext cx="78263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2" name="Equation" r:id="rId14" imgW="774360" imgH="177480" progId="Equation.3">
                  <p:embed/>
                </p:oleObj>
              </mc:Choice>
              <mc:Fallback>
                <p:oleObj name="Equation" r:id="rId14" imgW="774360" imgH="177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5061585"/>
                        <a:ext cx="782638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24372" y="171450"/>
            <a:ext cx="178062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Indium Tin Oxide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26840"/>
              </p:ext>
            </p:extLst>
          </p:nvPr>
        </p:nvGraphicFramePr>
        <p:xfrm>
          <a:off x="369802" y="823586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3" name="Equation" r:id="rId16" imgW="1218671" imgH="482391" progId="Equation.3">
                  <p:embed/>
                </p:oleObj>
              </mc:Choice>
              <mc:Fallback>
                <p:oleObj name="Equation" r:id="rId16" imgW="1218671" imgH="48239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02" y="823586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57546"/>
              </p:ext>
            </p:extLst>
          </p:nvPr>
        </p:nvGraphicFramePr>
        <p:xfrm>
          <a:off x="1885950" y="795664"/>
          <a:ext cx="8477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4" name="Equation" r:id="rId18" imgW="850531" imgH="495085" progId="Equation.3">
                  <p:embed/>
                </p:oleObj>
              </mc:Choice>
              <mc:Fallback>
                <p:oleObj name="Equation" r:id="rId18" imgW="850531" imgH="49508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795664"/>
                        <a:ext cx="8477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56271"/>
              </p:ext>
            </p:extLst>
          </p:nvPr>
        </p:nvGraphicFramePr>
        <p:xfrm>
          <a:off x="1243013" y="4419600"/>
          <a:ext cx="18478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" name="Equation" r:id="rId20" imgW="1828800" imgH="203040" progId="Equation.3">
                  <p:embed/>
                </p:oleObj>
              </mc:Choice>
              <mc:Fallback>
                <p:oleObj name="Equation" r:id="rId20" imgW="182880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419600"/>
                        <a:ext cx="18478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35" name="Rectangle 34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http://identity.ku.edu/images/jhwk4C_RF_OL.jpg"/>
            <p:cNvPicPr>
              <a:picLocks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6" descr="Image result for ku logo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124372" y="152400"/>
            <a:ext cx="86386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1" name="Picture 709" descr="C:\Users\susobhan\Desktop\PhD at KU\Project\Publication\PhD Report\ex.jp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19" y="3352800"/>
            <a:ext cx="3648456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88645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Feignbaum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Diest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 A. Atwater,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2111.</a:t>
            </a:r>
            <a:endParaRPr lang="en-US" sz="1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038600" y="830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Miniaturization of Devices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142" y="1243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16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Interconnects at Telecom Wavelength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900" y="177800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533134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EO of 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2902466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Vanadium dioxide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800" y="5080337"/>
            <a:ext cx="262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I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>
            <a:stCxn id="22" idx="0"/>
            <a:endCxn id="30" idx="0"/>
          </p:cNvCxnSpPr>
          <p:nvPr/>
        </p:nvCxnSpPr>
        <p:spPr>
          <a:xfrm rot="16200000" flipH="1">
            <a:off x="3873776" y="234194"/>
            <a:ext cx="5834" cy="4603714"/>
          </a:xfrm>
          <a:prstGeom prst="bentConnector3">
            <a:avLst>
              <a:gd name="adj1" fmla="val -39184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05228" y="2098645"/>
            <a:ext cx="0" cy="20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6686" y="1007428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6686" y="1008460"/>
            <a:ext cx="0" cy="43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76686" y="1440934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3327400" y="872530"/>
            <a:ext cx="343282" cy="3394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63728" y="5115123"/>
            <a:ext cx="51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NIR Electro Optic Modulator based on Graphene </a:t>
            </a:r>
            <a:endParaRPr lang="en-I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9514" y="2538968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5936" y="2908300"/>
            <a:ext cx="364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Plasmonics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Problem  Too high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NIR (Au/Ag) </a:t>
            </a:r>
          </a:p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 ITO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9700" y="85725"/>
            <a:ext cx="89154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3364131"/>
            <a:ext cx="406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63872" y="3179465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Enhancement</a:t>
            </a:r>
            <a:endParaRPr 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3" name="Rectangle 2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1"/>
          <a:stretch/>
        </p:blipFill>
        <p:spPr bwMode="auto">
          <a:xfrm>
            <a:off x="228600" y="609600"/>
            <a:ext cx="4686300" cy="22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3126335"/>
            <a:ext cx="255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T.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Phare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,et al, </a:t>
            </a:r>
            <a:r>
              <a:rPr lang="en-US" sz="1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Nat. Photonics,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,2015</a:t>
            </a:r>
            <a:endParaRPr lang="en-US" sz="10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5803"/>
            <a:ext cx="3671595" cy="17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05505" y="2759852"/>
            <a:ext cx="2566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Liu, </a:t>
            </a:r>
            <a:r>
              <a:rPr lang="en-US" sz="1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 Nat. </a:t>
            </a:r>
            <a:r>
              <a:rPr lang="en-US" sz="1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474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,64-67( 2011)</a:t>
            </a:r>
            <a:endParaRPr lang="en-US" sz="1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704143" cy="217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07634" y="5848348"/>
            <a:ext cx="2528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Dalir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,et al, </a:t>
            </a:r>
            <a:r>
              <a:rPr lang="en-US" sz="1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ACS . Photonics,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,2016</a:t>
            </a:r>
            <a:endParaRPr lang="en-US" sz="10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372" y="152400"/>
            <a:ext cx="88672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350" y="168473"/>
            <a:ext cx="2057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Review of ongoing trend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8600" y="1407636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 Graphene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 Experimental Setup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417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Indium Tin Oxide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48" y="2247900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Vanadium </a:t>
            </a: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di-Oxide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Transmission Characteristics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Experimental Setup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5530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NIR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 Optic Modulator based on Graphene </a:t>
            </a:r>
            <a:endParaRPr lang="en-I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65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Mode-Multiplexed Modulator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94158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Metamaterial Assisted Coupler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234" y="3295253"/>
            <a:ext cx="262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Optical Devices</a:t>
            </a:r>
            <a:endParaRPr lang="en-IN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8" y="115798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N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Characterization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234" y="4432300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948" y="4817477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Future </a:t>
            </a:r>
            <a:r>
              <a:rPr lang="en-IN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I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5500" y="127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762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Motivation</a:t>
            </a:r>
            <a:endParaRPr lang="en-I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204936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Exploration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novel photonic structures based on surface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Metamaerial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assisted optical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Terahertz region with patterned Graphene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endParaRPr lang="en-I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4372" y="152400"/>
            <a:ext cx="86386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26" name="Rectangle 2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88728"/>
            <a:ext cx="4010026" cy="30075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1299" y="152400"/>
            <a:ext cx="245950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Graphene -waveguide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78300" y="1134438"/>
            <a:ext cx="4724400" cy="3666162"/>
            <a:chOff x="5181600" y="873228"/>
            <a:chExt cx="3657600" cy="270817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037167"/>
              <a:ext cx="3600450" cy="2537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5367798" y="1027642"/>
              <a:ext cx="3304254" cy="2399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304" y="873228"/>
              <a:ext cx="3610896" cy="2708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6191250" y="1826261"/>
              <a:ext cx="132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1550 nm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1536" y="2772302"/>
              <a:ext cx="654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0eV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400" y="122718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0.5eV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7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2" y="208061"/>
            <a:ext cx="3247866" cy="2647950"/>
          </a:xfrm>
          <a:prstGeom prst="rect">
            <a:avLst/>
          </a:prstGeom>
        </p:spPr>
      </p:pic>
      <p:pic>
        <p:nvPicPr>
          <p:cNvPr id="5" name="Picture 4" descr="C:\Users\susobhan\Desktop\PhD at KU\Project\Waveguide\E_norm_it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93" y="3546751"/>
            <a:ext cx="2876550" cy="210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usobhan\Desktop\PhD at KU\Project\Waveguide\E_norm_fund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6751"/>
            <a:ext cx="2613182" cy="208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91" y="3525969"/>
            <a:ext cx="3006430" cy="21289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227" y="168473"/>
            <a:ext cx="2057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Schematic Diagram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484" y="3132859"/>
            <a:ext cx="1524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Mode Profile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831679"/>
            <a:ext cx="400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 nm x 300nm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10nm Hf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ITO bars = 10nm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22" name="Rectangle 21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http://identity.ku.edu/images/jhwk4C_RF_OL.jp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 descr="Image result for ku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124372" y="168473"/>
            <a:ext cx="8638628" cy="2727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4372" y="3124200"/>
            <a:ext cx="8638628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usobhan\Desktop\PhD at KU\Project\Waveguide\Hi_dep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0049"/>
            <a:ext cx="3048000" cy="235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usobhan\Desktop\PhD at KU\Project\Waveguide\wi_dep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1" y="367665"/>
            <a:ext cx="3385820" cy="23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usobhan\Desktop\PhD at KU\Project\Waveguide\loss_it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597910"/>
            <a:ext cx="3048000" cy="234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usobhan\Desktop\PhD at KU\Project\Waveguide\num_ito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597910"/>
            <a:ext cx="3457028" cy="23456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92273"/>
            <a:ext cx="1524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Optimization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5" y="3200400"/>
            <a:ext cx="1524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372" y="3200400"/>
            <a:ext cx="8638628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76200"/>
            <a:ext cx="8638628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3" name="Rectangle 12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identity.ku.edu/images/jhwk4C_RF_OL.jp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6" descr="Image result for ku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9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038600" y="830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Miniaturization of Devices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142" y="1243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16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Interconnects at Telecom Wavelength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900" y="177800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5600" y="2538968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533134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EO of 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2902466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Vanadium dioxide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800" y="5080337"/>
            <a:ext cx="262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I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>
            <a:stCxn id="22" idx="0"/>
            <a:endCxn id="21" idx="0"/>
          </p:cNvCxnSpPr>
          <p:nvPr/>
        </p:nvCxnSpPr>
        <p:spPr>
          <a:xfrm rot="16200000" flipH="1">
            <a:off x="3946819" y="161151"/>
            <a:ext cx="5834" cy="4749800"/>
          </a:xfrm>
          <a:prstGeom prst="bentConnector3">
            <a:avLst>
              <a:gd name="adj1" fmla="val -39184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05228" y="2098645"/>
            <a:ext cx="0" cy="20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6686" y="1007428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6686" y="1008460"/>
            <a:ext cx="0" cy="43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76686" y="1440934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3327400" y="872530"/>
            <a:ext cx="343282" cy="3394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17800" y="5102423"/>
            <a:ext cx="51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NIR Electro Optic Modulator based on Graphene </a:t>
            </a:r>
            <a:endParaRPr lang="en-IN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7728" y="5528846"/>
            <a:ext cx="51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Mode-Multiplexed Modulator</a:t>
            </a:r>
            <a:endParaRPr lang="en-I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2902466"/>
            <a:ext cx="364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Plasmonics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Problem  Too high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NIR (Au/Ag) </a:t>
            </a:r>
          </a:p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 ITO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85725"/>
            <a:ext cx="89154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90533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displacement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1438275"/>
            <a:ext cx="3524250" cy="1695450"/>
            <a:chOff x="762000" y="1438275"/>
            <a:chExt cx="3524250" cy="1695450"/>
          </a:xfrm>
        </p:grpSpPr>
        <p:sp>
          <p:nvSpPr>
            <p:cNvPr id="4" name="Rectangle 3"/>
            <p:cNvSpPr/>
            <p:nvPr/>
          </p:nvSpPr>
          <p:spPr>
            <a:xfrm>
              <a:off x="771525" y="1447800"/>
              <a:ext cx="3505200" cy="8382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1525" y="2295525"/>
              <a:ext cx="3505200" cy="838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62000" y="2286000"/>
              <a:ext cx="35242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971800" y="2295525"/>
              <a:ext cx="0" cy="838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971800" y="1438275"/>
              <a:ext cx="0" cy="838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33725" y="16822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200" y="2529959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25299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0600" y="164844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6200" y="219075"/>
            <a:ext cx="8991600" cy="58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22" name="Rectangle 21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876800" y="994291"/>
            <a:ext cx="3877056" cy="3272909"/>
            <a:chOff x="4876800" y="994291"/>
            <a:chExt cx="3877056" cy="3272909"/>
          </a:xfrm>
        </p:grpSpPr>
        <p:pic>
          <p:nvPicPr>
            <p:cNvPr id="3" name="Picture 709" descr="C:\Users\susobhan\Desktop\PhD at KU\Project\Publication\PhD Report\ex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244816"/>
              <a:ext cx="3877056" cy="302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22022" y="994291"/>
              <a:ext cx="640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200" y="219075"/>
            <a:ext cx="213360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ENZ- field enhancement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9" y="685086"/>
            <a:ext cx="4110311" cy="205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272263"/>
            <a:ext cx="3434080" cy="258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5814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410200" y="2772489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Zhao, </a:t>
            </a:r>
            <a:r>
              <a:rPr lang="en-US" sz="1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IEEE JSTQE, </a:t>
            </a:r>
            <a:r>
              <a:rPr lang="en-US" sz="1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PP. 3300207 (2015).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772489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Melikyan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Express, </a:t>
            </a:r>
            <a:r>
              <a:rPr lang="en-US" sz="1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8855-8869 (2011).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2936" y="5864333"/>
            <a:ext cx="3227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Sorger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Nanophotonics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(1),17–22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7" name="Rectangle 16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://identity.ku.edu/images/jhwk4C_RF_OL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Image result for ku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124372" y="152400"/>
            <a:ext cx="88672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3350" y="168473"/>
            <a:ext cx="2057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Review of ongoing trend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3" name="Rectangle 2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91901"/>
              </p:ext>
            </p:extLst>
          </p:nvPr>
        </p:nvGraphicFramePr>
        <p:xfrm>
          <a:off x="457200" y="2743200"/>
          <a:ext cx="3268359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1" r:id="rId5" imgW="1968500" imgH="355600" progId="Equation.DSMT4">
                  <p:embed/>
                </p:oleObj>
              </mc:Choice>
              <mc:Fallback>
                <p:oleObj r:id="rId5" imgW="1968500" imgH="3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3268359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28704"/>
              </p:ext>
            </p:extLst>
          </p:nvPr>
        </p:nvGraphicFramePr>
        <p:xfrm>
          <a:off x="1754461" y="533400"/>
          <a:ext cx="518839" cy="29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2" r:id="rId7" imgW="342751" imgH="190417" progId="Equation.DSMT4">
                  <p:embed/>
                </p:oleObj>
              </mc:Choice>
              <mc:Fallback>
                <p:oleObj r:id="rId7" imgW="342751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461" y="533400"/>
                        <a:ext cx="518839" cy="296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402768"/>
              </p:ext>
            </p:extLst>
          </p:nvPr>
        </p:nvGraphicFramePr>
        <p:xfrm>
          <a:off x="4824139" y="664216"/>
          <a:ext cx="586061" cy="28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3" r:id="rId9" imgW="380835" imgH="190417" progId="Equation.DSMT4">
                  <p:embed/>
                </p:oleObj>
              </mc:Choice>
              <mc:Fallback>
                <p:oleObj r:id="rId9" imgW="380835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139" y="664216"/>
                        <a:ext cx="586061" cy="285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165617"/>
              </p:ext>
            </p:extLst>
          </p:nvPr>
        </p:nvGraphicFramePr>
        <p:xfrm>
          <a:off x="2148161" y="1968500"/>
          <a:ext cx="26125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4" r:id="rId11" imgW="164957" imgH="203024" progId="Equation.DSMT4">
                  <p:embed/>
                </p:oleObj>
              </mc:Choice>
              <mc:Fallback>
                <p:oleObj r:id="rId11" imgW="164957" imgH="2030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161" y="1968500"/>
                        <a:ext cx="261257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48463"/>
              </p:ext>
            </p:extLst>
          </p:nvPr>
        </p:nvGraphicFramePr>
        <p:xfrm>
          <a:off x="4763432" y="2692400"/>
          <a:ext cx="267148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5" r:id="rId13" imgW="1422400" imgH="330200" progId="Equation.DSMT4">
                  <p:embed/>
                </p:oleObj>
              </mc:Choice>
              <mc:Fallback>
                <p:oleObj r:id="rId13" imgW="1422400" imgH="330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432" y="2692400"/>
                        <a:ext cx="2671482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78172"/>
              </p:ext>
            </p:extLst>
          </p:nvPr>
        </p:nvGraphicFramePr>
        <p:xfrm>
          <a:off x="228601" y="4876800"/>
          <a:ext cx="3962400" cy="50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6" r:id="rId15" imgW="2540000" imgH="330200" progId="Equation.DSMT4">
                  <p:embed/>
                </p:oleObj>
              </mc:Choice>
              <mc:Fallback>
                <p:oleObj r:id="rId15" imgW="2540000" imgH="330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4876800"/>
                        <a:ext cx="3962400" cy="50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16488"/>
              </p:ext>
            </p:extLst>
          </p:nvPr>
        </p:nvGraphicFramePr>
        <p:xfrm>
          <a:off x="4343400" y="4527284"/>
          <a:ext cx="4547322" cy="49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7" r:id="rId17" imgW="2997200" imgH="330200" progId="Equation.DSMT4">
                  <p:embed/>
                </p:oleObj>
              </mc:Choice>
              <mc:Fallback>
                <p:oleObj r:id="rId17" imgW="2997200" imgH="330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27284"/>
                        <a:ext cx="4547322" cy="492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73212"/>
              </p:ext>
            </p:extLst>
          </p:nvPr>
        </p:nvGraphicFramePr>
        <p:xfrm>
          <a:off x="4330700" y="5383138"/>
          <a:ext cx="4572000" cy="4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8" r:id="rId19" imgW="3060700" imgH="330200" progId="Equation.DSMT4">
                  <p:embed/>
                </p:oleObj>
              </mc:Choice>
              <mc:Fallback>
                <p:oleObj r:id="rId19" imgW="3060700" imgH="330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383138"/>
                        <a:ext cx="4572000" cy="484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24372" y="152400"/>
            <a:ext cx="8867228" cy="6024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4372" y="152400"/>
            <a:ext cx="16383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Modal Dichroism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163" y="533400"/>
            <a:ext cx="74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6439" y="661600"/>
            <a:ext cx="74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47439" y="1244600"/>
            <a:ext cx="1438822" cy="1320800"/>
            <a:chOff x="747439" y="1371600"/>
            <a:chExt cx="1438822" cy="13208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747439" y="13716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838200" y="15240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965200" y="17018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054100" y="18796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181100" y="20066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 rot="3340485">
            <a:off x="1341789" y="1457693"/>
            <a:ext cx="1470166" cy="1177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119039" y="1130300"/>
            <a:ext cx="502580" cy="3429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2021" y="1206500"/>
            <a:ext cx="1438822" cy="1320800"/>
            <a:chOff x="747439" y="1371600"/>
            <a:chExt cx="1438822" cy="132080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747439" y="13716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838200" y="15240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965200" y="17018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054100" y="18796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181100" y="2006600"/>
              <a:ext cx="1005161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 rot="3340485">
            <a:off x="5120970" y="1571993"/>
            <a:ext cx="1470166" cy="1177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898220" y="1244600"/>
            <a:ext cx="502580" cy="3429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7200" y="3962400"/>
            <a:ext cx="128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TE Mode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5138" y="3643699"/>
            <a:ext cx="345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Spatially Localized Absorption Mechanism 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8697" y="4386384"/>
            <a:ext cx="2910928" cy="298715"/>
            <a:chOff x="387897" y="4493399"/>
            <a:chExt cx="2910928" cy="298715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6320371"/>
                </p:ext>
              </p:extLst>
            </p:nvPr>
          </p:nvGraphicFramePr>
          <p:xfrm>
            <a:off x="799854" y="4493399"/>
            <a:ext cx="23092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9" name="Equation" r:id="rId21" imgW="177480" imgH="215640" progId="Equation.3">
                    <p:embed/>
                  </p:oleObj>
                </mc:Choice>
                <mc:Fallback>
                  <p:oleObj name="Equation" r:id="rId21" imgW="177480" imgH="21564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854" y="4493399"/>
                          <a:ext cx="23092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387897" y="4495800"/>
              <a:ext cx="2910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         with Min 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646657"/>
                </p:ext>
              </p:extLst>
            </p:nvPr>
          </p:nvGraphicFramePr>
          <p:xfrm>
            <a:off x="1711898" y="4533900"/>
            <a:ext cx="244065" cy="258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10" name="Equation" r:id="rId23" imgW="203040" imgH="215640" progId="Equation.3">
                    <p:embed/>
                  </p:oleObj>
                </mc:Choice>
                <mc:Fallback>
                  <p:oleObj name="Equation" r:id="rId23" imgW="203040" imgH="21564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1898" y="4533900"/>
                          <a:ext cx="244065" cy="258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41028"/>
              </p:ext>
            </p:extLst>
          </p:nvPr>
        </p:nvGraphicFramePr>
        <p:xfrm>
          <a:off x="2370328" y="1495425"/>
          <a:ext cx="538799" cy="28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1" name="Equation" r:id="rId25" imgW="418918" imgH="215806" progId="Equation.3">
                  <p:embed/>
                </p:oleObj>
              </mc:Choice>
              <mc:Fallback>
                <p:oleObj name="Equation" r:id="rId25" imgW="418918" imgH="215806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328" y="1495425"/>
                        <a:ext cx="538799" cy="281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6365"/>
              </p:ext>
            </p:extLst>
          </p:nvPr>
        </p:nvGraphicFramePr>
        <p:xfrm>
          <a:off x="6149510" y="1536700"/>
          <a:ext cx="76034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2" name="Equation" r:id="rId27" imgW="482181" imgH="215713" progId="Equation.3">
                  <p:embed/>
                </p:oleObj>
              </mc:Choice>
              <mc:Fallback>
                <p:oleObj name="Equation" r:id="rId27" imgW="482181" imgH="215713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510" y="1536700"/>
                        <a:ext cx="76034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7" grpId="0" animBg="1"/>
      <p:bldP spid="54" grpId="0" animBg="1"/>
      <p:bldP spid="58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495300"/>
            <a:ext cx="3101340" cy="2326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22" y="73223"/>
            <a:ext cx="9076778" cy="2879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" y="82748"/>
            <a:ext cx="32766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Schematic Diagram and Mode profile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3552" y="128884"/>
            <a:ext cx="5053297" cy="2614316"/>
            <a:chOff x="4033552" y="128884"/>
            <a:chExt cx="5053297" cy="2614316"/>
          </a:xfrm>
        </p:grpSpPr>
        <p:pic>
          <p:nvPicPr>
            <p:cNvPr id="11266" name="Picture 2" descr="C:\Users\susobhan\Desktop\PhD at KU\Project\Mode seperation\fig_2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r="5000"/>
            <a:stretch/>
          </p:blipFill>
          <p:spPr bwMode="auto">
            <a:xfrm>
              <a:off x="4033552" y="187927"/>
              <a:ext cx="2271712" cy="255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C:\Users\susobhan\Desktop\PhD at KU\Project\Mode seperation\fig_2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0"/>
            <a:stretch/>
          </p:blipFill>
          <p:spPr bwMode="auto">
            <a:xfrm>
              <a:off x="6305264" y="128884"/>
              <a:ext cx="2781585" cy="222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972915" y="468094"/>
            <a:ext cx="125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nm x 240nm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0nm SiO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ITO bars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thickness= 10nm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46" y="3065561"/>
            <a:ext cx="179015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ITO under Potential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9" name="Rectangle 18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http://identity.ku.edu/images/jhwk4C_RF_OL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6" descr="Image result for ku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22095" y="3502052"/>
            <a:ext cx="3849833" cy="2632048"/>
            <a:chOff x="722095" y="3540152"/>
            <a:chExt cx="3849833" cy="2632048"/>
          </a:xfrm>
        </p:grpSpPr>
        <p:pic>
          <p:nvPicPr>
            <p:cNvPr id="24" name="Picture 2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95" y="3540152"/>
              <a:ext cx="3849833" cy="26320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18048" y="3568144"/>
              <a:ext cx="2499332" cy="2769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Accumulated electron concentration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4399" y="3530044"/>
            <a:ext cx="3733800" cy="2604057"/>
            <a:chOff x="4719502" y="3568144"/>
            <a:chExt cx="3633973" cy="2565391"/>
          </a:xfrm>
        </p:grpSpPr>
        <p:pic>
          <p:nvPicPr>
            <p:cNvPr id="25" name="Picture 24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2"/>
            <a:stretch/>
          </p:blipFill>
          <p:spPr>
            <a:xfrm>
              <a:off x="4719502" y="3962400"/>
              <a:ext cx="3633973" cy="21711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257800" y="3568144"/>
              <a:ext cx="2399753" cy="2769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 dependent permittivity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9121" y="3057525"/>
            <a:ext cx="9057727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69042" y="3689499"/>
            <a:ext cx="7564783" cy="2233127"/>
            <a:chOff x="1269042" y="3689499"/>
            <a:chExt cx="7564783" cy="2233127"/>
          </a:xfrm>
        </p:grpSpPr>
        <p:pic>
          <p:nvPicPr>
            <p:cNvPr id="2" name="Picture 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53"/>
            <a:stretch/>
          </p:blipFill>
          <p:spPr>
            <a:xfrm>
              <a:off x="1269042" y="3689499"/>
              <a:ext cx="3340100" cy="2209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4" name="Picture 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01"/>
            <a:stretch/>
          </p:blipFill>
          <p:spPr>
            <a:xfrm>
              <a:off x="5100024" y="3689499"/>
              <a:ext cx="3733801" cy="22331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2" y="235358"/>
            <a:ext cx="3867078" cy="2899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12" y="173870"/>
            <a:ext cx="3963260" cy="2971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174" y="105122"/>
            <a:ext cx="8845425" cy="311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3221666"/>
            <a:ext cx="8839200" cy="29824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033" y="109823"/>
            <a:ext cx="17777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Modulation  Scheme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033" y="3226242"/>
            <a:ext cx="17015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Field Distribution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5" name="Rectangle 14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identity.ku.edu/images/jhwk4C_RF_OL.jp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6" descr="Image result for ku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69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038600" y="830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Miniaturization of Devices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142" y="1243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16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Interconnects at Telecom Wavelength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900" y="177800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538968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533134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EO of 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2902466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Vanadium dioxide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2902466"/>
            <a:ext cx="364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Plasmonics</a:t>
            </a:r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Problem  Too high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NIR (Au/Ag) </a:t>
            </a:r>
          </a:p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 ITO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800" y="5080337"/>
            <a:ext cx="262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I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>
            <a:stCxn id="22" idx="0"/>
            <a:endCxn id="21" idx="0"/>
          </p:cNvCxnSpPr>
          <p:nvPr/>
        </p:nvCxnSpPr>
        <p:spPr>
          <a:xfrm rot="16200000" flipH="1">
            <a:off x="3934119" y="173851"/>
            <a:ext cx="5834" cy="4724400"/>
          </a:xfrm>
          <a:prstGeom prst="bentConnector3">
            <a:avLst>
              <a:gd name="adj1" fmla="val -39184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05228" y="2098645"/>
            <a:ext cx="0" cy="20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6686" y="1007428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6686" y="1008460"/>
            <a:ext cx="0" cy="43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76686" y="1440934"/>
            <a:ext cx="2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3327400" y="872530"/>
            <a:ext cx="343282" cy="3394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17800" y="4924623"/>
            <a:ext cx="51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NIR Electro Optic Modulator based on Graphene </a:t>
            </a:r>
            <a:endParaRPr lang="en-IN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7728" y="5351046"/>
            <a:ext cx="51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Mode-Multiplexed Modulator</a:t>
            </a:r>
            <a:endParaRPr lang="en-IN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7764" y="5757446"/>
            <a:ext cx="51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Metamaterial </a:t>
            </a:r>
            <a:r>
              <a:rPr lang="en-IN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Assisted Coupler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" y="85725"/>
            <a:ext cx="89154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598"/>
            <a:ext cx="8534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Motivation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Photonic Integration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Compactness,  high efficiency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optical interconnects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: waveguide, modulator, coupler, router, switch,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Bandwidth, speed enhancement, Low Loss,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unctionality per Area , Cost Effective, Immune to 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Photonic circuit  based on silicon technology , its deficiency (electro optic properties) and limitation of device size by diffraction 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28600" y="6030690"/>
            <a:ext cx="3590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J. </a:t>
            </a:r>
            <a:r>
              <a:rPr lang="en-US" sz="1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Kobrinsky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Intel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Technol. J.,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8, 2004.</a:t>
            </a:r>
            <a:endParaRPr lang="en-US" sz="1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8822" y="5928955"/>
            <a:ext cx="115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50331" y="3221666"/>
            <a:ext cx="8842248" cy="295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usobhan\Desktop\PhD at KU\Project\Graphene coupler\figur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6977" r="3843" b="7807"/>
          <a:stretch/>
        </p:blipFill>
        <p:spPr bwMode="auto">
          <a:xfrm>
            <a:off x="766761" y="517128"/>
            <a:ext cx="3529899" cy="25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" y="105122"/>
            <a:ext cx="8843608" cy="311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033" y="109823"/>
            <a:ext cx="17777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Complex Media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6129" y="685800"/>
            <a:ext cx="1821871" cy="2133601"/>
            <a:chOff x="3506227" y="1143000"/>
            <a:chExt cx="1446773" cy="1795177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651652"/>
                </p:ext>
              </p:extLst>
            </p:nvPr>
          </p:nvGraphicFramePr>
          <p:xfrm>
            <a:off x="3506227" y="1143000"/>
            <a:ext cx="1432368" cy="8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9" name="Equation" r:id="rId6" imgW="1282700" imgH="711200" progId="Equation.3">
                    <p:embed/>
                  </p:oleObj>
                </mc:Choice>
                <mc:Fallback>
                  <p:oleObj name="Equation" r:id="rId6" imgW="12827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6227" y="1143000"/>
                          <a:ext cx="1432368" cy="801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5392896"/>
                </p:ext>
              </p:extLst>
            </p:nvPr>
          </p:nvGraphicFramePr>
          <p:xfrm>
            <a:off x="3657600" y="2023732"/>
            <a:ext cx="1219200" cy="262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0" name="Equation" r:id="rId8" imgW="964781" imgH="215806" progId="Equation.3">
                    <p:embed/>
                  </p:oleObj>
                </mc:Choice>
                <mc:Fallback>
                  <p:oleObj name="Equation" r:id="rId8" imgW="96478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2023732"/>
                          <a:ext cx="1219200" cy="2623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576578"/>
                </p:ext>
              </p:extLst>
            </p:nvPr>
          </p:nvGraphicFramePr>
          <p:xfrm>
            <a:off x="3577055" y="2362200"/>
            <a:ext cx="1375945" cy="575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1" name="Equation" r:id="rId10" imgW="1028254" imgH="431613" progId="Equation.3">
                    <p:embed/>
                  </p:oleObj>
                </mc:Choice>
                <mc:Fallback>
                  <p:oleObj name="Equation" r:id="rId10" imgW="1028254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7055" y="2362200"/>
                          <a:ext cx="1375945" cy="5759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152400" y="3225800"/>
            <a:ext cx="2057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Review of ongoing trend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1475" y="3714818"/>
            <a:ext cx="4886325" cy="2428526"/>
            <a:chOff x="371475" y="3714818"/>
            <a:chExt cx="4886325" cy="2428526"/>
          </a:xfrm>
        </p:grpSpPr>
        <p:pic>
          <p:nvPicPr>
            <p:cNvPr id="23559" name="Picture 7" descr="Image result for metamaterial cloaki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" y="3714818"/>
              <a:ext cx="4886325" cy="2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66762" y="5889428"/>
              <a:ext cx="28860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J. B. </a:t>
              </a:r>
              <a:r>
                <a:rPr lang="fr-FR" sz="105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Pendry</a:t>
              </a:r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5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et.. al. Science </a:t>
              </a:r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1050" b="1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312</a:t>
              </a:r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 780 (2006) </a:t>
              </a:r>
              <a:endParaRPr lang="en-US" sz="105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5010" y="3702118"/>
            <a:ext cx="3254189" cy="2361654"/>
            <a:chOff x="5585010" y="3702118"/>
            <a:chExt cx="3254189" cy="2361654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16" y="3702118"/>
              <a:ext cx="269093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85010" y="5809856"/>
              <a:ext cx="32541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fr-FR" sz="105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Salandrino</a:t>
              </a:r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N. </a:t>
              </a:r>
              <a:r>
                <a:rPr lang="fr-FR" sz="105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Engheta</a:t>
              </a:r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PRB, </a:t>
              </a:r>
              <a:r>
                <a:rPr lang="fr-FR" sz="1050" b="1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74</a:t>
              </a:r>
              <a:r>
                <a:rPr lang="fr-FR" sz="105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075103 (2006)</a:t>
              </a:r>
              <a:endParaRPr lang="en-US" sz="105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5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9731" r="6010" b="21209"/>
          <a:stretch/>
        </p:blipFill>
        <p:spPr bwMode="auto">
          <a:xfrm>
            <a:off x="2214208" y="3403167"/>
            <a:ext cx="4724400" cy="251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52400" y="3221666"/>
            <a:ext cx="8839200" cy="29824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032" y="109823"/>
            <a:ext cx="2351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err="1" smtClean="0">
                <a:latin typeface="Times New Roman" pitchFamily="18" charset="0"/>
                <a:cs typeface="Times New Roman" pitchFamily="18" charset="0"/>
              </a:rPr>
              <a:t>Tunable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 Metamaterial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226242"/>
            <a:ext cx="1905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Schematic of Coupler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88412" y="297660"/>
            <a:ext cx="3207488" cy="2848837"/>
            <a:chOff x="2184399" y="184686"/>
            <a:chExt cx="3207488" cy="2848837"/>
          </a:xfrm>
        </p:grpSpPr>
        <p:pic>
          <p:nvPicPr>
            <p:cNvPr id="3" name="Picture 2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1" t="14782" r="17217" b="22316"/>
            <a:stretch/>
          </p:blipFill>
          <p:spPr bwMode="auto">
            <a:xfrm>
              <a:off x="2184399" y="575346"/>
              <a:ext cx="3207488" cy="24581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797543" y="184686"/>
              <a:ext cx="1981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Graphene permittivity</a:t>
              </a:r>
            </a:p>
            <a:p>
              <a:pPr algn="ctr"/>
              <a:r>
                <a:rPr lang="en-IN" sz="14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t 1550 nm</a:t>
              </a:r>
              <a:endParaRPr lang="en-IN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7000" y="698785"/>
            <a:ext cx="200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Periodicity: 3nm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HfO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/Graphene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105122"/>
            <a:ext cx="8843608" cy="311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75" name="Group 19474"/>
          <p:cNvGrpSpPr/>
          <p:nvPr/>
        </p:nvGrpSpPr>
        <p:grpSpPr>
          <a:xfrm>
            <a:off x="5377783" y="419100"/>
            <a:ext cx="3200400" cy="2414932"/>
            <a:chOff x="5956426" y="660870"/>
            <a:chExt cx="3200400" cy="2414932"/>
          </a:xfrm>
        </p:grpSpPr>
        <p:sp>
          <p:nvSpPr>
            <p:cNvPr id="19474" name="Rectangle 19473"/>
            <p:cNvSpPr/>
            <p:nvPr/>
          </p:nvSpPr>
          <p:spPr>
            <a:xfrm>
              <a:off x="6217222" y="1026882"/>
              <a:ext cx="2743200" cy="1810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956426" y="660870"/>
              <a:ext cx="3200400" cy="2414932"/>
              <a:chOff x="5338408" y="975535"/>
              <a:chExt cx="3200400" cy="2414932"/>
            </a:xfrm>
            <a:solidFill>
              <a:schemeClr val="bg1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5711116" y="1358594"/>
                <a:ext cx="2366084" cy="168940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H="1">
                <a:off x="5338408" y="2216303"/>
                <a:ext cx="3200400" cy="0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6885866" y="975535"/>
                <a:ext cx="4408" cy="2414932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6" name="Group 19475"/>
          <p:cNvGrpSpPr/>
          <p:nvPr/>
        </p:nvGrpSpPr>
        <p:grpSpPr>
          <a:xfrm>
            <a:off x="5377783" y="419229"/>
            <a:ext cx="3200400" cy="2414932"/>
            <a:chOff x="256466" y="5552685"/>
            <a:chExt cx="3200400" cy="2414932"/>
          </a:xfrm>
        </p:grpSpPr>
        <p:sp>
          <p:nvSpPr>
            <p:cNvPr id="69" name="Rectangle 68"/>
            <p:cNvSpPr/>
            <p:nvPr/>
          </p:nvSpPr>
          <p:spPr>
            <a:xfrm>
              <a:off x="444500" y="5918371"/>
              <a:ext cx="2743200" cy="1810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6466" y="5552685"/>
              <a:ext cx="3200400" cy="2414932"/>
              <a:chOff x="5338408" y="977900"/>
              <a:chExt cx="3200400" cy="2414932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5947484" y="1371600"/>
                <a:ext cx="1901116" cy="16894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338408" y="2218668"/>
                <a:ext cx="3200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6885866" y="977900"/>
                <a:ext cx="4408" cy="241493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7" name="Group 19476"/>
          <p:cNvGrpSpPr/>
          <p:nvPr/>
        </p:nvGrpSpPr>
        <p:grpSpPr>
          <a:xfrm>
            <a:off x="5376508" y="417828"/>
            <a:ext cx="3200400" cy="2414932"/>
            <a:chOff x="3700632" y="5501885"/>
            <a:chExt cx="3200400" cy="2414932"/>
          </a:xfrm>
        </p:grpSpPr>
        <p:sp>
          <p:nvSpPr>
            <p:cNvPr id="79" name="Rectangle 78"/>
            <p:cNvSpPr/>
            <p:nvPr/>
          </p:nvSpPr>
          <p:spPr>
            <a:xfrm>
              <a:off x="3875966" y="5844785"/>
              <a:ext cx="2743200" cy="1810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700632" y="5501885"/>
              <a:ext cx="3200400" cy="2414932"/>
              <a:chOff x="5338408" y="977900"/>
              <a:chExt cx="3200400" cy="2414932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207262" y="1371600"/>
                <a:ext cx="1381560" cy="16894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H="1">
                <a:off x="5338408" y="2218668"/>
                <a:ext cx="3200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6885866" y="977900"/>
                <a:ext cx="4408" cy="241493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8" name="Group 19477"/>
          <p:cNvGrpSpPr/>
          <p:nvPr/>
        </p:nvGrpSpPr>
        <p:grpSpPr>
          <a:xfrm>
            <a:off x="5372440" y="425728"/>
            <a:ext cx="3200400" cy="2414932"/>
            <a:chOff x="6629400" y="5175517"/>
            <a:chExt cx="3200400" cy="2414932"/>
          </a:xfrm>
        </p:grpSpPr>
        <p:sp>
          <p:nvSpPr>
            <p:cNvPr id="80" name="Rectangle 79"/>
            <p:cNvSpPr/>
            <p:nvPr/>
          </p:nvSpPr>
          <p:spPr>
            <a:xfrm>
              <a:off x="6817434" y="5448575"/>
              <a:ext cx="2743200" cy="1931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629400" y="5175517"/>
              <a:ext cx="3200400" cy="2414932"/>
              <a:chOff x="5338408" y="977900"/>
              <a:chExt cx="3200400" cy="241493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6480884" y="1371600"/>
                <a:ext cx="834316" cy="16894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 flipH="1">
                <a:off x="5338408" y="2218668"/>
                <a:ext cx="3200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 flipV="1">
                <a:off x="6885866" y="977900"/>
                <a:ext cx="4408" cy="241493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9" name="Group 19478"/>
          <p:cNvGrpSpPr/>
          <p:nvPr/>
        </p:nvGrpSpPr>
        <p:grpSpPr>
          <a:xfrm>
            <a:off x="5372440" y="420930"/>
            <a:ext cx="3200400" cy="2414932"/>
            <a:chOff x="6095738" y="3455659"/>
            <a:chExt cx="3200400" cy="2414932"/>
          </a:xfrm>
        </p:grpSpPr>
        <p:sp>
          <p:nvSpPr>
            <p:cNvPr id="81" name="Rectangle 80"/>
            <p:cNvSpPr/>
            <p:nvPr/>
          </p:nvSpPr>
          <p:spPr>
            <a:xfrm>
              <a:off x="6279888" y="3593999"/>
              <a:ext cx="2743200" cy="2027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6095738" y="3455659"/>
              <a:ext cx="3200400" cy="2414932"/>
              <a:chOff x="5338408" y="977900"/>
              <a:chExt cx="3200400" cy="2414932"/>
            </a:xfrm>
            <a:solidFill>
              <a:schemeClr val="bg1"/>
            </a:solidFill>
          </p:grpSpPr>
          <p:sp>
            <p:nvSpPr>
              <p:cNvPr id="91" name="Oval 90"/>
              <p:cNvSpPr/>
              <p:nvPr/>
            </p:nvSpPr>
            <p:spPr>
              <a:xfrm>
                <a:off x="6680724" y="1358594"/>
                <a:ext cx="426868" cy="168940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 flipH="1">
                <a:off x="5338408" y="2218668"/>
                <a:ext cx="3200400" cy="0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6885866" y="977900"/>
                <a:ext cx="4408" cy="2414932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80" name="Rectangle 1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483" name="Group 19482"/>
          <p:cNvGrpSpPr/>
          <p:nvPr/>
        </p:nvGrpSpPr>
        <p:grpSpPr>
          <a:xfrm>
            <a:off x="5377783" y="151610"/>
            <a:ext cx="3537617" cy="2682422"/>
            <a:chOff x="5377783" y="151610"/>
            <a:chExt cx="3537617" cy="2682422"/>
          </a:xfrm>
        </p:grpSpPr>
        <p:graphicFrame>
          <p:nvGraphicFramePr>
            <p:cNvPr id="19481" name="Object 194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3171235"/>
                </p:ext>
              </p:extLst>
            </p:nvPr>
          </p:nvGraphicFramePr>
          <p:xfrm>
            <a:off x="8591550" y="1536701"/>
            <a:ext cx="323850" cy="292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2" name="Equation" r:id="rId7" imgW="228600" imgH="215640" progId="Equation.3">
                    <p:embed/>
                  </p:oleObj>
                </mc:Choice>
                <mc:Fallback>
                  <p:oleObj name="Equation" r:id="rId7" imgW="228600" imgH="215640" progId="Equation.3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1550" y="1536701"/>
                          <a:ext cx="323850" cy="2923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2" name="Object 194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093604"/>
                </p:ext>
              </p:extLst>
            </p:nvPr>
          </p:nvGraphicFramePr>
          <p:xfrm>
            <a:off x="6822854" y="151610"/>
            <a:ext cx="3238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" name="Equation" r:id="rId9" imgW="228600" imgH="215640" progId="Equation.3">
                    <p:embed/>
                  </p:oleObj>
                </mc:Choice>
                <mc:Fallback>
                  <p:oleObj name="Equation" r:id="rId9" imgW="228600" imgH="215640" progId="Equation.3">
                    <p:embed/>
                    <p:pic>
                      <p:nvPicPr>
                        <p:cNvPr id="0" name="Object 19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2854" y="151610"/>
                          <a:ext cx="32385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Straight Arrow Connector 99"/>
            <p:cNvCxnSpPr/>
            <p:nvPr/>
          </p:nvCxnSpPr>
          <p:spPr>
            <a:xfrm flipH="1">
              <a:off x="5377783" y="1659868"/>
              <a:ext cx="3200400" cy="0"/>
            </a:xfrm>
            <a:prstGeom prst="straightConnector1">
              <a:avLst/>
            </a:prstGeom>
            <a:solidFill>
              <a:schemeClr val="bg1"/>
            </a:solidFill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 flipV="1">
              <a:off x="6925241" y="419100"/>
              <a:ext cx="4408" cy="2414932"/>
            </a:xfrm>
            <a:prstGeom prst="straightConnector1">
              <a:avLst/>
            </a:prstGeom>
            <a:solidFill>
              <a:schemeClr val="bg1"/>
            </a:solidFill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6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5344" r="6602" b="4713"/>
          <a:stretch/>
        </p:blipFill>
        <p:spPr bwMode="auto">
          <a:xfrm rot="5400000">
            <a:off x="-409795" y="1156807"/>
            <a:ext cx="5620118" cy="4343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4952" b="10806"/>
          <a:stretch/>
        </p:blipFill>
        <p:spPr bwMode="auto">
          <a:xfrm>
            <a:off x="5142931" y="417600"/>
            <a:ext cx="3429000" cy="212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4583"/>
          <a:stretch/>
        </p:blipFill>
        <p:spPr bwMode="auto">
          <a:xfrm>
            <a:off x="5321299" y="2528398"/>
            <a:ext cx="3250631" cy="3610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147992" y="105122"/>
            <a:ext cx="4576408" cy="606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399" y="105123"/>
            <a:ext cx="4253931" cy="606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033" y="109823"/>
            <a:ext cx="17777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Coupling Scheme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327" y="109823"/>
            <a:ext cx="1905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Field Distribution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8600" y="1001236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Graphene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Experimental Setup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353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Indium Tin Oxide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48" y="1841500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Vanadium </a:t>
            </a: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di-Oxide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Transmission Characteristics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Experimental Setup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1720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NIR 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Electro Optic Modulator based on Graphene </a:t>
            </a:r>
            <a:endParaRPr lang="en-IN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3655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Mode-Multiplexed Modulator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56058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Metamaterial Assisted Coupler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234" y="2914253"/>
            <a:ext cx="262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Optical Devices</a:t>
            </a:r>
            <a:endParaRPr lang="en-IN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8" y="75158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Material Characterization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234" y="4013200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latin typeface="Times New Roman" pitchFamily="18" charset="0"/>
                <a:cs typeface="Times New Roman" pitchFamily="18" charset="0"/>
              </a:rPr>
              <a:t> 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248" y="4648200"/>
            <a:ext cx="754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Future work</a:t>
            </a:r>
          </a:p>
          <a:p>
            <a:pPr lvl="0">
              <a:buFont typeface="Arial" pitchFamily="34" charset="0"/>
              <a:buChar char="•"/>
            </a:pPr>
            <a:endParaRPr lang="en-IN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novel photonic structures based on surface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Metamaerial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assisted optical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lang="en-US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Terahertz region with patterned Graphene configuration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5500" y="127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75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8991600" cy="6172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5" name="Rectangle 4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28600" y="524739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Metamaterial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Assisted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Coupler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86100"/>
            <a:ext cx="1905000" cy="14963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9527"/>
            <a:ext cx="1905000" cy="15716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9731" r="6010" b="21209"/>
          <a:stretch/>
        </p:blipFill>
        <p:spPr bwMode="auto">
          <a:xfrm>
            <a:off x="5715000" y="4680316"/>
            <a:ext cx="2362200" cy="1503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76199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graphene with applied external voltage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31885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DMT of VO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optical short pulse conversion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21067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b="1" dirty="0">
                <a:latin typeface="Times New Roman" pitchFamily="18" charset="0"/>
                <a:cs typeface="Times New Roman" pitchFamily="18" charset="0"/>
              </a:rPr>
              <a:t>NIR Electro Optic Modulator based on Graphene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361152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b="1" dirty="0">
                <a:latin typeface="Times New Roman" pitchFamily="18" charset="0"/>
                <a:cs typeface="Times New Roman" pitchFamily="18" charset="0"/>
              </a:rPr>
              <a:t>Mode-Multiplexed Modulator</a:t>
            </a:r>
          </a:p>
        </p:txBody>
      </p:sp>
    </p:spTree>
    <p:extLst>
      <p:ext uri="{BB962C8B-B14F-4D97-AF65-F5344CB8AC3E}">
        <p14:creationId xmlns:p14="http://schemas.microsoft.com/office/powerpoint/2010/main" val="33683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8600" y="1001236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Graphene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Experimental Setup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353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Indium Tin Oxide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48" y="1841500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Vanadium </a:t>
            </a: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di-Oxide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Transmission Characteristics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Experimental Setup</a:t>
            </a:r>
          </a:p>
          <a:p>
            <a:pPr lvl="2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1720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NIR 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Electro Optic Modulator based on Graphene </a:t>
            </a:r>
            <a:endParaRPr lang="en-IN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3655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Mode-Multiplexed Modulator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56058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Metamaterial Assisted Coupler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234" y="2914253"/>
            <a:ext cx="262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Optical Devices</a:t>
            </a:r>
            <a:endParaRPr lang="en-IN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8" y="75158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Material Characterization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234" y="4013200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248" y="4648200"/>
            <a:ext cx="754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b="1" dirty="0">
                <a:latin typeface="Times New Roman" pitchFamily="18" charset="0"/>
                <a:cs typeface="Times New Roman" pitchFamily="18" charset="0"/>
              </a:rPr>
              <a:t> Future work</a:t>
            </a:r>
          </a:p>
          <a:p>
            <a:pPr lvl="0">
              <a:buFont typeface="Arial" pitchFamily="34" charset="0"/>
              <a:buChar char="•"/>
            </a:pPr>
            <a:endParaRPr lang="en-IN" sz="1600" b="1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novel photonic structures based on surface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Metamaerial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assisted optical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Terahertz region with patterned Graphene configuration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5500" y="127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75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28600" y="231577"/>
            <a:ext cx="15906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Future Work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19075"/>
            <a:ext cx="8686800" cy="58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218724"/>
            <a:ext cx="8229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Exploration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novel photonic structures based on surface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Metamaerial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assisted optical devices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Terahertz region with patterned Graphene configuration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352800" y="228600"/>
            <a:ext cx="15906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Publication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09550"/>
            <a:ext cx="8991600" cy="6086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" y="849154"/>
            <a:ext cx="882967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ARTICLES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Liu, et al, “Quantitative analysis of surface enhanced Raman spectroscopy of Rhodamine 6G using a composite graphene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nanoparticle substrate” Carbon, Vol.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386-392,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Fardad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Kim, J. Rho, R. Hui, and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salandrino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Nanophotonic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Dichroism: Mode-Multiplexed Modulators Optics Letters, Vol. 41, No. 18, pp. 4394-4397, 2016.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Fardad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salandrino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Breckenfeld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 Kim,  J.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R. Hui1,”All-optical short pulse translation through cross-phase modulation in a VO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 film” 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Letters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No. 2, pp. 238-241, 2016.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 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Fardad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Salandrino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R. Hui, “Direct Observation of Bulk Second Harmonic Generation inside a Glass Slide with Tightly Focused Optical Fields” Physical Review B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161109(R), 2016</a:t>
            </a:r>
          </a:p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Salandrino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Z.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Wu,and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Hui,”Near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-infrared electro-optic modulator based 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graphene”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letters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,Vol.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No. 7 , pp. 1516-1519, 2015.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Xu,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Gong, Q. Liu, H. C.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Y. Chiu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"Complex refractive index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tunability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graphene at 1550 nm wavelength,"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Physics Letters,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031109, 2015.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Li and R. Hui, “Simulation of the Impact of Si Shell Thickness on the Performance of Si-Coated Vertically Aligned Carbon Nanofiber as Li-Ion Battery Anode”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Nanomaterials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2268-2278, 2015.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S.Das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Li and R. Hui, “Impact of Electrode Surface/Volume Ratio on Li-ion Battery Performance” the Proceedings of 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COMSOL Conference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Boston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cjk.com/wp-content/uploads/2013/10/qu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572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1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mgion.com/images/01/Frustated-cartoon-says-thank-yo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/>
        </p:blipFill>
        <p:spPr bwMode="auto">
          <a:xfrm>
            <a:off x="1504950" y="533400"/>
            <a:ext cx="5905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5275" y="6400800"/>
            <a:ext cx="13716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6400" y="6400800"/>
            <a:ext cx="70866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9900"/>
                </a:gs>
                <a:gs pos="45000">
                  <a:srgbClr val="FF7A00"/>
                </a:gs>
                <a:gs pos="100000">
                  <a:srgbClr val="A60604"/>
                </a:gs>
                <a:gs pos="68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20" name="Rectangle 19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metal dielectric interface ( Au, Ag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negative permittivity)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material in NIR region Graphene, ITO, V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2000" baseline="-25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photonic device development with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6" name="Rectangle 5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28625" y="5961220"/>
            <a:ext cx="2771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G. </a:t>
            </a:r>
            <a:r>
              <a:rPr lang="en-US" sz="1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Etchegoin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J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Phys. 127,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164705</a:t>
            </a:r>
            <a:endParaRPr lang="en-US" sz="1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4049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45028" y="1957347"/>
            <a:ext cx="29718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403928"/>
              </p:ext>
            </p:extLst>
          </p:nvPr>
        </p:nvGraphicFramePr>
        <p:xfrm>
          <a:off x="1384852" y="3180278"/>
          <a:ext cx="1464638" cy="69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6" imgW="1193760" imgH="482400" progId="Equation.3">
                  <p:embed/>
                </p:oleObj>
              </mc:Choice>
              <mc:Fallback>
                <p:oleObj name="Equation" r:id="rId6" imgW="1193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852" y="3180278"/>
                        <a:ext cx="1464638" cy="692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341916" y="1776696"/>
            <a:ext cx="0" cy="23774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626428" y="1545768"/>
            <a:ext cx="3984172" cy="2971800"/>
            <a:chOff x="4571926" y="1395860"/>
            <a:chExt cx="4111697" cy="3083773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26" y="1395860"/>
              <a:ext cx="4111697" cy="3083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202096" y="1828800"/>
              <a:ext cx="3095231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99012" y="1654628"/>
              <a:ext cx="17890" cy="246888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91720"/>
              </p:ext>
            </p:extLst>
          </p:nvPr>
        </p:nvGraphicFramePr>
        <p:xfrm>
          <a:off x="2530928" y="1957347"/>
          <a:ext cx="3270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9" imgW="266400" imgH="215640" progId="Equation.3">
                  <p:embed/>
                </p:oleObj>
              </mc:Choice>
              <mc:Fallback>
                <p:oleObj name="Equation" r:id="rId9" imgW="2664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928" y="1957347"/>
                        <a:ext cx="3270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5-Point Star 17"/>
          <p:cNvSpPr/>
          <p:nvPr/>
        </p:nvSpPr>
        <p:spPr>
          <a:xfrm>
            <a:off x="3265714" y="1850572"/>
            <a:ext cx="163284" cy="17625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477986" y="1874861"/>
            <a:ext cx="163284" cy="17625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85725"/>
            <a:ext cx="88392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180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Rectangle 192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" name="Rectangle 194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" name="Rectangle 196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" name="Rectangle 199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59010" y="749317"/>
            <a:ext cx="296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nternal Reflection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38214"/>
              </p:ext>
            </p:extLst>
          </p:nvPr>
        </p:nvGraphicFramePr>
        <p:xfrm>
          <a:off x="4208570" y="2146300"/>
          <a:ext cx="13874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3" imgW="1384200" imgH="444240" progId="Equation.3">
                  <p:embed/>
                </p:oleObj>
              </mc:Choice>
              <mc:Fallback>
                <p:oleObj name="Equation" r:id="rId3" imgW="1384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570" y="2146300"/>
                        <a:ext cx="13874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52800" y="685800"/>
            <a:ext cx="3123291" cy="1346852"/>
            <a:chOff x="36406" y="937796"/>
            <a:chExt cx="3123291" cy="1346852"/>
          </a:xfrm>
        </p:grpSpPr>
        <p:sp>
          <p:nvSpPr>
            <p:cNvPr id="64" name="TextBox 63"/>
            <p:cNvSpPr txBox="1"/>
            <p:nvPr/>
          </p:nvSpPr>
          <p:spPr>
            <a:xfrm>
              <a:off x="36406" y="1485617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81000" y="1014035"/>
              <a:ext cx="2778697" cy="1270613"/>
              <a:chOff x="4876800" y="1105278"/>
              <a:chExt cx="2590800" cy="1177745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876800" y="1105278"/>
                <a:ext cx="2590800" cy="11777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876800" y="1495877"/>
                <a:ext cx="2590800" cy="38248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219200" y="1394996"/>
              <a:ext cx="521006" cy="26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3467" y="937796"/>
              <a:ext cx="617114" cy="26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clad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9558" y="1982055"/>
              <a:ext cx="617114" cy="26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clad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277341" y="1443560"/>
              <a:ext cx="0" cy="4126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2398201" y="2209800"/>
            <a:ext cx="179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 due to TIR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95405"/>
              </p:ext>
            </p:extLst>
          </p:nvPr>
        </p:nvGraphicFramePr>
        <p:xfrm>
          <a:off x="2381643" y="224790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643" y="224790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158889" y="99626"/>
            <a:ext cx="221868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Waveguide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52800" y="2721877"/>
            <a:ext cx="2426109" cy="1321213"/>
            <a:chOff x="1710041" y="2973874"/>
            <a:chExt cx="1674181" cy="11448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1989748" y="2973874"/>
              <a:ext cx="1104900" cy="800100"/>
              <a:chOff x="2895600" y="3714564"/>
              <a:chExt cx="2209800" cy="121920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505200" y="3714564"/>
                <a:ext cx="990600" cy="609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895600" y="4324164"/>
                <a:ext cx="22098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710041" y="3810931"/>
              <a:ext cx="1674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Ridge Waveguide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62858" y="2701993"/>
            <a:ext cx="1299425" cy="1341098"/>
            <a:chOff x="3308576" y="2800350"/>
            <a:chExt cx="1299425" cy="1341098"/>
          </a:xfrm>
        </p:grpSpPr>
        <p:grpSp>
          <p:nvGrpSpPr>
            <p:cNvPr id="103" name="Group 102"/>
            <p:cNvGrpSpPr/>
            <p:nvPr/>
          </p:nvGrpSpPr>
          <p:grpSpPr>
            <a:xfrm>
              <a:off x="3308576" y="2800350"/>
              <a:ext cx="1034824" cy="1010384"/>
              <a:chOff x="1030915" y="3714564"/>
              <a:chExt cx="1219200" cy="12192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1030915" y="3714564"/>
                <a:ext cx="1219200" cy="1219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450015" y="4133664"/>
                <a:ext cx="381000" cy="381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308576" y="3833671"/>
              <a:ext cx="1299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fiber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5" name="Picture 33" descr="https://www.lumerical.com/resources/images/mode_wp_fig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11195" r="60854" b="13805"/>
          <a:stretch/>
        </p:blipFill>
        <p:spPr bwMode="auto">
          <a:xfrm rot="5400000">
            <a:off x="909248" y="4107252"/>
            <a:ext cx="1125313" cy="15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5" descr="http://imagebank.osa.org/getImage.xqy?img=dTcqLmxhcmdlLG9lLTIwLTE0LTE1NTQ3LWcwMD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 r="6041" b="26833"/>
          <a:stretch/>
        </p:blipFill>
        <p:spPr bwMode="auto">
          <a:xfrm>
            <a:off x="3645425" y="4236221"/>
            <a:ext cx="1769006" cy="12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2" descr="http://www.miroerkintalo.com/images/modesthumbnai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8" b="54672"/>
          <a:stretch/>
        </p:blipFill>
        <p:spPr bwMode="auto">
          <a:xfrm>
            <a:off x="7150487" y="4335314"/>
            <a:ext cx="1124166" cy="11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3230" y="2735708"/>
            <a:ext cx="1674181" cy="1153494"/>
            <a:chOff x="76200" y="2968191"/>
            <a:chExt cx="1674181" cy="1153494"/>
          </a:xfrm>
        </p:grpSpPr>
        <p:grpSp>
          <p:nvGrpSpPr>
            <p:cNvPr id="109" name="Group 108"/>
            <p:cNvGrpSpPr/>
            <p:nvPr/>
          </p:nvGrpSpPr>
          <p:grpSpPr>
            <a:xfrm>
              <a:off x="259010" y="2968191"/>
              <a:ext cx="1295400" cy="805783"/>
              <a:chOff x="4876800" y="1105278"/>
              <a:chExt cx="2590800" cy="1177745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876800" y="1105278"/>
                <a:ext cx="2590800" cy="11777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876800" y="1495877"/>
                <a:ext cx="2590800" cy="38248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76200" y="3813908"/>
              <a:ext cx="1674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Planar Waveguide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58889" y="3897667"/>
            <a:ext cx="238836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Mode profile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22" name="Rectangle 121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2" descr="http://identity.ku.edu/images/jhwk4C_RF_OL.jp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4" name="Straight Connector 123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6" descr="Image result for ku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060911" y="5975347"/>
            <a:ext cx="4695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Okamoto, Fundamental of Optical Waveguides (2</a:t>
            </a:r>
            <a:r>
              <a:rPr lang="en-US" sz="1000" baseline="30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eddition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Academic Press, 2006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52998" y="5636793"/>
            <a:ext cx="388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size limited by diffraction limit !!!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4312843" y="1177962"/>
            <a:ext cx="434171" cy="412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747014" y="1159663"/>
            <a:ext cx="607840" cy="4126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5334620" y="1177613"/>
            <a:ext cx="434171" cy="412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778909" y="1168638"/>
            <a:ext cx="607840" cy="4126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969543" y="956550"/>
            <a:ext cx="167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C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15120" y="1145637"/>
            <a:ext cx="649951" cy="444976"/>
            <a:chOff x="374227" y="1403108"/>
            <a:chExt cx="649951" cy="444976"/>
          </a:xfrm>
        </p:grpSpPr>
        <p:cxnSp>
          <p:nvCxnSpPr>
            <p:cNvPr id="137" name="Straight Arrow Connector 136"/>
            <p:cNvCxnSpPr/>
            <p:nvPr/>
          </p:nvCxnSpPr>
          <p:spPr>
            <a:xfrm flipV="1">
              <a:off x="374227" y="1435433"/>
              <a:ext cx="607840" cy="412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Arc 141"/>
            <p:cNvSpPr/>
            <p:nvPr/>
          </p:nvSpPr>
          <p:spPr>
            <a:xfrm rot="18634682">
              <a:off x="807511" y="1420461"/>
              <a:ext cx="234019" cy="199314"/>
            </a:xfrm>
            <a:prstGeom prst="arc">
              <a:avLst>
                <a:gd name="adj1" fmla="val 7375605"/>
                <a:gd name="adj2" fmla="val 1247421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3" name="Object 1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8026869"/>
                </p:ext>
              </p:extLst>
            </p:nvPr>
          </p:nvGraphicFramePr>
          <p:xfrm>
            <a:off x="765983" y="1604546"/>
            <a:ext cx="12936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4" name="Equation" r:id="rId12" imgW="152280" imgH="215640" progId="Equation.3">
                    <p:embed/>
                  </p:oleObj>
                </mc:Choice>
                <mc:Fallback>
                  <p:oleObj name="Equation" r:id="rId12" imgW="1522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65983" y="1604546"/>
                          <a:ext cx="129367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5" name="Straight Connector 144"/>
            <p:cNvCxnSpPr/>
            <p:nvPr/>
          </p:nvCxnSpPr>
          <p:spPr>
            <a:xfrm>
              <a:off x="963234" y="1466106"/>
              <a:ext cx="0" cy="3805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8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Silica glass </a:t>
            </a:r>
            <a:r>
              <a:rPr lang="en-US" altLang="en-US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nanowaveguides</a:t>
            </a:r>
            <a:endParaRPr lang="en-US" altLang="en-US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27351"/>
              </p:ext>
            </p:extLst>
          </p:nvPr>
        </p:nvGraphicFramePr>
        <p:xfrm>
          <a:off x="2594768" y="5638800"/>
          <a:ext cx="35845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4" imgW="1307880" imgH="177480" progId="Equation.3">
                  <p:embed/>
                </p:oleObj>
              </mc:Choice>
              <mc:Fallback>
                <p:oleObj name="Equation" r:id="rId4" imgW="1307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768" y="5638800"/>
                        <a:ext cx="3584575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68642"/>
              </p:ext>
            </p:extLst>
          </p:nvPr>
        </p:nvGraphicFramePr>
        <p:xfrm>
          <a:off x="6781800" y="5638800"/>
          <a:ext cx="20193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6" imgW="736560" imgH="203040" progId="Equation.3">
                  <p:embed/>
                </p:oleObj>
              </mc:Choice>
              <mc:Fallback>
                <p:oleObj name="Equation" r:id="rId6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638800"/>
                        <a:ext cx="2019300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3" descr="low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21" descr="low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4" name="Picture 22" descr="low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5" name="Picture 23" descr="low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6" name="Picture 24" descr="low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7" name="Picture 25" descr="low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8" name="Picture 26" descr="low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9" name="Picture 27" descr="low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0" name="Picture 28" descr="low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1" name="Picture 29" descr="low3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44650"/>
            <a:ext cx="5119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51411"/>
              </p:ext>
            </p:extLst>
          </p:nvPr>
        </p:nvGraphicFramePr>
        <p:xfrm>
          <a:off x="684213" y="5638800"/>
          <a:ext cx="12176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18" imgW="444240" imgH="177480" progId="Equation.3">
                  <p:embed/>
                </p:oleObj>
              </mc:Choice>
              <mc:Fallback>
                <p:oleObj name="Equation" r:id="rId18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638800"/>
                        <a:ext cx="1217613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531813" y="1989138"/>
            <a:ext cx="94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11x</a:t>
            </a:r>
          </a:p>
        </p:txBody>
      </p:sp>
      <p:grpSp>
        <p:nvGrpSpPr>
          <p:cNvPr id="1041" name="Group 21"/>
          <p:cNvGrpSpPr>
            <a:grpSpLocks/>
          </p:cNvGrpSpPr>
          <p:nvPr/>
        </p:nvGrpSpPr>
        <p:grpSpPr bwMode="auto">
          <a:xfrm>
            <a:off x="4805363" y="3736975"/>
            <a:ext cx="1169987" cy="298450"/>
            <a:chOff x="2703" y="2213"/>
            <a:chExt cx="1426" cy="290"/>
          </a:xfrm>
        </p:grpSpPr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2703" y="2213"/>
              <a:ext cx="1426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3426" y="225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21" name="Rectangle 20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http://identity.ku.edu/images/jhwk4C_RF_OL.jpg"/>
            <p:cNvPicPr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6" descr="Image result for ku logo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956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6200" y="85726"/>
            <a:ext cx="4533900" cy="600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10101" y="85725"/>
            <a:ext cx="4329972" cy="6010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6" name="Rectangle 35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" name="Rectangle 37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" name="Rectangle 180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9" name="Rectangle 192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0" name="Rectangle 194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1" name="Rectangle 196"/>
          <p:cNvSpPr>
            <a:spLocks noChangeArrowheads="1"/>
          </p:cNvSpPr>
          <p:nvPr/>
        </p:nvSpPr>
        <p:spPr bwMode="auto">
          <a:xfrm>
            <a:off x="4648200" y="-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154" name="Rectangle 15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2" descr="http://identity.ku.edu/images/jhwk4C_RF_OL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6" name="Straight Connector 15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8" name="Picture 6" descr="Image result for ku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9" name="TextBox 158"/>
          <p:cNvSpPr txBox="1"/>
          <p:nvPr/>
        </p:nvSpPr>
        <p:spPr>
          <a:xfrm>
            <a:off x="353917" y="284868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1100" dirty="0" err="1" smtClean="0"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 are collective oscillations of the free electron as density.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 Surface Plasmon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polariton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: coupling between the EM wave &amp;  free electron movement on the metal surface.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Surface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plasmon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polaritons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only exist for TM polarization.</a:t>
            </a:r>
            <a:endParaRPr lang="en-US" sz="11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0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68002"/>
              </p:ext>
            </p:extLst>
          </p:nvPr>
        </p:nvGraphicFramePr>
        <p:xfrm>
          <a:off x="5105400" y="646568"/>
          <a:ext cx="3480788" cy="55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" name="Equation" r:id="rId5" imgW="1574800" imgH="419100" progId="Equation.DSMT4">
                  <p:embed/>
                </p:oleObj>
              </mc:Choice>
              <mc:Fallback>
                <p:oleObj name="Equation" r:id="rId5" imgW="1574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46568"/>
                        <a:ext cx="3480788" cy="550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Rectangle 160"/>
          <p:cNvSpPr/>
          <p:nvPr/>
        </p:nvSpPr>
        <p:spPr>
          <a:xfrm>
            <a:off x="4612709" y="92015"/>
            <a:ext cx="155202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1400" b="1" dirty="0" err="1" smtClean="0">
                <a:latin typeface="Times New Roman" pitchFamily="18" charset="0"/>
                <a:cs typeface="Times New Roman" pitchFamily="18" charset="0"/>
              </a:rPr>
              <a:t>Drude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 Model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4800600" y="1524000"/>
            <a:ext cx="3752477" cy="4010799"/>
            <a:chOff x="4800600" y="4261030"/>
            <a:chExt cx="3752477" cy="3012853"/>
          </a:xfrm>
        </p:grpSpPr>
        <p:sp>
          <p:nvSpPr>
            <p:cNvPr id="163" name="TextBox 162"/>
            <p:cNvSpPr txBox="1"/>
            <p:nvPr/>
          </p:nvSpPr>
          <p:spPr>
            <a:xfrm>
              <a:off x="4971677" y="7065805"/>
              <a:ext cx="3581400" cy="2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N  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free electron concentration</a:t>
              </a:r>
            </a:p>
          </p:txBody>
        </p:sp>
        <p:graphicFrame>
          <p:nvGraphicFramePr>
            <p:cNvPr id="164" name="Object 1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158648"/>
                </p:ext>
              </p:extLst>
            </p:nvPr>
          </p:nvGraphicFramePr>
          <p:xfrm>
            <a:off x="5003999" y="5040929"/>
            <a:ext cx="1516082" cy="440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1" name="Equation" r:id="rId7" imgW="1473200" imgH="431800" progId="Equation.3">
                    <p:embed/>
                  </p:oleObj>
                </mc:Choice>
                <mc:Fallback>
                  <p:oleObj name="Equation" r:id="rId7" imgW="14732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999" y="5040929"/>
                          <a:ext cx="1516082" cy="4401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482888"/>
                </p:ext>
              </p:extLst>
            </p:nvPr>
          </p:nvGraphicFramePr>
          <p:xfrm>
            <a:off x="5913437" y="5601116"/>
            <a:ext cx="848939" cy="160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2" name="Equation" r:id="rId9" imgW="634680" imgH="177480" progId="Equation.3">
                    <p:embed/>
                  </p:oleObj>
                </mc:Choice>
                <mc:Fallback>
                  <p:oleObj name="Equation" r:id="rId9" imgW="634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7" y="5601116"/>
                          <a:ext cx="848939" cy="160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TextBox 165"/>
            <p:cNvSpPr txBox="1"/>
            <p:nvPr/>
          </p:nvSpPr>
          <p:spPr>
            <a:xfrm>
              <a:off x="5003999" y="5572496"/>
              <a:ext cx="1295400" cy="2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Polarization =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7" name="Object 1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57554"/>
                </p:ext>
              </p:extLst>
            </p:nvPr>
          </p:nvGraphicFramePr>
          <p:xfrm>
            <a:off x="5332611" y="5834106"/>
            <a:ext cx="1219574" cy="2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3" name="Equation" r:id="rId11" imgW="812520" imgH="228600" progId="Equation.3">
                    <p:embed/>
                  </p:oleObj>
                </mc:Choice>
                <mc:Fallback>
                  <p:oleObj name="Equation" r:id="rId11" imgW="812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611" y="5834106"/>
                          <a:ext cx="1219574" cy="265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1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334320"/>
                </p:ext>
              </p:extLst>
            </p:nvPr>
          </p:nvGraphicFramePr>
          <p:xfrm>
            <a:off x="6817947" y="6264442"/>
            <a:ext cx="1106853" cy="523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4" name="Equation" r:id="rId13" imgW="838080" imgH="495000" progId="Equation.3">
                    <p:embed/>
                  </p:oleObj>
                </mc:Choice>
                <mc:Fallback>
                  <p:oleObj name="Equation" r:id="rId13" imgW="83808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7947" y="6264442"/>
                          <a:ext cx="1106853" cy="523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342760"/>
                </p:ext>
              </p:extLst>
            </p:nvPr>
          </p:nvGraphicFramePr>
          <p:xfrm>
            <a:off x="5085384" y="6264442"/>
            <a:ext cx="1391616" cy="4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5" name="Equation" r:id="rId15" imgW="1155600" imgH="444240" progId="Equation.3">
                    <p:embed/>
                  </p:oleObj>
                </mc:Choice>
                <mc:Fallback>
                  <p:oleObj name="Equation" r:id="rId15" imgW="11556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5384" y="6264442"/>
                          <a:ext cx="1391616" cy="472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0" name="TextBox 169"/>
            <p:cNvSpPr txBox="1"/>
            <p:nvPr/>
          </p:nvSpPr>
          <p:spPr>
            <a:xfrm>
              <a:off x="4800600" y="4261030"/>
              <a:ext cx="3352800" cy="76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electronic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charge ; </a:t>
              </a:r>
            </a:p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the effective mass of free electrons; </a:t>
              </a:r>
            </a:p>
            <a:p>
              <a:r>
                <a:rPr lang="az-Cyrl-AZ" sz="1200" i="1" dirty="0" smtClean="0"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 damping Coefficient ; </a:t>
              </a:r>
            </a:p>
            <a:p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amplitude of the incident electric field </a:t>
              </a:r>
            </a:p>
            <a:p>
              <a:r>
                <a:rPr lang="el-GR" sz="1200" i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frequency of  incident field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4282" y="3971150"/>
            <a:ext cx="2960918" cy="1986410"/>
            <a:chOff x="6306064" y="2502621"/>
            <a:chExt cx="1981790" cy="1133757"/>
          </a:xfrm>
        </p:grpSpPr>
        <p:pic>
          <p:nvPicPr>
            <p:cNvPr id="172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306064" y="2502621"/>
              <a:ext cx="1718518" cy="113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73" name="Object 1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842339"/>
                </p:ext>
              </p:extLst>
            </p:nvPr>
          </p:nvGraphicFramePr>
          <p:xfrm>
            <a:off x="7307548" y="3012131"/>
            <a:ext cx="980306" cy="395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" name="Equation" r:id="rId18" imgW="1193760" imgH="482400" progId="Equation.3">
                    <p:embed/>
                  </p:oleObj>
                </mc:Choice>
                <mc:Fallback>
                  <p:oleObj name="Equation" r:id="rId18" imgW="119376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7548" y="3012131"/>
                          <a:ext cx="980306" cy="395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" name="TextBox 173"/>
          <p:cNvSpPr txBox="1"/>
          <p:nvPr/>
        </p:nvSpPr>
        <p:spPr>
          <a:xfrm>
            <a:off x="2586923" y="6082569"/>
            <a:ext cx="403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A. Maier, </a:t>
            </a:r>
            <a:r>
              <a:rPr lang="en-US" sz="1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Plasmonics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Fundamentals and applications , Springer,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endParaRPr lang="en-US" sz="1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6200" y="104715"/>
            <a:ext cx="2144617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Surface Plasmon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601" y="658713"/>
            <a:ext cx="408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 electromagnetic field below diffraction limit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457200" y="1064151"/>
            <a:ext cx="3429000" cy="1498074"/>
            <a:chOff x="5149982" y="788373"/>
            <a:chExt cx="2874599" cy="1069449"/>
          </a:xfrm>
        </p:grpSpPr>
        <p:grpSp>
          <p:nvGrpSpPr>
            <p:cNvPr id="178" name="Group 177"/>
            <p:cNvGrpSpPr/>
            <p:nvPr/>
          </p:nvGrpSpPr>
          <p:grpSpPr>
            <a:xfrm>
              <a:off x="5149982" y="788373"/>
              <a:ext cx="2874599" cy="1069449"/>
              <a:chOff x="5149982" y="788373"/>
              <a:chExt cx="2874599" cy="1069449"/>
            </a:xfrm>
          </p:grpSpPr>
          <p:pic>
            <p:nvPicPr>
              <p:cNvPr id="180" name="Picture 1289" descr="https://upload.wikimedia.org/wikipedia/commons/d/d1/Sketch_of_surface_plasmon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9982" y="788373"/>
                <a:ext cx="2874599" cy="1047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6278447" y="1596212"/>
                <a:ext cx="7334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Metal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6645160" y="883230"/>
              <a:ext cx="733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Dielectric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4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1" grpId="0" animBg="1"/>
      <p:bldP spid="175" grpId="0" animBg="1"/>
      <p:bldP spid="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4" name="Rectangle 3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identity.ku.edu/images/jhwk4C_RF_OL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 result for ku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038600" y="830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Miniaturization of Devices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142" y="1243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1016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Interconnects at Telecom Wavelength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128" y="177800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6728" y="2538968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Limit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028" y="2533134"/>
            <a:ext cx="17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EO of 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428" y="2902466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92264" y="2098645"/>
            <a:ext cx="5219700" cy="440323"/>
            <a:chOff x="1651036" y="2098645"/>
            <a:chExt cx="5219700" cy="440323"/>
          </a:xfrm>
        </p:grpSpPr>
        <p:cxnSp>
          <p:nvCxnSpPr>
            <p:cNvPr id="14" name="Elbow Connector 13"/>
            <p:cNvCxnSpPr>
              <a:stCxn id="22" idx="0"/>
              <a:endCxn id="21" idx="0"/>
            </p:cNvCxnSpPr>
            <p:nvPr/>
          </p:nvCxnSpPr>
          <p:spPr>
            <a:xfrm rot="16200000" flipH="1">
              <a:off x="4257969" y="-73799"/>
              <a:ext cx="5834" cy="5219700"/>
            </a:xfrm>
            <a:prstGeom prst="bentConnector3">
              <a:avLst>
                <a:gd name="adj1" fmla="val -39184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05228" y="2098645"/>
              <a:ext cx="0" cy="200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7400" y="872530"/>
            <a:ext cx="615914" cy="568404"/>
            <a:chOff x="3327400" y="872530"/>
            <a:chExt cx="615914" cy="56840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676686" y="1007428"/>
              <a:ext cx="266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76686" y="1008460"/>
              <a:ext cx="0" cy="432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676686" y="1440934"/>
              <a:ext cx="266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>
              <a:off x="3327400" y="872530"/>
              <a:ext cx="343282" cy="33946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76200" y="85725"/>
            <a:ext cx="8915400" cy="612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24002"/>
              </p:ext>
            </p:extLst>
          </p:nvPr>
        </p:nvGraphicFramePr>
        <p:xfrm>
          <a:off x="2352775" y="2194313"/>
          <a:ext cx="5810049" cy="92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9" name="Equation" r:id="rId4" imgW="5905500" imgH="939800" progId="Equation.3">
                  <p:embed/>
                </p:oleObj>
              </mc:Choice>
              <mc:Fallback>
                <p:oleObj name="Equation" r:id="rId4" imgW="5905500" imgH="93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775" y="2194313"/>
                        <a:ext cx="5810049" cy="922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4304005" y="3292182"/>
            <a:ext cx="2001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Intraband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313780" y="3291215"/>
            <a:ext cx="2001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Interband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362415"/>
              </p:ext>
            </p:extLst>
          </p:nvPr>
        </p:nvGraphicFramePr>
        <p:xfrm>
          <a:off x="194454" y="2941426"/>
          <a:ext cx="1392094" cy="22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0" name="Equation" r:id="rId6" imgW="1473120" imgH="241200" progId="Equation.3">
                  <p:embed/>
                </p:oleObj>
              </mc:Choice>
              <mc:Fallback>
                <p:oleObj name="Equation" r:id="rId6" imgW="14731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54" y="2941426"/>
                        <a:ext cx="1392094" cy="225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67886"/>
              </p:ext>
            </p:extLst>
          </p:nvPr>
        </p:nvGraphicFramePr>
        <p:xfrm>
          <a:off x="295206" y="3177721"/>
          <a:ext cx="1143000" cy="23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1" name="Equation" r:id="rId8" imgW="1371600" imgH="279400" progId="Equation.3">
                  <p:embed/>
                </p:oleObj>
              </mc:Choice>
              <mc:Fallback>
                <p:oleObj name="Equation" r:id="rId8" imgW="13716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06" y="3177721"/>
                        <a:ext cx="1143000" cy="235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97866"/>
              </p:ext>
            </p:extLst>
          </p:nvPr>
        </p:nvGraphicFramePr>
        <p:xfrm>
          <a:off x="3610884" y="4626605"/>
          <a:ext cx="1345942" cy="43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2" name="Equation" r:id="rId10" imgW="1473200" imgH="482600" progId="Equation.3">
                  <p:embed/>
                </p:oleObj>
              </mc:Choice>
              <mc:Fallback>
                <p:oleObj name="Equation" r:id="rId10" imgW="14732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884" y="4626605"/>
                        <a:ext cx="1345942" cy="432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7129"/>
              </p:ext>
            </p:extLst>
          </p:nvPr>
        </p:nvGraphicFramePr>
        <p:xfrm>
          <a:off x="4343400" y="5692700"/>
          <a:ext cx="1066800" cy="20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3" name="Equation" r:id="rId12" imgW="1206500" imgH="228600" progId="Equation.3">
                  <p:embed/>
                </p:oleObj>
              </mc:Choice>
              <mc:Fallback>
                <p:oleObj name="Equation" r:id="rId12" imgW="12065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92700"/>
                        <a:ext cx="1066800" cy="206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" name="Picture 132" descr="C:\Users\susobhan\Desktop\PhD at KU\Project\Waveguide\Graphene_neff.tif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" y="3600450"/>
            <a:ext cx="3070200" cy="239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Rectangle 135"/>
          <p:cNvSpPr/>
          <p:nvPr/>
        </p:nvSpPr>
        <p:spPr>
          <a:xfrm>
            <a:off x="3400617" y="5681990"/>
            <a:ext cx="10422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</a:t>
            </a:r>
          </a:p>
        </p:txBody>
      </p:sp>
      <p:sp>
        <p:nvSpPr>
          <p:cNvPr id="137" name="Left Brace 136"/>
          <p:cNvSpPr/>
          <p:nvPr/>
        </p:nvSpPr>
        <p:spPr>
          <a:xfrm rot="16200000">
            <a:off x="5124449" y="2192742"/>
            <a:ext cx="234891" cy="2080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e 137"/>
          <p:cNvSpPr/>
          <p:nvPr/>
        </p:nvSpPr>
        <p:spPr>
          <a:xfrm rot="16200000">
            <a:off x="7129522" y="2565421"/>
            <a:ext cx="234891" cy="1320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apezoid 88"/>
          <p:cNvSpPr/>
          <p:nvPr/>
        </p:nvSpPr>
        <p:spPr>
          <a:xfrm>
            <a:off x="4065498" y="1370473"/>
            <a:ext cx="872463" cy="399511"/>
          </a:xfrm>
          <a:prstGeom prst="trapezoid">
            <a:avLst>
              <a:gd name="adj" fmla="val 678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4052023" y="480599"/>
            <a:ext cx="897858" cy="12819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77423" y="1363005"/>
            <a:ext cx="89785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065498" y="480599"/>
            <a:ext cx="884382" cy="12819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32121" y="480599"/>
            <a:ext cx="897858" cy="1281917"/>
            <a:chOff x="6732121" y="480599"/>
            <a:chExt cx="897858" cy="1281917"/>
          </a:xfrm>
        </p:grpSpPr>
        <p:sp>
          <p:nvSpPr>
            <p:cNvPr id="100" name="Isosceles Triangle 99"/>
            <p:cNvSpPr/>
            <p:nvPr/>
          </p:nvSpPr>
          <p:spPr>
            <a:xfrm>
              <a:off x="6766220" y="1146908"/>
              <a:ext cx="839948" cy="60370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6732121" y="480599"/>
              <a:ext cx="897858" cy="12819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745596" y="480599"/>
              <a:ext cx="884382" cy="12819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Arrow Connector 106"/>
          <p:cNvCxnSpPr/>
          <p:nvPr/>
        </p:nvCxnSpPr>
        <p:spPr>
          <a:xfrm>
            <a:off x="3725529" y="1123112"/>
            <a:ext cx="326494" cy="224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276600" y="766469"/>
            <a:ext cx="1550845" cy="22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-doped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121" y="386632"/>
            <a:ext cx="2640479" cy="736480"/>
            <a:chOff x="6732121" y="386632"/>
            <a:chExt cx="2640479" cy="736480"/>
          </a:xfrm>
        </p:grpSpPr>
        <p:grpSp>
          <p:nvGrpSpPr>
            <p:cNvPr id="8" name="Group 7"/>
            <p:cNvGrpSpPr/>
            <p:nvPr/>
          </p:nvGrpSpPr>
          <p:grpSpPr>
            <a:xfrm>
              <a:off x="6732121" y="921802"/>
              <a:ext cx="897858" cy="201310"/>
              <a:chOff x="6732121" y="921802"/>
              <a:chExt cx="897858" cy="201310"/>
            </a:xfrm>
          </p:grpSpPr>
          <p:sp>
            <p:nvSpPr>
              <p:cNvPr id="101" name="Isosceles Triangle 100"/>
              <p:cNvSpPr/>
              <p:nvPr/>
            </p:nvSpPr>
            <p:spPr>
              <a:xfrm rot="10800000">
                <a:off x="7068124" y="938292"/>
                <a:ext cx="244870" cy="18482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6732121" y="921802"/>
                <a:ext cx="8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/>
            <p:cNvSpPr txBox="1"/>
            <p:nvPr/>
          </p:nvSpPr>
          <p:spPr>
            <a:xfrm>
              <a:off x="7821755" y="386632"/>
              <a:ext cx="1550845" cy="22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-doped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7557863" y="612546"/>
              <a:ext cx="330461" cy="229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637625" y="119782"/>
            <a:ext cx="2523442" cy="1642734"/>
            <a:chOff x="4637625" y="119782"/>
            <a:chExt cx="2523442" cy="1642734"/>
          </a:xfrm>
        </p:grpSpPr>
        <p:sp>
          <p:nvSpPr>
            <p:cNvPr id="105" name="TextBox 104"/>
            <p:cNvSpPr txBox="1"/>
            <p:nvPr/>
          </p:nvSpPr>
          <p:spPr>
            <a:xfrm>
              <a:off x="4637625" y="1066800"/>
              <a:ext cx="1305975" cy="22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Fermi level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39621" y="119782"/>
              <a:ext cx="1721446" cy="1642734"/>
              <a:chOff x="5439621" y="119782"/>
              <a:chExt cx="1721446" cy="1642734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439621" y="1136493"/>
                <a:ext cx="8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5439621" y="119782"/>
                <a:ext cx="1721446" cy="1642734"/>
                <a:chOff x="5439621" y="119782"/>
                <a:chExt cx="1721446" cy="1642734"/>
              </a:xfrm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5464974" y="1152483"/>
                  <a:ext cx="855852" cy="60050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439621" y="480599"/>
                  <a:ext cx="897858" cy="12819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5453096" y="480599"/>
                  <a:ext cx="884382" cy="12819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/>
                <p:nvPr/>
              </p:nvCxnSpPr>
              <p:spPr>
                <a:xfrm flipV="1">
                  <a:off x="5884192" y="311910"/>
                  <a:ext cx="0" cy="83051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flipV="1">
                  <a:off x="5900041" y="1123112"/>
                  <a:ext cx="763931" cy="143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5556513" y="119782"/>
                  <a:ext cx="1305975" cy="220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Energy (E)</a:t>
                  </a:r>
                  <a:endPara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5936716" y="870075"/>
                  <a:ext cx="1224351" cy="220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Momentum (k)</a:t>
                  </a:r>
                  <a:endPara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121" name="Straight Arrow Connector 120"/>
          <p:cNvCxnSpPr/>
          <p:nvPr/>
        </p:nvCxnSpPr>
        <p:spPr>
          <a:xfrm>
            <a:off x="3965451" y="1905000"/>
            <a:ext cx="37576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114702" y="1699377"/>
            <a:ext cx="1550845" cy="22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Potential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485900" y="2904202"/>
            <a:ext cx="1595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Fermi-Dirac distribution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709777" y="4415800"/>
            <a:ext cx="1259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Potential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59"/>
          <p:cNvSpPr>
            <a:spLocks noChangeArrowheads="1"/>
          </p:cNvSpPr>
          <p:nvPr/>
        </p:nvSpPr>
        <p:spPr bwMode="auto">
          <a:xfrm>
            <a:off x="0" y="-28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0025" y="3409950"/>
            <a:ext cx="2839163" cy="261610"/>
            <a:chOff x="200025" y="3409950"/>
            <a:chExt cx="2839163" cy="261610"/>
          </a:xfrm>
        </p:grpSpPr>
        <p:graphicFrame>
          <p:nvGraphicFramePr>
            <p:cNvPr id="145" name="Object 1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195969"/>
                </p:ext>
              </p:extLst>
            </p:nvPr>
          </p:nvGraphicFramePr>
          <p:xfrm>
            <a:off x="200025" y="3419475"/>
            <a:ext cx="19050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4" name="Equation" r:id="rId15" imgW="190417" imgH="241195" progId="Equation.3">
                    <p:embed/>
                  </p:oleObj>
                </mc:Choice>
                <mc:Fallback>
                  <p:oleObj name="Equation" r:id="rId15" imgW="190417" imgH="241195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5" y="3419475"/>
                          <a:ext cx="190500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" name="Rectangle 145"/>
            <p:cNvSpPr/>
            <p:nvPr/>
          </p:nvSpPr>
          <p:spPr>
            <a:xfrm>
              <a:off x="281702" y="3409950"/>
              <a:ext cx="27574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=0.34 nm, thickness of mono layer graphene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133350" y="2144994"/>
            <a:ext cx="145319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Kubo’s formula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24372" y="2133600"/>
            <a:ext cx="8638628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89" name="Picture 169" descr="http://images.gizmag.com/hero/graphene_sheet_strength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6" y="483755"/>
            <a:ext cx="2709371" cy="15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0" y="6366319"/>
            <a:ext cx="9144000" cy="473864"/>
            <a:chOff x="0" y="6366319"/>
            <a:chExt cx="9144000" cy="473864"/>
          </a:xfrm>
        </p:grpSpPr>
        <p:sp>
          <p:nvSpPr>
            <p:cNvPr id="52" name="Rectangle 51"/>
            <p:cNvSpPr/>
            <p:nvPr/>
          </p:nvSpPr>
          <p:spPr>
            <a:xfrm>
              <a:off x="11907" y="6382983"/>
              <a:ext cx="912004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" descr="http://identity.ku.edu/images/jhwk4C_RF_OL.jpg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443090"/>
              <a:ext cx="45720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0" y="6366319"/>
              <a:ext cx="13716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371600" y="6366319"/>
              <a:ext cx="77724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9900"/>
                  </a:gs>
                  <a:gs pos="45000">
                    <a:srgbClr val="FF7A00"/>
                  </a:gs>
                  <a:gs pos="100000">
                    <a:srgbClr val="A60604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6" descr="Image result for ku logo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822" y="6458039"/>
              <a:ext cx="154692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3495277" y="5062054"/>
            <a:ext cx="18952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1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dielectric constant </a:t>
            </a:r>
          </a:p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thickness of SiO</a:t>
            </a:r>
            <a:r>
              <a:rPr lang="en-US" sz="1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</a:p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Dirac voltage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02179"/>
            <a:ext cx="2439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W. Hanson,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Appl. Phys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 </a:t>
            </a:r>
            <a:r>
              <a:rPr lang="en-US" sz="1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064302.</a:t>
            </a:r>
            <a:endParaRPr lang="en-US" sz="1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28904" y="53975"/>
            <a:ext cx="29063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Energy Band Diagram of Graphene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24372" y="45316"/>
            <a:ext cx="8638628" cy="2012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45459" y="3503561"/>
            <a:ext cx="3569176" cy="2580742"/>
            <a:chOff x="5445459" y="3503561"/>
            <a:chExt cx="3569176" cy="2580742"/>
          </a:xfrm>
        </p:grpSpPr>
        <p:sp>
          <p:nvSpPr>
            <p:cNvPr id="58" name="TextBox 57"/>
            <p:cNvSpPr txBox="1"/>
            <p:nvPr/>
          </p:nvSpPr>
          <p:spPr>
            <a:xfrm>
              <a:off x="6919739" y="5807304"/>
              <a:ext cx="985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V-</a:t>
              </a:r>
              <a:r>
                <a:rPr lang="en-US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dirc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46" name="Picture 62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030" y="3503561"/>
              <a:ext cx="3512605" cy="2440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 rot="16200000">
              <a:off x="4601150" y="4463810"/>
              <a:ext cx="196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Chemical Potential (eV)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6600" y="3619500"/>
            <a:ext cx="2314575" cy="600709"/>
            <a:chOff x="3276600" y="3619500"/>
            <a:chExt cx="2314575" cy="600709"/>
          </a:xfrm>
        </p:grpSpPr>
        <p:grpSp>
          <p:nvGrpSpPr>
            <p:cNvPr id="14" name="Group 13"/>
            <p:cNvGrpSpPr/>
            <p:nvPr/>
          </p:nvGrpSpPr>
          <p:grpSpPr>
            <a:xfrm>
              <a:off x="3541119" y="3619500"/>
              <a:ext cx="2050056" cy="600709"/>
              <a:chOff x="3541119" y="3619500"/>
              <a:chExt cx="2050056" cy="60070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541119" y="3619500"/>
                <a:ext cx="1845565" cy="600709"/>
                <a:chOff x="3531391" y="3612040"/>
                <a:chExt cx="1845565" cy="60070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3962399" y="3797737"/>
                  <a:ext cx="1400175" cy="28643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960019" y="3759991"/>
                  <a:ext cx="1400175" cy="0"/>
                </a:xfrm>
                <a:prstGeom prst="line">
                  <a:avLst/>
                </a:prstGeom>
                <a:ln w="50800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3962400" y="37338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err="1" smtClean="0">
                      <a:latin typeface="Symbol" panose="05050102010706020507" pitchFamily="18" charset="2"/>
                    </a:rPr>
                    <a:t>e</a:t>
                  </a:r>
                  <a:r>
                    <a:rPr lang="en-US" i="1" baseline="-25000" dirty="0" err="1" smtClean="0"/>
                    <a:t>ox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>
                  <a:off x="3950492" y="4084171"/>
                  <a:ext cx="1426464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010056" y="3619500"/>
                  <a:ext cx="0" cy="114301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598664" y="3621564"/>
                  <a:ext cx="42565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608216" y="3612040"/>
                  <a:ext cx="0" cy="272098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596283" y="4210368"/>
                  <a:ext cx="418507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4003592" y="4103133"/>
                  <a:ext cx="0" cy="107235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606459" y="3940651"/>
                  <a:ext cx="0" cy="272098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531391" y="3888900"/>
                  <a:ext cx="1524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571868" y="3936192"/>
                  <a:ext cx="762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82"/>
              <p:cNvSpPr txBox="1"/>
              <p:nvPr/>
            </p:nvSpPr>
            <p:spPr>
              <a:xfrm>
                <a:off x="4527216" y="3809226"/>
                <a:ext cx="10639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276600" y="375765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5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36" grpId="0"/>
      <p:bldP spid="137" grpId="0" animBg="1"/>
      <p:bldP spid="138" grpId="0" animBg="1"/>
      <p:bldP spid="89" grpId="0" animBg="1"/>
      <p:bldP spid="108" grpId="0"/>
      <p:bldP spid="123" grpId="0"/>
      <p:bldP spid="142" grpId="0"/>
      <p:bldP spid="143" grpId="0"/>
      <p:bldP spid="147" grpId="0" animBg="1"/>
      <p:bldP spid="149" grpId="0" animBg="1"/>
      <p:bldP spid="6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50667</TotalTime>
  <Words>1266</Words>
  <Application>Microsoft Office PowerPoint</Application>
  <PresentationFormat>On-screen Show (4:3)</PresentationFormat>
  <Paragraphs>368</Paragraphs>
  <Slides>39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Silica glass nanowaveguides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Susobhan Das</dc:creator>
  <cp:lastModifiedBy>Pam</cp:lastModifiedBy>
  <cp:revision>343</cp:revision>
  <dcterms:created xsi:type="dcterms:W3CDTF">2006-08-16T00:00:00Z</dcterms:created>
  <dcterms:modified xsi:type="dcterms:W3CDTF">2016-12-08T14:43:06Z</dcterms:modified>
</cp:coreProperties>
</file>