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4511" r:id="rId1"/>
  </p:sldMasterIdLst>
  <p:notesMasterIdLst>
    <p:notesMasterId r:id="rId81"/>
  </p:notesMasterIdLst>
  <p:handoutMasterIdLst>
    <p:handoutMasterId r:id="rId82"/>
  </p:handoutMasterIdLst>
  <p:sldIdLst>
    <p:sldId id="341" r:id="rId2"/>
    <p:sldId id="622" r:id="rId3"/>
    <p:sldId id="634" r:id="rId4"/>
    <p:sldId id="638" r:id="rId5"/>
    <p:sldId id="637" r:id="rId6"/>
    <p:sldId id="636" r:id="rId7"/>
    <p:sldId id="635" r:id="rId8"/>
    <p:sldId id="545" r:id="rId9"/>
    <p:sldId id="624" r:id="rId10"/>
    <p:sldId id="628" r:id="rId11"/>
    <p:sldId id="623" r:id="rId12"/>
    <p:sldId id="575" r:id="rId13"/>
    <p:sldId id="614" r:id="rId14"/>
    <p:sldId id="577" r:id="rId15"/>
    <p:sldId id="578" r:id="rId16"/>
    <p:sldId id="579" r:id="rId17"/>
    <p:sldId id="580" r:id="rId18"/>
    <p:sldId id="581" r:id="rId19"/>
    <p:sldId id="540" r:id="rId20"/>
    <p:sldId id="620" r:id="rId21"/>
    <p:sldId id="582" r:id="rId22"/>
    <p:sldId id="584" r:id="rId23"/>
    <p:sldId id="585" r:id="rId24"/>
    <p:sldId id="586" r:id="rId25"/>
    <p:sldId id="587" r:id="rId26"/>
    <p:sldId id="588" r:id="rId27"/>
    <p:sldId id="591" r:id="rId28"/>
    <p:sldId id="590" r:id="rId29"/>
    <p:sldId id="589" r:id="rId30"/>
    <p:sldId id="583" r:id="rId31"/>
    <p:sldId id="595" r:id="rId32"/>
    <p:sldId id="593" r:id="rId33"/>
    <p:sldId id="597" r:id="rId34"/>
    <p:sldId id="598" r:id="rId35"/>
    <p:sldId id="596" r:id="rId36"/>
    <p:sldId id="604" r:id="rId37"/>
    <p:sldId id="592" r:id="rId38"/>
    <p:sldId id="606" r:id="rId39"/>
    <p:sldId id="629" r:id="rId40"/>
    <p:sldId id="600" r:id="rId41"/>
    <p:sldId id="608" r:id="rId42"/>
    <p:sldId id="617" r:id="rId43"/>
    <p:sldId id="602" r:id="rId44"/>
    <p:sldId id="642" r:id="rId45"/>
    <p:sldId id="603" r:id="rId46"/>
    <p:sldId id="599" r:id="rId47"/>
    <p:sldId id="609" r:id="rId48"/>
    <p:sldId id="566" r:id="rId49"/>
    <p:sldId id="610" r:id="rId50"/>
    <p:sldId id="542" r:id="rId51"/>
    <p:sldId id="611" r:id="rId52"/>
    <p:sldId id="551" r:id="rId53"/>
    <p:sldId id="639" r:id="rId54"/>
    <p:sldId id="640" r:id="rId55"/>
    <p:sldId id="546" r:id="rId56"/>
    <p:sldId id="549" r:id="rId57"/>
    <p:sldId id="461" r:id="rId58"/>
    <p:sldId id="530" r:id="rId59"/>
    <p:sldId id="441" r:id="rId60"/>
    <p:sldId id="424" r:id="rId61"/>
    <p:sldId id="458" r:id="rId62"/>
    <p:sldId id="535" r:id="rId63"/>
    <p:sldId id="538" r:id="rId64"/>
    <p:sldId id="554" r:id="rId65"/>
    <p:sldId id="553" r:id="rId66"/>
    <p:sldId id="544" r:id="rId67"/>
    <p:sldId id="547" r:id="rId68"/>
    <p:sldId id="630" r:id="rId69"/>
    <p:sldId id="618" r:id="rId70"/>
    <p:sldId id="436" r:id="rId71"/>
    <p:sldId id="621" r:id="rId72"/>
    <p:sldId id="612" r:id="rId73"/>
    <p:sldId id="615" r:id="rId74"/>
    <p:sldId id="616" r:id="rId75"/>
    <p:sldId id="619" r:id="rId76"/>
    <p:sldId id="641" r:id="rId77"/>
    <p:sldId id="625" r:id="rId78"/>
    <p:sldId id="296" r:id="rId79"/>
    <p:sldId id="297" r:id="rId80"/>
  </p:sldIdLst>
  <p:sldSz cx="12192000" cy="6858000"/>
  <p:notesSz cx="6858000" cy="9313863"/>
  <p:embeddedFontLst>
    <p:embeddedFont>
      <p:font typeface="MS PGothic" panose="020B0600070205080204" pitchFamily="34" charset="-128"/>
      <p:regular r:id="rId83"/>
    </p:embeddedFont>
    <p:embeddedFont>
      <p:font typeface="SimSun" panose="02010600030101010101" pitchFamily="2" charset="-122"/>
      <p:regular r:id="rId84"/>
    </p:embeddedFont>
    <p:embeddedFont>
      <p:font typeface="Calibri" panose="020F0502020204030204" pitchFamily="34" charset="0"/>
      <p:regular r:id="rId85"/>
      <p:bold r:id="rId86"/>
      <p:italic r:id="rId87"/>
      <p:boldItalic r:id="rId88"/>
    </p:embeddedFont>
    <p:embeddedFont>
      <p:font typeface="Cambria Math" panose="02040503050406030204" pitchFamily="18" charset="0"/>
      <p:regular r:id="rId89"/>
    </p:embeddedFont>
    <p:embeddedFont>
      <p:font typeface="Palatino Linotype" panose="02040502050505030304" pitchFamily="18" charset="0"/>
      <p:regular r:id="rId90"/>
      <p:bold r:id="rId91"/>
      <p:italic r:id="rId92"/>
      <p:boldItalic r:id="rId9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CD574FC-DFDA-41A5-8C02-6AFF1CE18E08}">
          <p14:sldIdLst>
            <p14:sldId id="341"/>
            <p14:sldId id="622"/>
            <p14:sldId id="634"/>
            <p14:sldId id="638"/>
            <p14:sldId id="637"/>
            <p14:sldId id="636"/>
            <p14:sldId id="635"/>
            <p14:sldId id="545"/>
            <p14:sldId id="624"/>
            <p14:sldId id="628"/>
            <p14:sldId id="623"/>
            <p14:sldId id="575"/>
            <p14:sldId id="614"/>
            <p14:sldId id="577"/>
            <p14:sldId id="578"/>
            <p14:sldId id="579"/>
            <p14:sldId id="580"/>
            <p14:sldId id="581"/>
            <p14:sldId id="540"/>
            <p14:sldId id="620"/>
            <p14:sldId id="582"/>
            <p14:sldId id="584"/>
            <p14:sldId id="585"/>
            <p14:sldId id="586"/>
            <p14:sldId id="587"/>
            <p14:sldId id="588"/>
            <p14:sldId id="591"/>
            <p14:sldId id="590"/>
            <p14:sldId id="589"/>
            <p14:sldId id="583"/>
            <p14:sldId id="595"/>
            <p14:sldId id="593"/>
            <p14:sldId id="597"/>
            <p14:sldId id="598"/>
            <p14:sldId id="596"/>
            <p14:sldId id="604"/>
            <p14:sldId id="592"/>
            <p14:sldId id="606"/>
            <p14:sldId id="629"/>
            <p14:sldId id="600"/>
            <p14:sldId id="608"/>
            <p14:sldId id="617"/>
            <p14:sldId id="602"/>
            <p14:sldId id="642"/>
            <p14:sldId id="603"/>
            <p14:sldId id="599"/>
            <p14:sldId id="609"/>
            <p14:sldId id="566"/>
            <p14:sldId id="610"/>
            <p14:sldId id="542"/>
            <p14:sldId id="611"/>
            <p14:sldId id="551"/>
            <p14:sldId id="639"/>
            <p14:sldId id="640"/>
            <p14:sldId id="546"/>
            <p14:sldId id="549"/>
            <p14:sldId id="461"/>
            <p14:sldId id="530"/>
            <p14:sldId id="441"/>
            <p14:sldId id="424"/>
            <p14:sldId id="458"/>
            <p14:sldId id="535"/>
            <p14:sldId id="538"/>
            <p14:sldId id="554"/>
            <p14:sldId id="553"/>
            <p14:sldId id="544"/>
            <p14:sldId id="547"/>
            <p14:sldId id="630"/>
            <p14:sldId id="618"/>
            <p14:sldId id="436"/>
            <p14:sldId id="621"/>
            <p14:sldId id="612"/>
            <p14:sldId id="615"/>
            <p14:sldId id="616"/>
            <p14:sldId id="619"/>
            <p14:sldId id="641"/>
            <p14:sldId id="625"/>
            <p14:sldId id="296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5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ABD985-3D63-40F0-EAF0-B2E62A91CD5E}" name="Blunt, Shannon David" initials="BSD" userId="S::sdblunt@home.ku.edu::9002563f-50f5-4a2b-838d-97b47ed29a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33CC"/>
    <a:srgbClr val="5F5F5F"/>
    <a:srgbClr val="FF6600"/>
    <a:srgbClr val="E9EDF4"/>
    <a:srgbClr val="BB4BA6"/>
    <a:srgbClr val="130CA4"/>
    <a:srgbClr val="F95A01"/>
    <a:srgbClr val="FE8440"/>
    <a:srgbClr val="002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49" autoAdjust="0"/>
    <p:restoredTop sz="86760" autoAdjust="0"/>
  </p:normalViewPr>
  <p:slideViewPr>
    <p:cSldViewPr snapToGrid="0">
      <p:cViewPr varScale="1">
        <p:scale>
          <a:sx n="49" d="100"/>
          <a:sy n="49" d="100"/>
        </p:scale>
        <p:origin x="1324" y="40"/>
      </p:cViewPr>
      <p:guideLst>
        <p:guide orient="horz" pos="3120"/>
        <p:guide pos="3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88" y="96"/>
      </p:cViewPr>
      <p:guideLst>
        <p:guide orient="horz" pos="2935"/>
        <p:guide pos="2160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8.fntdata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font" Target="fonts/font4.fntdata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0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5.fntdata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1.fntdata"/><Relationship Id="rId98" Type="http://schemas.microsoft.com/office/2018/10/relationships/authors" Target="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7744C-8CBE-4BA0-9E8A-D5DD1F4BBC25}" type="datetimeFigureOut">
              <a:rPr lang="en-US" smtClean="0"/>
              <a:t>10/26/2023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ED25B-BC18-4A5A-96F4-B54E1134E7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722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177F576-BB89-4C8E-8F93-2380D797918E}" type="datetimeFigureOut">
              <a:rPr lang="en-US"/>
              <a:pPr>
                <a:defRPr/>
              </a:pPr>
              <a:t>10/26/2023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5438" y="698500"/>
            <a:ext cx="62071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6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90A7A22-A5C4-4FB6-8FEF-49B6B68AAF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5712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438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703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46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636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338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900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88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126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706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90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985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684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128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520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0805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509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666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438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175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438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368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438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848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438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868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438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0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8374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Yet another form of waveform agility.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415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2586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883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513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633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548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928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000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186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0004611" y="1"/>
            <a:ext cx="2187388" cy="6857999"/>
          </a:xfrm>
          <a:prstGeom prst="rect">
            <a:avLst/>
          </a:prstGeom>
          <a:solidFill>
            <a:srgbClr val="E7F2FF"/>
          </a:solidFill>
          <a:ln>
            <a:solidFill>
              <a:srgbClr val="F0F0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4999" y="762563"/>
            <a:ext cx="9269507" cy="1470025"/>
          </a:xfrm>
        </p:spPr>
        <p:txBody>
          <a:bodyPr/>
          <a:lstStyle>
            <a:lvl1pPr>
              <a:defRPr>
                <a:solidFill>
                  <a:srgbClr val="002D56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9981" y="2587686"/>
            <a:ext cx="8534400" cy="760319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5C707D"/>
                </a:solidFill>
                <a:latin typeface="Palatino Linotype" panose="0204050205050503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A2D0-C8BE-459A-B0EE-A680D34A1E43}" type="datetime1">
              <a:rPr lang="en-US" smtClean="0"/>
              <a:t>10/26/2023</a:t>
            </a:fld>
            <a:endParaRPr lang="en-US" dirty="0"/>
          </a:p>
        </p:txBody>
      </p:sp>
      <p:sp>
        <p:nvSpPr>
          <p:cNvPr id="7" name="Line 27"/>
          <p:cNvSpPr>
            <a:spLocks noChangeShapeType="1"/>
          </p:cNvSpPr>
          <p:nvPr userDrawn="1"/>
        </p:nvSpPr>
        <p:spPr bwMode="auto">
          <a:xfrm>
            <a:off x="2" y="373084"/>
            <a:ext cx="10749092" cy="0"/>
          </a:xfrm>
          <a:prstGeom prst="line">
            <a:avLst/>
          </a:prstGeom>
          <a:noFill/>
          <a:ln w="57150" cmpd="thickThin">
            <a:solidFill>
              <a:srgbClr val="002D56"/>
            </a:solidFill>
            <a:round/>
            <a:headEnd/>
            <a:tailEnd type="diamond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Line 25"/>
          <p:cNvSpPr>
            <a:spLocks noChangeShapeType="1"/>
          </p:cNvSpPr>
          <p:nvPr userDrawn="1"/>
        </p:nvSpPr>
        <p:spPr bwMode="auto">
          <a:xfrm>
            <a:off x="9990667" y="6522632"/>
            <a:ext cx="2219261" cy="0"/>
          </a:xfrm>
          <a:prstGeom prst="line">
            <a:avLst/>
          </a:prstGeom>
          <a:noFill/>
          <a:ln w="57150" cmpd="thickThin">
            <a:solidFill>
              <a:srgbClr val="002D5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75483" y="6521899"/>
            <a:ext cx="2844800" cy="365125"/>
          </a:xfrm>
        </p:spPr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B2CEEB-1217-4AAD-ADF7-120AEE921B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155967"/>
            <a:ext cx="819544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19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71AAA8-D612-4A2A-AC63-FE9AEA5E02D7}" type="datetime1">
              <a:rPr lang="en-US" smtClean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00BCAA-A129-4404-80C7-9BD0D1D51A4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42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6E6589-21D5-4819-9DCA-DDF3C90F60B9}" type="datetime1">
              <a:rPr lang="en-US" smtClean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E7F9FB-AE0A-40B8-BA43-D577A6CBAF1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807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80" y="1"/>
            <a:ext cx="12191920" cy="807720"/>
          </a:xfrm>
          <a:prstGeom prst="rect">
            <a:avLst/>
          </a:prstGeom>
          <a:solidFill>
            <a:srgbClr val="E7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79936"/>
          </a:xfrm>
        </p:spPr>
        <p:txBody>
          <a:bodyPr>
            <a:normAutofit/>
          </a:bodyPr>
          <a:lstStyle>
            <a:lvl1pPr>
              <a:defRPr lang="en-US" sz="3600" b="0" dirty="0">
                <a:solidFill>
                  <a:srgbClr val="002D56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rgbClr val="002D56"/>
                </a:solidFill>
                <a:latin typeface="Palatino Linotype" panose="02040502050505030304" pitchFamily="18" charset="0"/>
              </a:defRPr>
            </a:lvl1pPr>
            <a:lvl2pPr>
              <a:defRPr sz="2400">
                <a:solidFill>
                  <a:srgbClr val="002D56"/>
                </a:solidFill>
                <a:latin typeface="Palatino Linotype" panose="02040502050505030304" pitchFamily="18" charset="0"/>
              </a:defRPr>
            </a:lvl2pPr>
            <a:lvl3pPr>
              <a:defRPr sz="2000">
                <a:solidFill>
                  <a:srgbClr val="002D56"/>
                </a:solidFill>
                <a:latin typeface="Palatino Linotype" panose="02040502050505030304" pitchFamily="18" charset="0"/>
              </a:defRPr>
            </a:lvl3pPr>
            <a:lvl4pPr>
              <a:defRPr sz="1800">
                <a:solidFill>
                  <a:srgbClr val="002D56"/>
                </a:solidFill>
                <a:latin typeface="Palatino Linotype" panose="02040502050505030304" pitchFamily="18" charset="0"/>
              </a:defRPr>
            </a:lvl4pPr>
            <a:lvl5pPr>
              <a:defRPr sz="1800">
                <a:solidFill>
                  <a:srgbClr val="002D56"/>
                </a:solidFill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Line 27"/>
          <p:cNvSpPr>
            <a:spLocks noChangeShapeType="1"/>
          </p:cNvSpPr>
          <p:nvPr userDrawn="1"/>
        </p:nvSpPr>
        <p:spPr bwMode="auto">
          <a:xfrm>
            <a:off x="1" y="790165"/>
            <a:ext cx="12024220" cy="0"/>
          </a:xfrm>
          <a:prstGeom prst="line">
            <a:avLst/>
          </a:prstGeom>
          <a:noFill/>
          <a:ln w="57150" cmpd="thickThin">
            <a:solidFill>
              <a:srgbClr val="002D56"/>
            </a:solidFill>
            <a:round/>
            <a:headEnd/>
            <a:tailEnd type="diamond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Line 27"/>
          <p:cNvSpPr>
            <a:spLocks noChangeShapeType="1"/>
          </p:cNvSpPr>
          <p:nvPr userDrawn="1"/>
        </p:nvSpPr>
        <p:spPr bwMode="auto">
          <a:xfrm>
            <a:off x="80" y="11388"/>
            <a:ext cx="12192000" cy="0"/>
          </a:xfrm>
          <a:prstGeom prst="line">
            <a:avLst/>
          </a:prstGeom>
          <a:noFill/>
          <a:ln w="57150" cmpd="thickThin">
            <a:solidFill>
              <a:srgbClr val="002D5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117027-474F-4C32-8931-D7F251CED7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155967"/>
            <a:ext cx="819544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46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F09156-5B1E-4A11-839B-F2C26FC74017}" type="datetime1">
              <a:rPr lang="en-US" smtClean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Line 27"/>
          <p:cNvSpPr>
            <a:spLocks noChangeShapeType="1"/>
          </p:cNvSpPr>
          <p:nvPr userDrawn="1"/>
        </p:nvSpPr>
        <p:spPr bwMode="auto">
          <a:xfrm>
            <a:off x="2" y="373084"/>
            <a:ext cx="10749092" cy="0"/>
          </a:xfrm>
          <a:prstGeom prst="line">
            <a:avLst/>
          </a:prstGeom>
          <a:noFill/>
          <a:ln w="57150" cmpd="thickThin">
            <a:solidFill>
              <a:srgbClr val="002D56"/>
            </a:solidFill>
            <a:round/>
            <a:headEnd/>
            <a:tailEnd type="diamond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490257" y="2161927"/>
            <a:ext cx="9269507" cy="1470025"/>
          </a:xfrm>
        </p:spPr>
        <p:txBody>
          <a:bodyPr/>
          <a:lstStyle>
            <a:lvl1pPr>
              <a:defRPr>
                <a:solidFill>
                  <a:srgbClr val="002D56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685240" y="3914620"/>
            <a:ext cx="8534400" cy="760319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5C707D"/>
                </a:solidFill>
                <a:latin typeface="Palatino Linotype" panose="0204050205050503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A4DE2D-9805-43BF-9CB7-FD6EA44FF7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155967"/>
            <a:ext cx="819544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21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01D336-4563-4835-8916-2772B410B292}" type="datetime1">
              <a:rPr lang="en-US" smtClean="0"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49AFE-49BF-45C1-9976-CFF8114687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600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31ACB0-8B64-4C7E-B366-2BA457314F46}" type="datetime1">
              <a:rPr lang="en-US" smtClean="0"/>
              <a:t>10/26/2023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63552A-A9A6-4CBA-8B3E-ECD64BA96E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028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D59F29-6DCA-40F4-B1EE-33457B1E94F2}" type="datetime1">
              <a:rPr lang="en-US" smtClean="0"/>
              <a:t>10/26/2023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DC861C-FA4C-4F85-81F3-A6B88845E7B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012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25F848-6FC3-4675-8207-BE263E6F8B1A}" type="datetime1">
              <a:rPr lang="en-US" smtClean="0"/>
              <a:t>10/26/2023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7E2421-D8AD-4A5A-95AB-46E25060235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745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BEA053-FC68-4AF0-874D-A32D89330BEA}" type="datetime1">
              <a:rPr lang="en-US" smtClean="0"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563561-3494-48D4-BA41-7F93345119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601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D0BEAE-75B7-48D6-BB17-87D5FC754EB4}" type="datetime1">
              <a:rPr lang="en-US" smtClean="0"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3A302-2558-463F-9E40-489727E5139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658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5"/>
          <p:cNvSpPr>
            <a:spLocks noChangeShapeType="1"/>
          </p:cNvSpPr>
          <p:nvPr userDrawn="1"/>
        </p:nvSpPr>
        <p:spPr bwMode="auto">
          <a:xfrm>
            <a:off x="1957432" y="6522632"/>
            <a:ext cx="10252497" cy="0"/>
          </a:xfrm>
          <a:prstGeom prst="line">
            <a:avLst/>
          </a:prstGeom>
          <a:noFill/>
          <a:ln w="57150" cmpd="thickThin">
            <a:solidFill>
              <a:srgbClr val="002D56"/>
            </a:solidFill>
            <a:round/>
            <a:headEnd type="diamond" w="sm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4047" y="26895"/>
            <a:ext cx="10237696" cy="774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D5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9E60743E-C47C-42FC-A367-435A85E161A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030CE3-0F83-464B-A525-9A65B8A922D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6263640"/>
            <a:ext cx="1272879" cy="502920"/>
          </a:xfrm>
          <a:prstGeom prst="rect">
            <a:avLst/>
          </a:prstGeom>
        </p:spPr>
      </p:pic>
      <p:sp>
        <p:nvSpPr>
          <p:cNvPr id="9" name="Text Box 31"/>
          <p:cNvSpPr txBox="1">
            <a:spLocks noChangeArrowheads="1"/>
          </p:cNvSpPr>
          <p:nvPr userDrawn="1"/>
        </p:nvSpPr>
        <p:spPr bwMode="auto">
          <a:xfrm>
            <a:off x="3108410" y="6591186"/>
            <a:ext cx="5975179" cy="27699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1200" b="1" dirty="0">
              <a:solidFill>
                <a:srgbClr val="002D56"/>
              </a:solidFill>
              <a:effectLst/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3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2" r:id="rId1"/>
    <p:sldLayoutId id="2147484513" r:id="rId2"/>
    <p:sldLayoutId id="2147484514" r:id="rId3"/>
    <p:sldLayoutId id="2147484515" r:id="rId4"/>
    <p:sldLayoutId id="2147484516" r:id="rId5"/>
    <p:sldLayoutId id="2147484517" r:id="rId6"/>
    <p:sldLayoutId id="2147484518" r:id="rId7"/>
    <p:sldLayoutId id="2147484519" r:id="rId8"/>
    <p:sldLayoutId id="2147484520" r:id="rId9"/>
    <p:sldLayoutId id="2147484521" r:id="rId10"/>
    <p:sldLayoutId id="214748452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lang="en-US" sz="4000" b="0" kern="1200" smtClean="0">
          <a:solidFill>
            <a:schemeClr val="tx1">
              <a:lumMod val="95000"/>
              <a:lumOff val="5000"/>
            </a:schemeClr>
          </a:solidFill>
          <a:latin typeface="Palatino Linotype" panose="0204050205050503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95000"/>
              <a:lumOff val="5000"/>
            </a:schemeClr>
          </a:solidFill>
          <a:latin typeface="Palatino Linotype" panose="0204050205050503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95000"/>
              <a:lumOff val="5000"/>
            </a:schemeClr>
          </a:solidFill>
          <a:latin typeface="Palatino Linotype" panose="0204050205050503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Palatino Linotype" panose="0204050205050503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95000"/>
              <a:lumOff val="5000"/>
            </a:schemeClr>
          </a:solidFill>
          <a:latin typeface="Palatino Linotype" panose="0204050205050503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95000"/>
              <a:lumOff val="5000"/>
            </a:schemeClr>
          </a:solidFill>
          <a:latin typeface="Palatino Linotype" panose="0204050205050503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cs.ku.edu/shannon-blun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g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52.png"/><Relationship Id="rId7" Type="http://schemas.openxmlformats.org/officeDocument/2006/relationships/image" Target="../media/image30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11" Type="http://schemas.openxmlformats.org/officeDocument/2006/relationships/image" Target="../media/image350.png"/><Relationship Id="rId5" Type="http://schemas.openxmlformats.org/officeDocument/2006/relationships/image" Target="../media/image280.png"/><Relationship Id="rId10" Type="http://schemas.openxmlformats.org/officeDocument/2006/relationships/image" Target="../media/image330.png"/><Relationship Id="rId4" Type="http://schemas.openxmlformats.org/officeDocument/2006/relationships/image" Target="../media/image270.png"/><Relationship Id="rId9" Type="http://schemas.openxmlformats.org/officeDocument/2006/relationships/image" Target="../media/image32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gif"/><Relationship Id="rId5" Type="http://schemas.openxmlformats.org/officeDocument/2006/relationships/image" Target="../media/image64.gif"/><Relationship Id="rId4" Type="http://schemas.openxmlformats.org/officeDocument/2006/relationships/image" Target="../media/image63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21731" y="1228299"/>
            <a:ext cx="9664340" cy="146031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50BA"/>
                </a:solidFill>
              </a:rPr>
              <a:t>Embracing Uncertainty to Enable Physically Meaningful Signal Processing</a:t>
            </a:r>
            <a:endParaRPr lang="en-US" sz="1800" dirty="0">
              <a:solidFill>
                <a:srgbClr val="0050B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BAB8E74-9DAF-CDF9-4110-1DBF1F84F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62" y="2825087"/>
            <a:ext cx="8628277" cy="326290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altLang="en-US" sz="105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en-US" sz="2800" dirty="0">
                <a:solidFill>
                  <a:schemeClr val="tx1"/>
                </a:solidFill>
              </a:rPr>
              <a:t>Shannon D. Blunt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altLang="en-US" sz="20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en-US" sz="2800" dirty="0">
                <a:solidFill>
                  <a:schemeClr val="tx1"/>
                </a:solidFill>
              </a:rPr>
              <a:t>Roy A. Roberts Distinguished Professor of EECS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en-US" sz="2800" dirty="0">
                <a:solidFill>
                  <a:schemeClr val="tx1"/>
                </a:solidFill>
              </a:rPr>
              <a:t>Director, Radar Systems &amp; Remote Sensing Lab (RSL)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en-US" sz="2800" dirty="0">
                <a:solidFill>
                  <a:schemeClr val="tx1"/>
                </a:solidFill>
              </a:rPr>
              <a:t>Director, Kansas Applied Research Lab (KARL)</a:t>
            </a:r>
          </a:p>
          <a:p>
            <a:pPr>
              <a:spcBef>
                <a:spcPts val="0"/>
              </a:spcBef>
            </a:pPr>
            <a:r>
              <a:rPr lang="en-US" altLang="en-US" sz="2800" dirty="0">
                <a:solidFill>
                  <a:schemeClr val="tx1"/>
                </a:solidFill>
              </a:rPr>
              <a:t>University of Kansas, Lawrence, KS</a:t>
            </a:r>
          </a:p>
          <a:p>
            <a:pPr>
              <a:spcBef>
                <a:spcPts val="0"/>
              </a:spcBef>
            </a:pPr>
            <a:r>
              <a:rPr lang="en-US" altLang="en-US" sz="2800" dirty="0">
                <a:solidFill>
                  <a:schemeClr val="tx1"/>
                </a:solidFill>
                <a:hlinkClick r:id="rId3"/>
              </a:rPr>
              <a:t>www.eecs.ku.edu/shannon-blunt</a:t>
            </a:r>
            <a:r>
              <a:rPr lang="en-US" altLang="en-US" sz="28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9939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87965" y="654226"/>
            <a:ext cx="3266618" cy="703519"/>
          </a:xfrm>
        </p:spPr>
        <p:txBody>
          <a:bodyPr>
            <a:normAutofit/>
          </a:bodyPr>
          <a:lstStyle/>
          <a:p>
            <a:r>
              <a:rPr lang="en-US" sz="2600" u="sng" dirty="0">
                <a:solidFill>
                  <a:srgbClr val="130CA4"/>
                </a:solidFill>
              </a:rPr>
              <a:t>Uncertainty</a:t>
            </a:r>
            <a:r>
              <a:rPr lang="en-US" sz="2600" dirty="0">
                <a:solidFill>
                  <a:srgbClr val="130CA4"/>
                </a:solidFill>
              </a:rPr>
              <a:t>: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179F60D-9448-3C8C-E111-CEF2827358F1}"/>
              </a:ext>
            </a:extLst>
          </p:cNvPr>
          <p:cNvSpPr txBox="1">
            <a:spLocks/>
          </p:cNvSpPr>
          <p:nvPr/>
        </p:nvSpPr>
        <p:spPr>
          <a:xfrm>
            <a:off x="3552265" y="807033"/>
            <a:ext cx="8151770" cy="8066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</a:rPr>
              <a:t>The mathematical way of saying “I think so, but am not completely sure”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7F0C855-17EB-F6CE-4694-C0E905D1C78A}"/>
              </a:ext>
            </a:extLst>
          </p:cNvPr>
          <p:cNvSpPr txBox="1">
            <a:spLocks/>
          </p:cNvSpPr>
          <p:nvPr/>
        </p:nvSpPr>
        <p:spPr>
          <a:xfrm>
            <a:off x="3552265" y="1787415"/>
            <a:ext cx="8639735" cy="1124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</a:rPr>
              <a:t>A formal area of research in applied math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B357533-10BB-15B1-430A-9B4B9984E433}"/>
              </a:ext>
            </a:extLst>
          </p:cNvPr>
          <p:cNvSpPr txBox="1">
            <a:spLocks/>
          </p:cNvSpPr>
          <p:nvPr/>
        </p:nvSpPr>
        <p:spPr>
          <a:xfrm>
            <a:off x="3552265" y="3086045"/>
            <a:ext cx="8639735" cy="1124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</a:rPr>
              <a:t>In the engineering context, the generalization of component/subsystem “tolerances”</a:t>
            </a:r>
          </a:p>
        </p:txBody>
      </p:sp>
      <p:pic>
        <p:nvPicPr>
          <p:cNvPr id="9" name="Picture 8" descr="A close-up of a cover&#10;&#10;Description automatically generated">
            <a:extLst>
              <a:ext uri="{FF2B5EF4-FFF2-40B4-BE49-F238E27FC236}">
                <a16:creationId xmlns:a16="http://schemas.microsoft.com/office/drawing/2014/main" id="{56A096C8-8216-7CEA-E096-ED60BE42B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65" y="2349845"/>
            <a:ext cx="1998386" cy="298762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4A7B16-B554-E58E-D665-21F2ABBE7E0B}"/>
              </a:ext>
            </a:extLst>
          </p:cNvPr>
          <p:cNvCxnSpPr>
            <a:cxnSpLocks/>
          </p:cNvCxnSpPr>
          <p:nvPr/>
        </p:nvCxnSpPr>
        <p:spPr>
          <a:xfrm flipH="1">
            <a:off x="2540139" y="2568388"/>
            <a:ext cx="1065914" cy="517656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2">
            <a:extLst>
              <a:ext uri="{FF2B5EF4-FFF2-40B4-BE49-F238E27FC236}">
                <a16:creationId xmlns:a16="http://schemas.microsoft.com/office/drawing/2014/main" id="{BD4AB72C-4F78-FA9F-E4B2-B9FCEDBE3462}"/>
              </a:ext>
            </a:extLst>
          </p:cNvPr>
          <p:cNvSpPr txBox="1">
            <a:spLocks/>
          </p:cNvSpPr>
          <p:nvPr/>
        </p:nvSpPr>
        <p:spPr>
          <a:xfrm>
            <a:off x="3606053" y="4478805"/>
            <a:ext cx="8639735" cy="1124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600" dirty="0">
                <a:solidFill>
                  <a:srgbClr val="FF0000"/>
                </a:solidFill>
              </a:rPr>
              <a:t>Given far too little attention in signal processing (especially in research)</a:t>
            </a:r>
          </a:p>
        </p:txBody>
      </p:sp>
    </p:spTree>
    <p:extLst>
      <p:ext uri="{BB962C8B-B14F-4D97-AF65-F5344CB8AC3E}">
        <p14:creationId xmlns:p14="http://schemas.microsoft.com/office/powerpoint/2010/main" val="2129606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5118" y="2272553"/>
            <a:ext cx="10972800" cy="21165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30CA4"/>
                </a:solidFill>
              </a:rPr>
              <a:t>Wise words that influenced me</a:t>
            </a:r>
            <a:br>
              <a:rPr lang="en-US" dirty="0">
                <a:solidFill>
                  <a:srgbClr val="130CA4"/>
                </a:solidFill>
              </a:rPr>
            </a:br>
            <a:br>
              <a:rPr lang="en-US" dirty="0">
                <a:solidFill>
                  <a:srgbClr val="130CA4"/>
                </a:solidFill>
              </a:rPr>
            </a:br>
            <a:r>
              <a:rPr lang="en-US" dirty="0">
                <a:solidFill>
                  <a:srgbClr val="130CA4"/>
                </a:solidFill>
              </a:rPr>
              <a:t>(per Arvin’s expectation of “wise things”)</a:t>
            </a:r>
          </a:p>
        </p:txBody>
      </p:sp>
    </p:spTree>
    <p:extLst>
      <p:ext uri="{BB962C8B-B14F-4D97-AF65-F5344CB8AC3E}">
        <p14:creationId xmlns:p14="http://schemas.microsoft.com/office/powerpoint/2010/main" val="1427285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99346" y="1196031"/>
            <a:ext cx="9269507" cy="18506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30CA4"/>
                </a:solidFill>
              </a:rPr>
              <a:t>“</a:t>
            </a:r>
            <a:r>
              <a:rPr lang="en-US" i="1" dirty="0">
                <a:solidFill>
                  <a:srgbClr val="130CA4"/>
                </a:solidFill>
              </a:rPr>
              <a:t>You are all ignorant</a:t>
            </a:r>
            <a:r>
              <a:rPr lang="en-US" dirty="0">
                <a:solidFill>
                  <a:srgbClr val="130CA4"/>
                </a:solidFill>
              </a:rPr>
              <a:t>”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B7302B5-1114-164D-A82E-F771E5D1BC9E}"/>
              </a:ext>
            </a:extLst>
          </p:cNvPr>
          <p:cNvSpPr txBox="1">
            <a:spLocks/>
          </p:cNvSpPr>
          <p:nvPr/>
        </p:nvSpPr>
        <p:spPr>
          <a:xfrm>
            <a:off x="5113499" y="2836089"/>
            <a:ext cx="6650810" cy="92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sym typeface="Symbol" panose="05050102010706020507" pitchFamily="18" charset="2"/>
              </a:rPr>
              <a:t></a:t>
            </a:r>
            <a:r>
              <a:rPr lang="en-US" sz="2800" dirty="0">
                <a:solidFill>
                  <a:schemeClr val="tx1"/>
                </a:solidFill>
              </a:rPr>
              <a:t> Mr. </a:t>
            </a:r>
            <a:r>
              <a:rPr lang="en-US" sz="2800" dirty="0" err="1">
                <a:solidFill>
                  <a:schemeClr val="tx1"/>
                </a:solidFill>
              </a:rPr>
              <a:t>Medling</a:t>
            </a:r>
            <a:r>
              <a:rPr lang="en-US" sz="2800" dirty="0">
                <a:solidFill>
                  <a:schemeClr val="tx1"/>
                </a:solidFill>
              </a:rPr>
              <a:t>, 7</a:t>
            </a:r>
            <a:r>
              <a:rPr lang="en-US" sz="2800" baseline="30000" dirty="0">
                <a:solidFill>
                  <a:schemeClr val="tx1"/>
                </a:solidFill>
              </a:rPr>
              <a:t>th</a:t>
            </a:r>
            <a:r>
              <a:rPr lang="en-US" sz="2800" dirty="0">
                <a:solidFill>
                  <a:schemeClr val="tx1"/>
                </a:solidFill>
              </a:rPr>
              <a:t> grade Social Studies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</a:rPr>
              <a:t>   New Madrid Junior High</a:t>
            </a:r>
          </a:p>
        </p:txBody>
      </p:sp>
    </p:spTree>
    <p:extLst>
      <p:ext uri="{BB962C8B-B14F-4D97-AF65-F5344CB8AC3E}">
        <p14:creationId xmlns:p14="http://schemas.microsoft.com/office/powerpoint/2010/main" val="437432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99346" y="1196031"/>
            <a:ext cx="9269507" cy="18506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30CA4"/>
                </a:solidFill>
              </a:rPr>
              <a:t>“</a:t>
            </a:r>
            <a:r>
              <a:rPr lang="en-US" i="1" dirty="0">
                <a:solidFill>
                  <a:srgbClr val="130CA4"/>
                </a:solidFill>
              </a:rPr>
              <a:t>You are all ignorant</a:t>
            </a:r>
            <a:r>
              <a:rPr lang="en-US" dirty="0">
                <a:solidFill>
                  <a:srgbClr val="130CA4"/>
                </a:solidFill>
              </a:rPr>
              <a:t>”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B7302B5-1114-164D-A82E-F771E5D1BC9E}"/>
              </a:ext>
            </a:extLst>
          </p:cNvPr>
          <p:cNvSpPr txBox="1">
            <a:spLocks/>
          </p:cNvSpPr>
          <p:nvPr/>
        </p:nvSpPr>
        <p:spPr>
          <a:xfrm>
            <a:off x="5113499" y="2836089"/>
            <a:ext cx="6650810" cy="92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sym typeface="Symbol" panose="05050102010706020507" pitchFamily="18" charset="2"/>
              </a:rPr>
              <a:t></a:t>
            </a:r>
            <a:r>
              <a:rPr lang="en-US" sz="2800" dirty="0">
                <a:solidFill>
                  <a:schemeClr val="tx1"/>
                </a:solidFill>
              </a:rPr>
              <a:t> Mr. </a:t>
            </a:r>
            <a:r>
              <a:rPr lang="en-US" sz="2800" dirty="0" err="1">
                <a:solidFill>
                  <a:schemeClr val="tx1"/>
                </a:solidFill>
              </a:rPr>
              <a:t>Medling</a:t>
            </a:r>
            <a:r>
              <a:rPr lang="en-US" sz="2800" dirty="0">
                <a:solidFill>
                  <a:schemeClr val="tx1"/>
                </a:solidFill>
              </a:rPr>
              <a:t>, 7</a:t>
            </a:r>
            <a:r>
              <a:rPr lang="en-US" sz="2800" baseline="30000" dirty="0">
                <a:solidFill>
                  <a:schemeClr val="tx1"/>
                </a:solidFill>
              </a:rPr>
              <a:t>th</a:t>
            </a:r>
            <a:r>
              <a:rPr lang="en-US" sz="2800" dirty="0">
                <a:solidFill>
                  <a:schemeClr val="tx1"/>
                </a:solidFill>
              </a:rPr>
              <a:t> grade Social Studies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</a:rPr>
              <a:t>   New Madrid Junior High</a:t>
            </a:r>
          </a:p>
        </p:txBody>
      </p:sp>
    </p:spTree>
    <p:extLst>
      <p:ext uri="{BB962C8B-B14F-4D97-AF65-F5344CB8AC3E}">
        <p14:creationId xmlns:p14="http://schemas.microsoft.com/office/powerpoint/2010/main" val="4127585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99346" y="1196031"/>
            <a:ext cx="9269507" cy="18506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30CA4"/>
                </a:solidFill>
              </a:rPr>
              <a:t>“</a:t>
            </a:r>
            <a:r>
              <a:rPr lang="en-US" i="1" dirty="0">
                <a:solidFill>
                  <a:srgbClr val="130CA4"/>
                </a:solidFill>
              </a:rPr>
              <a:t>You are all ignorant</a:t>
            </a:r>
            <a:r>
              <a:rPr lang="en-US" dirty="0">
                <a:solidFill>
                  <a:srgbClr val="130CA4"/>
                </a:solidFill>
              </a:rPr>
              <a:t>”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B7302B5-1114-164D-A82E-F771E5D1BC9E}"/>
              </a:ext>
            </a:extLst>
          </p:cNvPr>
          <p:cNvSpPr txBox="1">
            <a:spLocks/>
          </p:cNvSpPr>
          <p:nvPr/>
        </p:nvSpPr>
        <p:spPr>
          <a:xfrm>
            <a:off x="5113499" y="2836089"/>
            <a:ext cx="6650810" cy="92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sym typeface="Symbol" panose="05050102010706020507" pitchFamily="18" charset="2"/>
              </a:rPr>
              <a:t></a:t>
            </a:r>
            <a:r>
              <a:rPr lang="en-US" sz="2800" dirty="0">
                <a:solidFill>
                  <a:schemeClr val="tx1"/>
                </a:solidFill>
              </a:rPr>
              <a:t> Mr. </a:t>
            </a:r>
            <a:r>
              <a:rPr lang="en-US" sz="2800" dirty="0" err="1">
                <a:solidFill>
                  <a:schemeClr val="tx1"/>
                </a:solidFill>
              </a:rPr>
              <a:t>Medling</a:t>
            </a:r>
            <a:r>
              <a:rPr lang="en-US" sz="2800" dirty="0">
                <a:solidFill>
                  <a:schemeClr val="tx1"/>
                </a:solidFill>
              </a:rPr>
              <a:t>, 7</a:t>
            </a:r>
            <a:r>
              <a:rPr lang="en-US" sz="2800" baseline="30000" dirty="0">
                <a:solidFill>
                  <a:schemeClr val="tx1"/>
                </a:solidFill>
              </a:rPr>
              <a:t>th</a:t>
            </a:r>
            <a:r>
              <a:rPr lang="en-US" sz="2800" dirty="0">
                <a:solidFill>
                  <a:schemeClr val="tx1"/>
                </a:solidFill>
              </a:rPr>
              <a:t> grade Social Studies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</a:rPr>
              <a:t>   New Madrid Junior High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8DF3754-FE1C-5BD4-744D-D8FCC4BEEC9E}"/>
              </a:ext>
            </a:extLst>
          </p:cNvPr>
          <p:cNvSpPr txBox="1">
            <a:spLocks/>
          </p:cNvSpPr>
          <p:nvPr/>
        </p:nvSpPr>
        <p:spPr>
          <a:xfrm>
            <a:off x="1925428" y="5401485"/>
            <a:ext cx="8417344" cy="7843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dirty="0">
                <a:solidFill>
                  <a:srgbClr val="FFFF00"/>
                </a:solidFill>
              </a:rPr>
              <a:t>His point: strive to become less so</a:t>
            </a:r>
          </a:p>
        </p:txBody>
      </p:sp>
      <p:pic>
        <p:nvPicPr>
          <p:cNvPr id="7" name="Picture 6" descr="A person with a shark&#10;&#10;Description automatically generated">
            <a:extLst>
              <a:ext uri="{FF2B5EF4-FFF2-40B4-BE49-F238E27FC236}">
                <a16:creationId xmlns:a16="http://schemas.microsoft.com/office/drawing/2014/main" id="{3D5E46FC-3E47-C6AB-B991-8B08DD23E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1725"/>
            <a:ext cx="3542895" cy="3334066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2F7F0E76-7164-8C47-FC1E-1752AFECA3AB}"/>
              </a:ext>
            </a:extLst>
          </p:cNvPr>
          <p:cNvSpPr txBox="1">
            <a:spLocks/>
          </p:cNvSpPr>
          <p:nvPr/>
        </p:nvSpPr>
        <p:spPr>
          <a:xfrm>
            <a:off x="651777" y="4491318"/>
            <a:ext cx="2239340" cy="36307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</a:rPr>
              <a:t>is bliss</a:t>
            </a:r>
          </a:p>
        </p:txBody>
      </p:sp>
    </p:spTree>
    <p:extLst>
      <p:ext uri="{BB962C8B-B14F-4D97-AF65-F5344CB8AC3E}">
        <p14:creationId xmlns:p14="http://schemas.microsoft.com/office/powerpoint/2010/main" val="2563417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99346" y="1196031"/>
            <a:ext cx="9269507" cy="18506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30CA4"/>
                </a:solidFill>
              </a:rPr>
              <a:t>“</a:t>
            </a:r>
            <a:r>
              <a:rPr lang="en-US" i="1" dirty="0">
                <a:solidFill>
                  <a:srgbClr val="130CA4"/>
                </a:solidFill>
              </a:rPr>
              <a:t>I don’t understand this magic you are doing … but it won’t work</a:t>
            </a:r>
            <a:r>
              <a:rPr lang="en-US" dirty="0">
                <a:solidFill>
                  <a:srgbClr val="130CA4"/>
                </a:solidFill>
              </a:rPr>
              <a:t>”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B7302B5-1114-164D-A82E-F771E5D1BC9E}"/>
              </a:ext>
            </a:extLst>
          </p:cNvPr>
          <p:cNvSpPr txBox="1">
            <a:spLocks/>
          </p:cNvSpPr>
          <p:nvPr/>
        </p:nvSpPr>
        <p:spPr>
          <a:xfrm>
            <a:off x="5113499" y="2836088"/>
            <a:ext cx="6650810" cy="1251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sym typeface="Symbol" panose="05050102010706020507" pitchFamily="18" charset="2"/>
              </a:rPr>
              <a:t>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Vilhelm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Gregers</a:t>
            </a:r>
            <a:r>
              <a:rPr lang="en-US" sz="2800" dirty="0">
                <a:solidFill>
                  <a:schemeClr val="tx1"/>
                </a:solidFill>
              </a:rPr>
              <a:t>-Hansen, 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</a:rPr>
              <a:t>   Radar Division, Naval Research Lab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</a:rPr>
              <a:t>   (in 2003)</a:t>
            </a:r>
          </a:p>
        </p:txBody>
      </p:sp>
    </p:spTree>
    <p:extLst>
      <p:ext uri="{BB962C8B-B14F-4D97-AF65-F5344CB8AC3E}">
        <p14:creationId xmlns:p14="http://schemas.microsoft.com/office/powerpoint/2010/main" val="3656829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99346" y="1196031"/>
            <a:ext cx="9269507" cy="18506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30CA4"/>
                </a:solidFill>
              </a:rPr>
              <a:t>“</a:t>
            </a:r>
            <a:r>
              <a:rPr lang="en-US" i="1" dirty="0">
                <a:solidFill>
                  <a:srgbClr val="130CA4"/>
                </a:solidFill>
              </a:rPr>
              <a:t>I don’t understand this magic you are doing … but it won’t work</a:t>
            </a:r>
            <a:r>
              <a:rPr lang="en-US" dirty="0">
                <a:solidFill>
                  <a:srgbClr val="130CA4"/>
                </a:solidFill>
              </a:rPr>
              <a:t>”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8DF3754-FE1C-5BD4-744D-D8FCC4BEEC9E}"/>
              </a:ext>
            </a:extLst>
          </p:cNvPr>
          <p:cNvSpPr txBox="1">
            <a:spLocks/>
          </p:cNvSpPr>
          <p:nvPr/>
        </p:nvSpPr>
        <p:spPr>
          <a:xfrm>
            <a:off x="609600" y="4869087"/>
            <a:ext cx="10972800" cy="106479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000" b="1" dirty="0">
                <a:solidFill>
                  <a:srgbClr val="FFFF00"/>
                </a:solidFill>
              </a:rPr>
              <a:t>Years later, led to several 1</a:t>
            </a:r>
            <a:r>
              <a:rPr lang="en-US" sz="3000" b="1" baseline="30000" dirty="0">
                <a:solidFill>
                  <a:srgbClr val="FFFF00"/>
                </a:solidFill>
              </a:rPr>
              <a:t>st</a:t>
            </a:r>
            <a:r>
              <a:rPr lang="en-US" sz="3000" b="1" dirty="0">
                <a:solidFill>
                  <a:srgbClr val="FFFF00"/>
                </a:solidFill>
              </a:rPr>
              <a:t>-of-their kind research demos …                     after determining how to replace said “magic” with reality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CD30EF5-C4FF-87CF-E52D-FA2D281A0BE1}"/>
              </a:ext>
            </a:extLst>
          </p:cNvPr>
          <p:cNvSpPr txBox="1">
            <a:spLocks/>
          </p:cNvSpPr>
          <p:nvPr/>
        </p:nvSpPr>
        <p:spPr>
          <a:xfrm>
            <a:off x="5113499" y="2836088"/>
            <a:ext cx="6650810" cy="1251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sym typeface="Symbol" panose="05050102010706020507" pitchFamily="18" charset="2"/>
              </a:rPr>
              <a:t>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Vilhelm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Gregers</a:t>
            </a:r>
            <a:r>
              <a:rPr lang="en-US" sz="2800" dirty="0">
                <a:solidFill>
                  <a:schemeClr val="tx1"/>
                </a:solidFill>
              </a:rPr>
              <a:t>-Hansen, 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</a:rPr>
              <a:t>   Radar Division, Naval Research Lab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</a:rPr>
              <a:t>   (in 2003)</a:t>
            </a:r>
          </a:p>
        </p:txBody>
      </p:sp>
    </p:spTree>
    <p:extLst>
      <p:ext uri="{BB962C8B-B14F-4D97-AF65-F5344CB8AC3E}">
        <p14:creationId xmlns:p14="http://schemas.microsoft.com/office/powerpoint/2010/main" val="3924107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46036" y="682091"/>
            <a:ext cx="4862543" cy="9656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30CA4"/>
                </a:solidFill>
              </a:rPr>
              <a:t>“</a:t>
            </a:r>
            <a:r>
              <a:rPr lang="en-US" i="1" dirty="0">
                <a:solidFill>
                  <a:srgbClr val="130CA4"/>
                </a:solidFill>
              </a:rPr>
              <a:t>Needs more cowbell</a:t>
            </a:r>
            <a:r>
              <a:rPr lang="en-US" dirty="0">
                <a:solidFill>
                  <a:srgbClr val="130CA4"/>
                </a:solidFill>
              </a:rPr>
              <a:t>”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B7302B5-1114-164D-A82E-F771E5D1BC9E}"/>
              </a:ext>
            </a:extLst>
          </p:cNvPr>
          <p:cNvSpPr txBox="1">
            <a:spLocks/>
          </p:cNvSpPr>
          <p:nvPr/>
        </p:nvSpPr>
        <p:spPr>
          <a:xfrm>
            <a:off x="5611746" y="2865994"/>
            <a:ext cx="6650810" cy="92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sym typeface="Symbol" panose="05050102010706020507" pitchFamily="18" charset="2"/>
              </a:rPr>
              <a:t></a:t>
            </a:r>
            <a:r>
              <a:rPr lang="en-US" sz="2800" dirty="0">
                <a:solidFill>
                  <a:schemeClr val="tx1"/>
                </a:solidFill>
              </a:rPr>
              <a:t> Dr. Karl Gerlach, 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</a:rPr>
              <a:t>   Radar Division, Naval Research Lab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E73EB35-6072-B0B1-A82E-F73F4FB11548}"/>
              </a:ext>
            </a:extLst>
          </p:cNvPr>
          <p:cNvSpPr txBox="1">
            <a:spLocks/>
          </p:cNvSpPr>
          <p:nvPr/>
        </p:nvSpPr>
        <p:spPr>
          <a:xfrm>
            <a:off x="6128425" y="819049"/>
            <a:ext cx="5986183" cy="1881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5700" dirty="0">
                <a:solidFill>
                  <a:srgbClr val="130CA4"/>
                </a:solidFill>
              </a:rPr>
              <a:t>“</a:t>
            </a:r>
            <a:r>
              <a:rPr lang="en-US" sz="5700" i="1" dirty="0">
                <a:solidFill>
                  <a:srgbClr val="130CA4"/>
                </a:solidFill>
              </a:rPr>
              <a:t>Few, but ripe</a:t>
            </a:r>
            <a:r>
              <a:rPr lang="en-US" sz="5700" dirty="0">
                <a:solidFill>
                  <a:srgbClr val="130CA4"/>
                </a:solidFill>
              </a:rPr>
              <a:t>”</a:t>
            </a:r>
          </a:p>
          <a:p>
            <a:pPr fontAlgn="auto">
              <a:spcAft>
                <a:spcPts val="0"/>
              </a:spcAft>
            </a:pPr>
            <a:endParaRPr lang="en-US" sz="2000" dirty="0">
              <a:solidFill>
                <a:srgbClr val="130CA4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dirty="0">
                <a:solidFill>
                  <a:srgbClr val="130CA4"/>
                </a:solidFill>
              </a:rPr>
              <a:t>(personal motto of famed mathematician Carl Friedrich Gauss)</a:t>
            </a:r>
          </a:p>
        </p:txBody>
      </p:sp>
      <p:pic>
        <p:nvPicPr>
          <p:cNvPr id="8" name="Picture 7" descr="A person wearing sunglasses and a leather jacket&#10;&#10;Description automatically generated">
            <a:extLst>
              <a:ext uri="{FF2B5EF4-FFF2-40B4-BE49-F238E27FC236}">
                <a16:creationId xmlns:a16="http://schemas.microsoft.com/office/drawing/2014/main" id="{D81FFA68-766F-C222-C78A-52A4EE862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937" y="1499429"/>
            <a:ext cx="3089788" cy="231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04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46036" y="682091"/>
            <a:ext cx="4862543" cy="9656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30CA4"/>
                </a:solidFill>
              </a:rPr>
              <a:t>“</a:t>
            </a:r>
            <a:r>
              <a:rPr lang="en-US" i="1" dirty="0">
                <a:solidFill>
                  <a:srgbClr val="130CA4"/>
                </a:solidFill>
              </a:rPr>
              <a:t>Needs more cowbell</a:t>
            </a:r>
            <a:r>
              <a:rPr lang="en-US" dirty="0">
                <a:solidFill>
                  <a:srgbClr val="130CA4"/>
                </a:solidFill>
              </a:rPr>
              <a:t>”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B7302B5-1114-164D-A82E-F771E5D1BC9E}"/>
              </a:ext>
            </a:extLst>
          </p:cNvPr>
          <p:cNvSpPr txBox="1">
            <a:spLocks/>
          </p:cNvSpPr>
          <p:nvPr/>
        </p:nvSpPr>
        <p:spPr>
          <a:xfrm>
            <a:off x="5611746" y="2865994"/>
            <a:ext cx="6650810" cy="92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sym typeface="Symbol" panose="05050102010706020507" pitchFamily="18" charset="2"/>
              </a:rPr>
              <a:t></a:t>
            </a:r>
            <a:r>
              <a:rPr lang="en-US" sz="2800" dirty="0">
                <a:solidFill>
                  <a:schemeClr val="tx1"/>
                </a:solidFill>
              </a:rPr>
              <a:t> Dr. Karl Gerlach, 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</a:rPr>
              <a:t>   Radar Division, Naval Research Lab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8DF3754-FE1C-5BD4-744D-D8FCC4BEEC9E}"/>
              </a:ext>
            </a:extLst>
          </p:cNvPr>
          <p:cNvSpPr txBox="1">
            <a:spLocks/>
          </p:cNvSpPr>
          <p:nvPr/>
        </p:nvSpPr>
        <p:spPr>
          <a:xfrm>
            <a:off x="992220" y="4669202"/>
            <a:ext cx="10272409" cy="1524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dirty="0">
                <a:solidFill>
                  <a:srgbClr val="FFFF00"/>
                </a:solidFill>
              </a:rPr>
              <a:t>More </a:t>
            </a:r>
            <a:r>
              <a:rPr lang="en-US" b="1" dirty="0">
                <a:solidFill>
                  <a:srgbClr val="FFFF00"/>
                </a:solidFill>
                <a:sym typeface="Symbol" panose="05050102010706020507" pitchFamily="18" charset="2"/>
              </a:rPr>
              <a:t> better.</a:t>
            </a:r>
            <a:endParaRPr lang="en-US" b="1" dirty="0"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b="1" dirty="0">
                <a:solidFill>
                  <a:srgbClr val="FFFF00"/>
                </a:solidFill>
              </a:rPr>
              <a:t>Research impact is </a:t>
            </a:r>
            <a:r>
              <a:rPr lang="en-US" b="1" u="sng" dirty="0">
                <a:solidFill>
                  <a:srgbClr val="FFFF00"/>
                </a:solidFill>
              </a:rPr>
              <a:t>not</a:t>
            </a:r>
            <a:r>
              <a:rPr lang="en-US" b="1" dirty="0">
                <a:solidFill>
                  <a:srgbClr val="FFFF00"/>
                </a:solidFill>
              </a:rPr>
              <a:t> a numbers game.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E73EB35-6072-B0B1-A82E-F73F4FB11548}"/>
              </a:ext>
            </a:extLst>
          </p:cNvPr>
          <p:cNvSpPr txBox="1">
            <a:spLocks/>
          </p:cNvSpPr>
          <p:nvPr/>
        </p:nvSpPr>
        <p:spPr>
          <a:xfrm>
            <a:off x="6128425" y="819049"/>
            <a:ext cx="5986183" cy="1881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5700" dirty="0">
                <a:solidFill>
                  <a:srgbClr val="130CA4"/>
                </a:solidFill>
              </a:rPr>
              <a:t>“</a:t>
            </a:r>
            <a:r>
              <a:rPr lang="en-US" sz="5700" i="1" dirty="0">
                <a:solidFill>
                  <a:srgbClr val="130CA4"/>
                </a:solidFill>
              </a:rPr>
              <a:t>Few, but ripe</a:t>
            </a:r>
            <a:r>
              <a:rPr lang="en-US" sz="5700" dirty="0">
                <a:solidFill>
                  <a:srgbClr val="130CA4"/>
                </a:solidFill>
              </a:rPr>
              <a:t>”</a:t>
            </a:r>
          </a:p>
          <a:p>
            <a:pPr fontAlgn="auto">
              <a:spcAft>
                <a:spcPts val="0"/>
              </a:spcAft>
            </a:pPr>
            <a:endParaRPr lang="en-US" sz="2000" dirty="0">
              <a:solidFill>
                <a:srgbClr val="130CA4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dirty="0">
                <a:solidFill>
                  <a:srgbClr val="130CA4"/>
                </a:solidFill>
              </a:rPr>
              <a:t>(personal motto of famed mathematician Carl Friedrich Gauss)</a:t>
            </a:r>
          </a:p>
        </p:txBody>
      </p:sp>
      <p:pic>
        <p:nvPicPr>
          <p:cNvPr id="8" name="Picture 7" descr="A person wearing sunglasses and a leather jacket&#10;&#10;Description automatically generated">
            <a:extLst>
              <a:ext uri="{FF2B5EF4-FFF2-40B4-BE49-F238E27FC236}">
                <a16:creationId xmlns:a16="http://schemas.microsoft.com/office/drawing/2014/main" id="{D81FFA68-766F-C222-C78A-52A4EE862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937" y="1499429"/>
            <a:ext cx="3089788" cy="231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85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Into the weeds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290920"/>
            <a:ext cx="9353265" cy="154781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600" dirty="0">
                <a:solidFill>
                  <a:srgbClr val="0033CC"/>
                </a:solidFill>
                <a:latin typeface="Calibri" pitchFamily="34" charset="0"/>
              </a:rPr>
              <a:t>In recent years, KU RSL has made numerous advances on:</a:t>
            </a:r>
          </a:p>
          <a:p>
            <a:pPr lvl="1">
              <a:spcBef>
                <a:spcPts val="0"/>
              </a:spcBef>
              <a:defRPr/>
            </a:pPr>
            <a:r>
              <a:rPr lang="en-US" sz="2200" dirty="0">
                <a:solidFill>
                  <a:schemeClr val="tx1"/>
                </a:solidFill>
                <a:latin typeface="Calibri" pitchFamily="34" charset="0"/>
              </a:rPr>
              <a:t>Complex waveforms</a:t>
            </a:r>
          </a:p>
          <a:p>
            <a:pPr lvl="1">
              <a:spcBef>
                <a:spcPts val="0"/>
              </a:spcBef>
              <a:defRPr/>
            </a:pPr>
            <a:r>
              <a:rPr lang="en-US" sz="2200" dirty="0">
                <a:solidFill>
                  <a:schemeClr val="tx1"/>
                </a:solidFill>
                <a:latin typeface="Calibri" pitchFamily="34" charset="0"/>
              </a:rPr>
              <a:t>Embedding communications into radar emissions</a:t>
            </a:r>
          </a:p>
          <a:p>
            <a:pPr lvl="1">
              <a:spcBef>
                <a:spcPts val="0"/>
              </a:spcBef>
              <a:defRPr/>
            </a:pPr>
            <a:r>
              <a:rPr lang="en-US" sz="2200" dirty="0">
                <a:solidFill>
                  <a:schemeClr val="tx1"/>
                </a:solidFill>
                <a:latin typeface="Calibri" pitchFamily="34" charset="0"/>
              </a:rPr>
              <a:t>Adaptive receive signal processing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C94323F-EB6A-7A71-70F7-6CE679847F60}"/>
              </a:ext>
            </a:extLst>
          </p:cNvPr>
          <p:cNvSpPr txBox="1">
            <a:spLocks/>
          </p:cNvSpPr>
          <p:nvPr/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2998625-F1E6-41BD-9C88-BF90A3F4991E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19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B4C1245D-4216-40E8-822E-DB364342D017}"/>
              </a:ext>
            </a:extLst>
          </p:cNvPr>
          <p:cNvSpPr/>
          <p:nvPr/>
        </p:nvSpPr>
        <p:spPr>
          <a:xfrm>
            <a:off x="7050895" y="1762941"/>
            <a:ext cx="339164" cy="923330"/>
          </a:xfrm>
          <a:prstGeom prst="rightBrac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434276-F742-3852-0D4F-3F820CBA6F80}"/>
              </a:ext>
            </a:extLst>
          </p:cNvPr>
          <p:cNvSpPr txBox="1"/>
          <p:nvPr/>
        </p:nvSpPr>
        <p:spPr>
          <a:xfrm>
            <a:off x="7275070" y="1888069"/>
            <a:ext cx="3566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Experimentally validated</a:t>
            </a:r>
          </a:p>
          <a:p>
            <a:pPr algn="ctr"/>
            <a:r>
              <a:rPr lang="en-US" b="1" dirty="0">
                <a:solidFill>
                  <a:srgbClr val="008000"/>
                </a:solidFill>
              </a:rPr>
              <a:t>with open-air measurements</a:t>
            </a:r>
          </a:p>
        </p:txBody>
      </p:sp>
    </p:spTree>
    <p:extLst>
      <p:ext uri="{BB962C8B-B14F-4D97-AF65-F5344CB8AC3E}">
        <p14:creationId xmlns:p14="http://schemas.microsoft.com/office/powerpoint/2010/main" val="1010073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E993A-1439-3997-3742-6562163C2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you, Ireland</a:t>
            </a:r>
          </a:p>
        </p:txBody>
      </p:sp>
      <p:pic>
        <p:nvPicPr>
          <p:cNvPr id="5" name="Picture 4" descr="A white sphere on top of a building&#10;&#10;Description automatically generated">
            <a:extLst>
              <a:ext uri="{FF2B5EF4-FFF2-40B4-BE49-F238E27FC236}">
                <a16:creationId xmlns:a16="http://schemas.microsoft.com/office/drawing/2014/main" id="{AE0D6A7A-A9B9-73C0-BCFC-110351F46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31" b="23434"/>
          <a:stretch/>
        </p:blipFill>
        <p:spPr>
          <a:xfrm>
            <a:off x="7038110" y="879937"/>
            <a:ext cx="3961204" cy="5473326"/>
          </a:xfrm>
          <a:prstGeom prst="rect">
            <a:avLst/>
          </a:prstGeom>
        </p:spPr>
      </p:pic>
      <p:pic>
        <p:nvPicPr>
          <p:cNvPr id="7" name="Picture 6" descr="A screenshot of a message&#10;&#10;Description automatically generated">
            <a:extLst>
              <a:ext uri="{FF2B5EF4-FFF2-40B4-BE49-F238E27FC236}">
                <a16:creationId xmlns:a16="http://schemas.microsoft.com/office/drawing/2014/main" id="{CF1D6AD7-DE95-B1EC-21D6-FD4FB363A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19" b="26869"/>
          <a:stretch/>
        </p:blipFill>
        <p:spPr>
          <a:xfrm>
            <a:off x="1036822" y="905574"/>
            <a:ext cx="3961204" cy="525668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C449E8-A61F-470A-0E05-1EE98A7785C7}"/>
              </a:ext>
            </a:extLst>
          </p:cNvPr>
          <p:cNvCxnSpPr/>
          <p:nvPr/>
        </p:nvCxnSpPr>
        <p:spPr>
          <a:xfrm>
            <a:off x="1801091" y="1870364"/>
            <a:ext cx="17595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001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Into the weeds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290919"/>
            <a:ext cx="9407856" cy="3989004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defRPr/>
            </a:pPr>
            <a:r>
              <a:rPr lang="en-US" sz="2800" dirty="0">
                <a:solidFill>
                  <a:srgbClr val="0033CC"/>
                </a:solidFill>
                <a:latin typeface="Calibri" pitchFamily="34" charset="0"/>
              </a:rPr>
              <a:t>In recent years, KU RSL has made numerous advances on: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Complex waveforms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Embedding communications into radar emissions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Adaptive receive signal processing</a:t>
            </a:r>
          </a:p>
          <a:p>
            <a:pPr lvl="1">
              <a:spcBef>
                <a:spcPts val="0"/>
              </a:spcBef>
              <a:defRPr/>
            </a:pPr>
            <a:endParaRPr lang="en-US" dirty="0">
              <a:solidFill>
                <a:srgbClr val="0033CC"/>
              </a:solidFill>
              <a:latin typeface="Calibri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b="1" dirty="0">
                <a:solidFill>
                  <a:srgbClr val="0033CC"/>
                </a:solidFill>
                <a:latin typeface="Calibri" pitchFamily="34" charset="0"/>
              </a:rPr>
              <a:t>Enabled by more tightly coupling theoretical signal processing (SP) to hardware experimentation </a:t>
            </a:r>
            <a:r>
              <a:rPr lang="en-US" b="1" dirty="0">
                <a:solidFill>
                  <a:srgbClr val="0033CC"/>
                </a:solidFill>
                <a:latin typeface="Calibri" pitchFamily="34" charset="0"/>
                <a:sym typeface="Symbol" panose="05050102010706020507" pitchFamily="18" charset="2"/>
              </a:rPr>
              <a:t> </a:t>
            </a:r>
            <a:r>
              <a:rPr lang="en-US" b="1" u="sng" dirty="0">
                <a:solidFill>
                  <a:srgbClr val="0033CC"/>
                </a:solidFill>
                <a:latin typeface="Calibri" pitchFamily="34" charset="0"/>
              </a:rPr>
              <a:t>physically-meaningful SP</a:t>
            </a:r>
          </a:p>
          <a:p>
            <a:pPr lvl="1">
              <a:spcBef>
                <a:spcPts val="0"/>
              </a:spcBef>
              <a:defRPr/>
            </a:pPr>
            <a:endParaRPr lang="en-US" dirty="0">
              <a:solidFill>
                <a:srgbClr val="0033CC"/>
              </a:solidFill>
              <a:latin typeface="Calibri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dirty="0">
                <a:solidFill>
                  <a:srgbClr val="0033CC"/>
                </a:solidFill>
                <a:latin typeface="Calibri" pitchFamily="34" charset="0"/>
              </a:rPr>
              <a:t>Expanding &amp; accelerating transitions into operational radar/sonar systems, and even realizing new sensing modes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C94323F-EB6A-7A71-70F7-6CE679847F60}"/>
              </a:ext>
            </a:extLst>
          </p:cNvPr>
          <p:cNvSpPr txBox="1">
            <a:spLocks/>
          </p:cNvSpPr>
          <p:nvPr/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2998625-F1E6-41BD-9C88-BF90A3F4991E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20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B4C1245D-4216-40E8-822E-DB364342D017}"/>
              </a:ext>
            </a:extLst>
          </p:cNvPr>
          <p:cNvSpPr/>
          <p:nvPr/>
        </p:nvSpPr>
        <p:spPr>
          <a:xfrm>
            <a:off x="7050895" y="1762941"/>
            <a:ext cx="339164" cy="923330"/>
          </a:xfrm>
          <a:prstGeom prst="rightBrac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434276-F742-3852-0D4F-3F820CBA6F80}"/>
              </a:ext>
            </a:extLst>
          </p:cNvPr>
          <p:cNvSpPr txBox="1"/>
          <p:nvPr/>
        </p:nvSpPr>
        <p:spPr>
          <a:xfrm>
            <a:off x="7275070" y="1888069"/>
            <a:ext cx="3566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Experimentally validated</a:t>
            </a:r>
          </a:p>
          <a:p>
            <a:pPr algn="ctr"/>
            <a:r>
              <a:rPr lang="en-US" b="1" dirty="0">
                <a:solidFill>
                  <a:srgbClr val="008000"/>
                </a:solidFill>
              </a:rPr>
              <a:t>with open-air measurements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2B6BE252-CF64-ABB1-64F2-9F6771771273}"/>
              </a:ext>
            </a:extLst>
          </p:cNvPr>
          <p:cNvSpPr/>
          <p:nvPr/>
        </p:nvSpPr>
        <p:spPr>
          <a:xfrm>
            <a:off x="10236556" y="3131551"/>
            <a:ext cx="340005" cy="182145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54AD19-6F35-02D2-C1F4-C9FAD1B5F76A}"/>
              </a:ext>
            </a:extLst>
          </p:cNvPr>
          <p:cNvSpPr txBox="1"/>
          <p:nvPr/>
        </p:nvSpPr>
        <p:spPr>
          <a:xfrm>
            <a:off x="10576561" y="4104947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Innovate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faster!</a:t>
            </a:r>
          </a:p>
        </p:txBody>
      </p:sp>
    </p:spTree>
    <p:extLst>
      <p:ext uri="{BB962C8B-B14F-4D97-AF65-F5344CB8AC3E}">
        <p14:creationId xmlns:p14="http://schemas.microsoft.com/office/powerpoint/2010/main" val="2193798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99346" y="2538445"/>
            <a:ext cx="9269507" cy="18506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30CA4"/>
                </a:solidFill>
              </a:rPr>
              <a:t>On knowing (or not)</a:t>
            </a:r>
          </a:p>
        </p:txBody>
      </p:sp>
    </p:spTree>
    <p:extLst>
      <p:ext uri="{BB962C8B-B14F-4D97-AF65-F5344CB8AC3E}">
        <p14:creationId xmlns:p14="http://schemas.microsoft.com/office/powerpoint/2010/main" val="3300504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wee bit of math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C94323F-EB6A-7A71-70F7-6CE679847F60}"/>
              </a:ext>
            </a:extLst>
          </p:cNvPr>
          <p:cNvSpPr txBox="1">
            <a:spLocks/>
          </p:cNvSpPr>
          <p:nvPr/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2998625-F1E6-41BD-9C88-BF90A3F4991E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22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BDF377-45B3-756A-ACE7-107149BA3549}"/>
              </a:ext>
            </a:extLst>
          </p:cNvPr>
          <p:cNvSpPr txBox="1"/>
          <p:nvPr/>
        </p:nvSpPr>
        <p:spPr>
          <a:xfrm>
            <a:off x="1676822" y="4876800"/>
            <a:ext cx="89145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y =     A x     + v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3F8CE103-7E1C-F4ED-6C7F-2435248DD3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5992067"/>
              </p:ext>
            </p:extLst>
          </p:nvPr>
        </p:nvGraphicFramePr>
        <p:xfrm>
          <a:off x="1880394" y="1688976"/>
          <a:ext cx="8507412" cy="243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4" imgW="3238200" imgH="977760" progId="Equation.DSMT4">
                  <p:embed/>
                </p:oleObj>
              </mc:Choice>
              <mc:Fallback>
                <p:oleObj name="Equation" r:id="rId4" imgW="3238200" imgH="9777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B5FD32F-5B1D-4DEA-BAF8-8CBD2A6587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0394" y="1688976"/>
                        <a:ext cx="8507412" cy="2433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2">
            <a:extLst>
              <a:ext uri="{FF2B5EF4-FFF2-40B4-BE49-F238E27FC236}">
                <a16:creationId xmlns:a16="http://schemas.microsoft.com/office/drawing/2014/main" id="{5C5C9512-038F-D642-8F17-459C4CFFFABD}"/>
              </a:ext>
            </a:extLst>
          </p:cNvPr>
          <p:cNvSpPr txBox="1">
            <a:spLocks/>
          </p:cNvSpPr>
          <p:nvPr/>
        </p:nvSpPr>
        <p:spPr>
          <a:xfrm>
            <a:off x="165389" y="913703"/>
            <a:ext cx="9110094" cy="504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>
                <a:solidFill>
                  <a:srgbClr val="0033CC"/>
                </a:solidFill>
                <a:sym typeface="Symbol" panose="05050102010706020507" pitchFamily="18" charset="2"/>
              </a:rPr>
              <a:t>A simple linear algebra model (that shows up everywhere)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2AF09CC-179F-6C52-6EAA-B7A64C0B9460}"/>
              </a:ext>
            </a:extLst>
          </p:cNvPr>
          <p:cNvCxnSpPr>
            <a:cxnSpLocks/>
          </p:cNvCxnSpPr>
          <p:nvPr/>
        </p:nvCxnSpPr>
        <p:spPr>
          <a:xfrm flipH="1">
            <a:off x="2126457" y="4520043"/>
            <a:ext cx="137160" cy="895384"/>
          </a:xfrm>
          <a:prstGeom prst="straightConnector1">
            <a:avLst/>
          </a:prstGeom>
          <a:ln w="444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Brace 16">
            <a:extLst>
              <a:ext uri="{FF2B5EF4-FFF2-40B4-BE49-F238E27FC236}">
                <a16:creationId xmlns:a16="http://schemas.microsoft.com/office/drawing/2014/main" id="{A990D72F-CEE4-84CC-ACD1-89422D931531}"/>
              </a:ext>
            </a:extLst>
          </p:cNvPr>
          <p:cNvSpPr/>
          <p:nvPr/>
        </p:nvSpPr>
        <p:spPr>
          <a:xfrm rot="16200000">
            <a:off x="5678805" y="2034636"/>
            <a:ext cx="259080" cy="4457700"/>
          </a:xfrm>
          <a:prstGeom prst="leftBrac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94D365D-C1CA-DB3D-DCE8-A6BFF6217244}"/>
              </a:ext>
            </a:extLst>
          </p:cNvPr>
          <p:cNvCxnSpPr>
            <a:cxnSpLocks/>
          </p:cNvCxnSpPr>
          <p:nvPr/>
        </p:nvCxnSpPr>
        <p:spPr>
          <a:xfrm flipH="1">
            <a:off x="5638800" y="4520043"/>
            <a:ext cx="169545" cy="562636"/>
          </a:xfrm>
          <a:prstGeom prst="straightConnector1">
            <a:avLst/>
          </a:prstGeom>
          <a:ln w="444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5A68D59-54C1-A4F1-533C-A150E03F45ED}"/>
              </a:ext>
            </a:extLst>
          </p:cNvPr>
          <p:cNvCxnSpPr>
            <a:cxnSpLocks/>
          </p:cNvCxnSpPr>
          <p:nvPr/>
        </p:nvCxnSpPr>
        <p:spPr>
          <a:xfrm flipH="1">
            <a:off x="7101840" y="4479371"/>
            <a:ext cx="1310640" cy="936056"/>
          </a:xfrm>
          <a:prstGeom prst="straightConnector1">
            <a:avLst/>
          </a:prstGeom>
          <a:ln w="444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Left Brace 25">
            <a:extLst>
              <a:ext uri="{FF2B5EF4-FFF2-40B4-BE49-F238E27FC236}">
                <a16:creationId xmlns:a16="http://schemas.microsoft.com/office/drawing/2014/main" id="{6DB90370-DD44-9303-C142-3672BB086103}"/>
              </a:ext>
            </a:extLst>
          </p:cNvPr>
          <p:cNvSpPr/>
          <p:nvPr/>
        </p:nvSpPr>
        <p:spPr>
          <a:xfrm rot="16200000">
            <a:off x="2134077" y="3905822"/>
            <a:ext cx="259080" cy="715327"/>
          </a:xfrm>
          <a:prstGeom prst="leftBrac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CC5F7E99-2E5B-87B4-012E-87171ACC7598}"/>
              </a:ext>
            </a:extLst>
          </p:cNvPr>
          <p:cNvSpPr/>
          <p:nvPr/>
        </p:nvSpPr>
        <p:spPr>
          <a:xfrm rot="16200000">
            <a:off x="8477725" y="3880260"/>
            <a:ext cx="259080" cy="715327"/>
          </a:xfrm>
          <a:prstGeom prst="leftBrac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F815158C-07B1-0D99-1055-E5034CA16946}"/>
              </a:ext>
            </a:extLst>
          </p:cNvPr>
          <p:cNvSpPr/>
          <p:nvPr/>
        </p:nvSpPr>
        <p:spPr>
          <a:xfrm rot="16200000">
            <a:off x="9824404" y="3905823"/>
            <a:ext cx="259080" cy="715327"/>
          </a:xfrm>
          <a:prstGeom prst="leftBrac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9A00A75-762A-8F20-4B76-088FC90CC676}"/>
              </a:ext>
            </a:extLst>
          </p:cNvPr>
          <p:cNvCxnSpPr>
            <a:cxnSpLocks/>
          </p:cNvCxnSpPr>
          <p:nvPr/>
        </p:nvCxnSpPr>
        <p:spPr>
          <a:xfrm>
            <a:off x="9989343" y="4520043"/>
            <a:ext cx="76200" cy="895384"/>
          </a:xfrm>
          <a:prstGeom prst="straightConnector1">
            <a:avLst/>
          </a:prstGeom>
          <a:ln w="444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150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wee bit of math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C94323F-EB6A-7A71-70F7-6CE679847F60}"/>
              </a:ext>
            </a:extLst>
          </p:cNvPr>
          <p:cNvSpPr txBox="1">
            <a:spLocks/>
          </p:cNvSpPr>
          <p:nvPr/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2998625-F1E6-41BD-9C88-BF90A3F4991E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23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BDF377-45B3-756A-ACE7-107149BA3549}"/>
              </a:ext>
            </a:extLst>
          </p:cNvPr>
          <p:cNvSpPr txBox="1"/>
          <p:nvPr/>
        </p:nvSpPr>
        <p:spPr>
          <a:xfrm>
            <a:off x="1905953" y="839449"/>
            <a:ext cx="89145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y =     A x     + v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2AF09CC-179F-6C52-6EAA-B7A64C0B9460}"/>
              </a:ext>
            </a:extLst>
          </p:cNvPr>
          <p:cNvCxnSpPr>
            <a:cxnSpLocks/>
          </p:cNvCxnSpPr>
          <p:nvPr/>
        </p:nvCxnSpPr>
        <p:spPr>
          <a:xfrm flipH="1">
            <a:off x="1752600" y="2533616"/>
            <a:ext cx="511017" cy="895384"/>
          </a:xfrm>
          <a:prstGeom prst="straightConnector1">
            <a:avLst/>
          </a:prstGeom>
          <a:ln w="444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94D365D-C1CA-DB3D-DCE8-A6BFF6217244}"/>
              </a:ext>
            </a:extLst>
          </p:cNvPr>
          <p:cNvCxnSpPr>
            <a:cxnSpLocks/>
          </p:cNvCxnSpPr>
          <p:nvPr/>
        </p:nvCxnSpPr>
        <p:spPr>
          <a:xfrm flipH="1">
            <a:off x="4312920" y="2252298"/>
            <a:ext cx="1066800" cy="1176702"/>
          </a:xfrm>
          <a:prstGeom prst="straightConnector1">
            <a:avLst/>
          </a:prstGeom>
          <a:ln w="444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5A68D59-54C1-A4F1-533C-A150E03F45ED}"/>
              </a:ext>
            </a:extLst>
          </p:cNvPr>
          <p:cNvCxnSpPr>
            <a:cxnSpLocks/>
          </p:cNvCxnSpPr>
          <p:nvPr/>
        </p:nvCxnSpPr>
        <p:spPr>
          <a:xfrm>
            <a:off x="6982778" y="2252298"/>
            <a:ext cx="454342" cy="1176702"/>
          </a:xfrm>
          <a:prstGeom prst="straightConnector1">
            <a:avLst/>
          </a:prstGeom>
          <a:ln w="444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9A00A75-762A-8F20-4B76-088FC90CC676}"/>
              </a:ext>
            </a:extLst>
          </p:cNvPr>
          <p:cNvCxnSpPr>
            <a:cxnSpLocks/>
          </p:cNvCxnSpPr>
          <p:nvPr/>
        </p:nvCxnSpPr>
        <p:spPr>
          <a:xfrm>
            <a:off x="10438923" y="2252298"/>
            <a:ext cx="107157" cy="1176702"/>
          </a:xfrm>
          <a:prstGeom prst="straightConnector1">
            <a:avLst/>
          </a:prstGeom>
          <a:ln w="444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2">
            <a:extLst>
              <a:ext uri="{FF2B5EF4-FFF2-40B4-BE49-F238E27FC236}">
                <a16:creationId xmlns:a16="http://schemas.microsoft.com/office/drawing/2014/main" id="{81C671AC-6238-71A9-C235-3D3D91A39DF6}"/>
              </a:ext>
            </a:extLst>
          </p:cNvPr>
          <p:cNvSpPr txBox="1">
            <a:spLocks/>
          </p:cNvSpPr>
          <p:nvPr/>
        </p:nvSpPr>
        <p:spPr>
          <a:xfrm>
            <a:off x="94486" y="3512967"/>
            <a:ext cx="2482407" cy="1135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b="1" i="1" u="sng" dirty="0">
                <a:solidFill>
                  <a:srgbClr val="0033CC"/>
                </a:solidFill>
              </a:rPr>
              <a:t>Observations</a:t>
            </a:r>
            <a:endParaRPr lang="en-US" sz="2800" b="1" u="sng" dirty="0">
              <a:solidFill>
                <a:srgbClr val="0033CC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</a:rPr>
              <a:t>the data we            see / collect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92E11A65-08AE-0DD0-5153-DFF73E79692C}"/>
              </a:ext>
            </a:extLst>
          </p:cNvPr>
          <p:cNvSpPr txBox="1">
            <a:spLocks/>
          </p:cNvSpPr>
          <p:nvPr/>
        </p:nvSpPr>
        <p:spPr>
          <a:xfrm>
            <a:off x="2780444" y="3398520"/>
            <a:ext cx="2895600" cy="1288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100" b="1" i="1" u="sng" dirty="0">
                <a:solidFill>
                  <a:srgbClr val="0033CC"/>
                </a:solidFill>
              </a:rPr>
              <a:t>Known model</a:t>
            </a:r>
            <a:endParaRPr lang="en-US" sz="3100" b="1" u="sng" dirty="0">
              <a:solidFill>
                <a:srgbClr val="0033CC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</a:rPr>
              <a:t>Based on prior data, physics, modeling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4569931A-78AB-1C7C-345A-D9C99F07DCF5}"/>
              </a:ext>
            </a:extLst>
          </p:cNvPr>
          <p:cNvSpPr txBox="1">
            <a:spLocks/>
          </p:cNvSpPr>
          <p:nvPr/>
        </p:nvSpPr>
        <p:spPr>
          <a:xfrm>
            <a:off x="5989320" y="3512967"/>
            <a:ext cx="2895600" cy="1288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100" b="1" i="1" u="sng" dirty="0">
                <a:solidFill>
                  <a:srgbClr val="0033CC"/>
                </a:solidFill>
              </a:rPr>
              <a:t>Unknowns</a:t>
            </a:r>
            <a:endParaRPr lang="en-US" sz="3100" b="1" u="sng" dirty="0">
              <a:solidFill>
                <a:srgbClr val="0033CC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</a:rPr>
              <a:t>The variables we seek to estimate (i.e. an inverse problem)</a:t>
            </a: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3293D3CA-EAD7-71DC-1B24-CDA3EF4C9355}"/>
              </a:ext>
            </a:extLst>
          </p:cNvPr>
          <p:cNvSpPr txBox="1">
            <a:spLocks/>
          </p:cNvSpPr>
          <p:nvPr/>
        </p:nvSpPr>
        <p:spPr>
          <a:xfrm>
            <a:off x="9198196" y="3295038"/>
            <a:ext cx="2895600" cy="1288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600" b="1" i="1" u="sng" dirty="0">
                <a:solidFill>
                  <a:srgbClr val="0033CC"/>
                </a:solidFill>
              </a:rPr>
              <a:t>“</a:t>
            </a:r>
            <a:r>
              <a:rPr lang="en-US" sz="2600" b="1" i="1" u="sng" dirty="0" err="1">
                <a:solidFill>
                  <a:srgbClr val="0033CC"/>
                </a:solidFill>
              </a:rPr>
              <a:t>Unknowables</a:t>
            </a:r>
            <a:r>
              <a:rPr lang="en-US" sz="2600" b="1" i="1" u="sng" dirty="0">
                <a:solidFill>
                  <a:srgbClr val="0033CC"/>
                </a:solidFill>
              </a:rPr>
              <a:t>”</a:t>
            </a:r>
            <a:endParaRPr lang="en-US" sz="2600" b="1" u="sng" dirty="0">
              <a:solidFill>
                <a:srgbClr val="0033CC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Model error / noise</a:t>
            </a:r>
          </a:p>
        </p:txBody>
      </p:sp>
    </p:spTree>
    <p:extLst>
      <p:ext uri="{BB962C8B-B14F-4D97-AF65-F5344CB8AC3E}">
        <p14:creationId xmlns:p14="http://schemas.microsoft.com/office/powerpoint/2010/main" val="1503543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wee bit of math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C94323F-EB6A-7A71-70F7-6CE679847F60}"/>
              </a:ext>
            </a:extLst>
          </p:cNvPr>
          <p:cNvSpPr txBox="1">
            <a:spLocks/>
          </p:cNvSpPr>
          <p:nvPr/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2998625-F1E6-41BD-9C88-BF90A3F4991E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24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BDF377-45B3-756A-ACE7-107149BA3549}"/>
              </a:ext>
            </a:extLst>
          </p:cNvPr>
          <p:cNvSpPr txBox="1"/>
          <p:nvPr/>
        </p:nvSpPr>
        <p:spPr>
          <a:xfrm>
            <a:off x="1905953" y="839449"/>
            <a:ext cx="89145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y =     A x     + v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2AF09CC-179F-6C52-6EAA-B7A64C0B9460}"/>
              </a:ext>
            </a:extLst>
          </p:cNvPr>
          <p:cNvCxnSpPr>
            <a:cxnSpLocks/>
          </p:cNvCxnSpPr>
          <p:nvPr/>
        </p:nvCxnSpPr>
        <p:spPr>
          <a:xfrm flipH="1">
            <a:off x="1752600" y="2533616"/>
            <a:ext cx="511017" cy="895384"/>
          </a:xfrm>
          <a:prstGeom prst="straightConnector1">
            <a:avLst/>
          </a:prstGeom>
          <a:ln w="444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94D365D-C1CA-DB3D-DCE8-A6BFF6217244}"/>
              </a:ext>
            </a:extLst>
          </p:cNvPr>
          <p:cNvCxnSpPr>
            <a:cxnSpLocks/>
          </p:cNvCxnSpPr>
          <p:nvPr/>
        </p:nvCxnSpPr>
        <p:spPr>
          <a:xfrm flipH="1">
            <a:off x="4312920" y="2252298"/>
            <a:ext cx="1066800" cy="1176702"/>
          </a:xfrm>
          <a:prstGeom prst="straightConnector1">
            <a:avLst/>
          </a:prstGeom>
          <a:ln w="444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5A68D59-54C1-A4F1-533C-A150E03F45ED}"/>
              </a:ext>
            </a:extLst>
          </p:cNvPr>
          <p:cNvCxnSpPr>
            <a:cxnSpLocks/>
          </p:cNvCxnSpPr>
          <p:nvPr/>
        </p:nvCxnSpPr>
        <p:spPr>
          <a:xfrm>
            <a:off x="6982778" y="2252298"/>
            <a:ext cx="454342" cy="1176702"/>
          </a:xfrm>
          <a:prstGeom prst="straightConnector1">
            <a:avLst/>
          </a:prstGeom>
          <a:ln w="444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9A00A75-762A-8F20-4B76-088FC90CC676}"/>
              </a:ext>
            </a:extLst>
          </p:cNvPr>
          <p:cNvCxnSpPr>
            <a:cxnSpLocks/>
          </p:cNvCxnSpPr>
          <p:nvPr/>
        </p:nvCxnSpPr>
        <p:spPr>
          <a:xfrm>
            <a:off x="10438923" y="2252298"/>
            <a:ext cx="107157" cy="1176702"/>
          </a:xfrm>
          <a:prstGeom prst="straightConnector1">
            <a:avLst/>
          </a:prstGeom>
          <a:ln w="444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2">
            <a:extLst>
              <a:ext uri="{FF2B5EF4-FFF2-40B4-BE49-F238E27FC236}">
                <a16:creationId xmlns:a16="http://schemas.microsoft.com/office/drawing/2014/main" id="{81C671AC-6238-71A9-C235-3D3D91A39DF6}"/>
              </a:ext>
            </a:extLst>
          </p:cNvPr>
          <p:cNvSpPr txBox="1">
            <a:spLocks/>
          </p:cNvSpPr>
          <p:nvPr/>
        </p:nvSpPr>
        <p:spPr>
          <a:xfrm>
            <a:off x="94486" y="3512967"/>
            <a:ext cx="2482407" cy="1135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b="1" i="1" u="sng" dirty="0">
                <a:solidFill>
                  <a:srgbClr val="0033CC"/>
                </a:solidFill>
              </a:rPr>
              <a:t>Observations</a:t>
            </a:r>
            <a:endParaRPr lang="en-US" sz="2800" b="1" u="sng" dirty="0">
              <a:solidFill>
                <a:srgbClr val="0033CC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</a:rPr>
              <a:t>the data we            see / collect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92E11A65-08AE-0DD0-5153-DFF73E79692C}"/>
              </a:ext>
            </a:extLst>
          </p:cNvPr>
          <p:cNvSpPr txBox="1">
            <a:spLocks/>
          </p:cNvSpPr>
          <p:nvPr/>
        </p:nvSpPr>
        <p:spPr>
          <a:xfrm>
            <a:off x="2780444" y="3398520"/>
            <a:ext cx="2895600" cy="1288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100" b="1" i="1" u="sng" dirty="0">
                <a:solidFill>
                  <a:srgbClr val="0033CC"/>
                </a:solidFill>
              </a:rPr>
              <a:t>Known model</a:t>
            </a:r>
            <a:endParaRPr lang="en-US" sz="3100" b="1" u="sng" dirty="0">
              <a:solidFill>
                <a:srgbClr val="0033CC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</a:rPr>
              <a:t>Based on prior data, physics, modeling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4569931A-78AB-1C7C-345A-D9C99F07DCF5}"/>
              </a:ext>
            </a:extLst>
          </p:cNvPr>
          <p:cNvSpPr txBox="1">
            <a:spLocks/>
          </p:cNvSpPr>
          <p:nvPr/>
        </p:nvSpPr>
        <p:spPr>
          <a:xfrm>
            <a:off x="5989320" y="3512967"/>
            <a:ext cx="2895600" cy="1288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100" b="1" i="1" u="sng" dirty="0">
                <a:solidFill>
                  <a:srgbClr val="0033CC"/>
                </a:solidFill>
              </a:rPr>
              <a:t>Unknowns</a:t>
            </a:r>
            <a:endParaRPr lang="en-US" sz="3100" b="1" u="sng" dirty="0">
              <a:solidFill>
                <a:srgbClr val="0033CC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</a:rPr>
              <a:t>The variables we seek to estimate (i.e. an inverse problem)</a:t>
            </a: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3293D3CA-EAD7-71DC-1B24-CDA3EF4C9355}"/>
              </a:ext>
            </a:extLst>
          </p:cNvPr>
          <p:cNvSpPr txBox="1">
            <a:spLocks/>
          </p:cNvSpPr>
          <p:nvPr/>
        </p:nvSpPr>
        <p:spPr>
          <a:xfrm>
            <a:off x="9198196" y="3295038"/>
            <a:ext cx="2895600" cy="1288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600" b="1" i="1" u="sng" dirty="0">
                <a:solidFill>
                  <a:srgbClr val="0033CC"/>
                </a:solidFill>
              </a:rPr>
              <a:t>“</a:t>
            </a:r>
            <a:r>
              <a:rPr lang="en-US" sz="2600" b="1" i="1" u="sng" dirty="0" err="1">
                <a:solidFill>
                  <a:srgbClr val="0033CC"/>
                </a:solidFill>
              </a:rPr>
              <a:t>Unknowables</a:t>
            </a:r>
            <a:r>
              <a:rPr lang="en-US" sz="2600" b="1" i="1" u="sng" dirty="0">
                <a:solidFill>
                  <a:srgbClr val="0033CC"/>
                </a:solidFill>
              </a:rPr>
              <a:t>”</a:t>
            </a:r>
            <a:endParaRPr lang="en-US" sz="2600" b="1" u="sng" dirty="0">
              <a:solidFill>
                <a:srgbClr val="0033CC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Model error / noise</a:t>
            </a: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F931FEA2-B234-6442-ADCD-0E5804D21F13}"/>
              </a:ext>
            </a:extLst>
          </p:cNvPr>
          <p:cNvSpPr txBox="1">
            <a:spLocks/>
          </p:cNvSpPr>
          <p:nvPr/>
        </p:nvSpPr>
        <p:spPr>
          <a:xfrm>
            <a:off x="997895" y="5264104"/>
            <a:ext cx="10272409" cy="75444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000" b="1" dirty="0">
                <a:solidFill>
                  <a:srgbClr val="FFFF00"/>
                </a:solidFill>
              </a:rPr>
              <a:t>While problems/semantics may vary, this form is ubiquitous</a:t>
            </a:r>
          </a:p>
        </p:txBody>
      </p:sp>
    </p:spTree>
    <p:extLst>
      <p:ext uri="{BB962C8B-B14F-4D97-AF65-F5344CB8AC3E}">
        <p14:creationId xmlns:p14="http://schemas.microsoft.com/office/powerpoint/2010/main" val="2335139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one little issue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C94323F-EB6A-7A71-70F7-6CE679847F60}"/>
              </a:ext>
            </a:extLst>
          </p:cNvPr>
          <p:cNvSpPr txBox="1">
            <a:spLocks/>
          </p:cNvSpPr>
          <p:nvPr/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2998625-F1E6-41BD-9C88-BF90A3F4991E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25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DE2EC5-F666-4F0F-BFF4-752149FA28F1}"/>
              </a:ext>
            </a:extLst>
          </p:cNvPr>
          <p:cNvSpPr txBox="1">
            <a:spLocks/>
          </p:cNvSpPr>
          <p:nvPr/>
        </p:nvSpPr>
        <p:spPr>
          <a:xfrm>
            <a:off x="1499346" y="2079951"/>
            <a:ext cx="9269507" cy="185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0" kern="1200" dirty="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rgbClr val="130CA4"/>
                </a:solidFill>
              </a:rPr>
              <a:t>“</a:t>
            </a:r>
            <a:r>
              <a:rPr lang="en-US" i="1" dirty="0">
                <a:solidFill>
                  <a:srgbClr val="130CA4"/>
                </a:solidFill>
              </a:rPr>
              <a:t>All models are wrong, but some are useful</a:t>
            </a:r>
            <a:r>
              <a:rPr lang="en-US" dirty="0">
                <a:solidFill>
                  <a:srgbClr val="130CA4"/>
                </a:solidFill>
              </a:rPr>
              <a:t>”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29F6E1B-7ABB-C183-F0AD-7A4A328E9DF9}"/>
              </a:ext>
            </a:extLst>
          </p:cNvPr>
          <p:cNvSpPr txBox="1">
            <a:spLocks/>
          </p:cNvSpPr>
          <p:nvPr/>
        </p:nvSpPr>
        <p:spPr>
          <a:xfrm>
            <a:off x="5113499" y="3720009"/>
            <a:ext cx="6650810" cy="92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457200" indent="-457200" algn="l" fontAlgn="auto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2800" dirty="0">
                <a:solidFill>
                  <a:schemeClr val="tx1"/>
                </a:solidFill>
              </a:rPr>
              <a:t>Prof. George Box, Statistician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</a:rPr>
              <a:t>     University of Wisconsin</a:t>
            </a:r>
          </a:p>
        </p:txBody>
      </p:sp>
    </p:spTree>
    <p:extLst>
      <p:ext uri="{BB962C8B-B14F-4D97-AF65-F5344CB8AC3E}">
        <p14:creationId xmlns:p14="http://schemas.microsoft.com/office/powerpoint/2010/main" val="3173882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smidge more math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C94323F-EB6A-7A71-70F7-6CE679847F60}"/>
              </a:ext>
            </a:extLst>
          </p:cNvPr>
          <p:cNvSpPr txBox="1">
            <a:spLocks/>
          </p:cNvSpPr>
          <p:nvPr/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2998625-F1E6-41BD-9C88-BF90A3F4991E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26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BDF377-45B3-756A-ACE7-107149BA3549}"/>
              </a:ext>
            </a:extLst>
          </p:cNvPr>
          <p:cNvSpPr txBox="1"/>
          <p:nvPr/>
        </p:nvSpPr>
        <p:spPr>
          <a:xfrm>
            <a:off x="4085273" y="1159489"/>
            <a:ext cx="61830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y = A x + v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1FDBD3-2604-150C-4860-4A60DC37BE4C}"/>
              </a:ext>
            </a:extLst>
          </p:cNvPr>
          <p:cNvSpPr txBox="1">
            <a:spLocks/>
          </p:cNvSpPr>
          <p:nvPr/>
        </p:nvSpPr>
        <p:spPr>
          <a:xfrm>
            <a:off x="609601" y="1829048"/>
            <a:ext cx="2849880" cy="504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dirty="0">
                <a:solidFill>
                  <a:srgbClr val="0033CC"/>
                </a:solidFill>
                <a:sym typeface="Symbol" panose="05050102010706020507" pitchFamily="18" charset="2"/>
              </a:rPr>
              <a:t>Our model: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356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smidge more math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C94323F-EB6A-7A71-70F7-6CE679847F60}"/>
              </a:ext>
            </a:extLst>
          </p:cNvPr>
          <p:cNvSpPr txBox="1">
            <a:spLocks/>
          </p:cNvSpPr>
          <p:nvPr/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2998625-F1E6-41BD-9C88-BF90A3F4991E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27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BDF377-45B3-756A-ACE7-107149BA3549}"/>
              </a:ext>
            </a:extLst>
          </p:cNvPr>
          <p:cNvSpPr txBox="1"/>
          <p:nvPr/>
        </p:nvSpPr>
        <p:spPr>
          <a:xfrm>
            <a:off x="4085273" y="1159489"/>
            <a:ext cx="61830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y = A x + 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173CF-5C55-835E-6E12-3A46DBCBC932}"/>
              </a:ext>
            </a:extLst>
          </p:cNvPr>
          <p:cNvSpPr txBox="1"/>
          <p:nvPr/>
        </p:nvSpPr>
        <p:spPr>
          <a:xfrm>
            <a:off x="4085273" y="3008701"/>
            <a:ext cx="61830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y = A x + v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5BF8F6C-783D-F730-8CD9-C39A3CF14B40}"/>
              </a:ext>
            </a:extLst>
          </p:cNvPr>
          <p:cNvSpPr txBox="1">
            <a:spLocks/>
          </p:cNvSpPr>
          <p:nvPr/>
        </p:nvSpPr>
        <p:spPr>
          <a:xfrm>
            <a:off x="1338869" y="3557701"/>
            <a:ext cx="2638771" cy="504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dirty="0">
                <a:solidFill>
                  <a:srgbClr val="0033CC"/>
                </a:solidFill>
                <a:sym typeface="Symbol" panose="05050102010706020507" pitchFamily="18" charset="2"/>
              </a:rPr>
              <a:t>Reality: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C69451-36E2-2660-63FA-DB87858D4AF9}"/>
              </a:ext>
            </a:extLst>
          </p:cNvPr>
          <p:cNvSpPr txBox="1"/>
          <p:nvPr/>
        </p:nvSpPr>
        <p:spPr>
          <a:xfrm>
            <a:off x="6117725" y="3008701"/>
            <a:ext cx="1074333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3755E9-E96F-8E13-3323-B7DD01F19811}"/>
              </a:ext>
            </a:extLst>
          </p:cNvPr>
          <p:cNvSpPr txBox="1"/>
          <p:nvPr/>
        </p:nvSpPr>
        <p:spPr>
          <a:xfrm>
            <a:off x="6202683" y="2355470"/>
            <a:ext cx="904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~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75AB84A-776A-60D5-73CD-FEE65FD51857}"/>
              </a:ext>
            </a:extLst>
          </p:cNvPr>
          <p:cNvSpPr txBox="1">
            <a:spLocks/>
          </p:cNvSpPr>
          <p:nvPr/>
        </p:nvSpPr>
        <p:spPr>
          <a:xfrm>
            <a:off x="609601" y="1829048"/>
            <a:ext cx="2849880" cy="504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dirty="0">
                <a:solidFill>
                  <a:srgbClr val="0033CC"/>
                </a:solidFill>
                <a:sym typeface="Symbol" panose="05050102010706020507" pitchFamily="18" charset="2"/>
              </a:rPr>
              <a:t>Our model: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09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smidge more math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C94323F-EB6A-7A71-70F7-6CE679847F60}"/>
              </a:ext>
            </a:extLst>
          </p:cNvPr>
          <p:cNvSpPr txBox="1">
            <a:spLocks/>
          </p:cNvSpPr>
          <p:nvPr/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2998625-F1E6-41BD-9C88-BF90A3F4991E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28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BDF377-45B3-756A-ACE7-107149BA3549}"/>
              </a:ext>
            </a:extLst>
          </p:cNvPr>
          <p:cNvSpPr txBox="1"/>
          <p:nvPr/>
        </p:nvSpPr>
        <p:spPr>
          <a:xfrm>
            <a:off x="4085273" y="1159489"/>
            <a:ext cx="61830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y = A x + 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173CF-5C55-835E-6E12-3A46DBCBC932}"/>
              </a:ext>
            </a:extLst>
          </p:cNvPr>
          <p:cNvSpPr txBox="1"/>
          <p:nvPr/>
        </p:nvSpPr>
        <p:spPr>
          <a:xfrm>
            <a:off x="4085273" y="3008701"/>
            <a:ext cx="61830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y = A x + v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5BF8F6C-783D-F730-8CD9-C39A3CF14B40}"/>
              </a:ext>
            </a:extLst>
          </p:cNvPr>
          <p:cNvSpPr txBox="1">
            <a:spLocks/>
          </p:cNvSpPr>
          <p:nvPr/>
        </p:nvSpPr>
        <p:spPr>
          <a:xfrm>
            <a:off x="1338869" y="3557701"/>
            <a:ext cx="2638771" cy="504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dirty="0">
                <a:solidFill>
                  <a:srgbClr val="0033CC"/>
                </a:solidFill>
                <a:sym typeface="Symbol" panose="05050102010706020507" pitchFamily="18" charset="2"/>
              </a:rPr>
              <a:t>Reality: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C69451-36E2-2660-63FA-DB87858D4AF9}"/>
              </a:ext>
            </a:extLst>
          </p:cNvPr>
          <p:cNvSpPr txBox="1"/>
          <p:nvPr/>
        </p:nvSpPr>
        <p:spPr>
          <a:xfrm>
            <a:off x="6117725" y="3008701"/>
            <a:ext cx="1074333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3755E9-E96F-8E13-3323-B7DD01F19811}"/>
              </a:ext>
            </a:extLst>
          </p:cNvPr>
          <p:cNvSpPr txBox="1"/>
          <p:nvPr/>
        </p:nvSpPr>
        <p:spPr>
          <a:xfrm>
            <a:off x="6202683" y="2355470"/>
            <a:ext cx="904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~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1088CB-06DA-CAD5-B1CE-5EF54A6F41A2}"/>
              </a:ext>
            </a:extLst>
          </p:cNvPr>
          <p:cNvSpPr txBox="1"/>
          <p:nvPr/>
        </p:nvSpPr>
        <p:spPr>
          <a:xfrm>
            <a:off x="7283076" y="3008701"/>
            <a:ext cx="869149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A5350E-7B05-4CB4-B74A-56AD750723E5}"/>
              </a:ext>
            </a:extLst>
          </p:cNvPr>
          <p:cNvSpPr txBox="1"/>
          <p:nvPr/>
        </p:nvSpPr>
        <p:spPr>
          <a:xfrm>
            <a:off x="7291222" y="2589091"/>
            <a:ext cx="904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~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E25197A-F7CD-FFFA-E8FD-E1BEFCEE03D5}"/>
              </a:ext>
            </a:extLst>
          </p:cNvPr>
          <p:cNvSpPr txBox="1">
            <a:spLocks/>
          </p:cNvSpPr>
          <p:nvPr/>
        </p:nvSpPr>
        <p:spPr>
          <a:xfrm>
            <a:off x="609601" y="1829048"/>
            <a:ext cx="2849880" cy="504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dirty="0">
                <a:solidFill>
                  <a:srgbClr val="0033CC"/>
                </a:solidFill>
                <a:sym typeface="Symbol" panose="05050102010706020507" pitchFamily="18" charset="2"/>
              </a:rPr>
              <a:t>Our model: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561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smidge more math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C94323F-EB6A-7A71-70F7-6CE679847F60}"/>
              </a:ext>
            </a:extLst>
          </p:cNvPr>
          <p:cNvSpPr txBox="1">
            <a:spLocks/>
          </p:cNvSpPr>
          <p:nvPr/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2998625-F1E6-41BD-9C88-BF90A3F4991E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29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BDF377-45B3-756A-ACE7-107149BA3549}"/>
              </a:ext>
            </a:extLst>
          </p:cNvPr>
          <p:cNvSpPr txBox="1"/>
          <p:nvPr/>
        </p:nvSpPr>
        <p:spPr>
          <a:xfrm>
            <a:off x="4085273" y="1159489"/>
            <a:ext cx="61830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y = A x + v</a:t>
            </a: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F931FEA2-B234-6442-ADCD-0E5804D21F13}"/>
              </a:ext>
            </a:extLst>
          </p:cNvPr>
          <p:cNvSpPr txBox="1">
            <a:spLocks/>
          </p:cNvSpPr>
          <p:nvPr/>
        </p:nvSpPr>
        <p:spPr>
          <a:xfrm>
            <a:off x="1879284" y="5258543"/>
            <a:ext cx="8572825" cy="87993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000" b="1" dirty="0">
                <a:solidFill>
                  <a:srgbClr val="FFFF00"/>
                </a:solidFill>
              </a:rPr>
              <a:t>But this last term already represented “unknowable” </a:t>
            </a:r>
            <a:r>
              <a:rPr lang="en-US" sz="3000" b="1" u="sng" dirty="0">
                <a:solidFill>
                  <a:srgbClr val="FFFF00"/>
                </a:solidFill>
              </a:rPr>
              <a:t>model error</a:t>
            </a:r>
            <a:r>
              <a:rPr lang="en-US" sz="3000" b="1" dirty="0">
                <a:solidFill>
                  <a:srgbClr val="FFFF00"/>
                </a:solidFill>
              </a:rPr>
              <a:t>, so what’s the big deal?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173CF-5C55-835E-6E12-3A46DBCBC932}"/>
              </a:ext>
            </a:extLst>
          </p:cNvPr>
          <p:cNvSpPr txBox="1"/>
          <p:nvPr/>
        </p:nvSpPr>
        <p:spPr>
          <a:xfrm>
            <a:off x="4085273" y="3008701"/>
            <a:ext cx="61830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y = A x + v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5BF8F6C-783D-F730-8CD9-C39A3CF14B40}"/>
              </a:ext>
            </a:extLst>
          </p:cNvPr>
          <p:cNvSpPr txBox="1">
            <a:spLocks/>
          </p:cNvSpPr>
          <p:nvPr/>
        </p:nvSpPr>
        <p:spPr>
          <a:xfrm>
            <a:off x="1338869" y="3557701"/>
            <a:ext cx="2638771" cy="504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dirty="0">
                <a:solidFill>
                  <a:srgbClr val="0033CC"/>
                </a:solidFill>
                <a:sym typeface="Symbol" panose="05050102010706020507" pitchFamily="18" charset="2"/>
              </a:rPr>
              <a:t>Reality: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C69451-36E2-2660-63FA-DB87858D4AF9}"/>
              </a:ext>
            </a:extLst>
          </p:cNvPr>
          <p:cNvSpPr txBox="1"/>
          <p:nvPr/>
        </p:nvSpPr>
        <p:spPr>
          <a:xfrm>
            <a:off x="6117725" y="3008701"/>
            <a:ext cx="1074333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3755E9-E96F-8E13-3323-B7DD01F19811}"/>
              </a:ext>
            </a:extLst>
          </p:cNvPr>
          <p:cNvSpPr txBox="1"/>
          <p:nvPr/>
        </p:nvSpPr>
        <p:spPr>
          <a:xfrm>
            <a:off x="6202683" y="2355470"/>
            <a:ext cx="904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~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1088CB-06DA-CAD5-B1CE-5EF54A6F41A2}"/>
              </a:ext>
            </a:extLst>
          </p:cNvPr>
          <p:cNvSpPr txBox="1"/>
          <p:nvPr/>
        </p:nvSpPr>
        <p:spPr>
          <a:xfrm>
            <a:off x="7283076" y="3008701"/>
            <a:ext cx="869149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A5350E-7B05-4CB4-B74A-56AD750723E5}"/>
              </a:ext>
            </a:extLst>
          </p:cNvPr>
          <p:cNvSpPr txBox="1"/>
          <p:nvPr/>
        </p:nvSpPr>
        <p:spPr>
          <a:xfrm>
            <a:off x="7291222" y="2589091"/>
            <a:ext cx="904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~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9062D11-D0A6-DA38-F13C-E0996021F98E}"/>
              </a:ext>
            </a:extLst>
          </p:cNvPr>
          <p:cNvCxnSpPr>
            <a:cxnSpLocks/>
          </p:cNvCxnSpPr>
          <p:nvPr/>
        </p:nvCxnSpPr>
        <p:spPr>
          <a:xfrm flipV="1">
            <a:off x="5757326" y="4266479"/>
            <a:ext cx="3706714" cy="881488"/>
          </a:xfrm>
          <a:prstGeom prst="straightConnector1">
            <a:avLst/>
          </a:prstGeom>
          <a:ln w="444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2">
            <a:extLst>
              <a:ext uri="{FF2B5EF4-FFF2-40B4-BE49-F238E27FC236}">
                <a16:creationId xmlns:a16="http://schemas.microsoft.com/office/drawing/2014/main" id="{6929BCE6-7D87-AA3B-B275-77B066BF3DB4}"/>
              </a:ext>
            </a:extLst>
          </p:cNvPr>
          <p:cNvSpPr txBox="1">
            <a:spLocks/>
          </p:cNvSpPr>
          <p:nvPr/>
        </p:nvSpPr>
        <p:spPr>
          <a:xfrm>
            <a:off x="609601" y="1829048"/>
            <a:ext cx="2849880" cy="504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dirty="0">
                <a:solidFill>
                  <a:srgbClr val="0033CC"/>
                </a:solidFill>
                <a:sym typeface="Symbol" panose="05050102010706020507" pitchFamily="18" charset="2"/>
              </a:rPr>
              <a:t>Our model: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427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E5CDA-843E-C439-DF73-66466DF4B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thanks are in order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BA42B-C684-C7C8-02E4-331B7A07C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5373"/>
            <a:ext cx="10972800" cy="4104978"/>
          </a:xfrm>
        </p:spPr>
        <p:txBody>
          <a:bodyPr>
            <a:noAutofit/>
          </a:bodyPr>
          <a:lstStyle/>
          <a:p>
            <a:r>
              <a:rPr lang="en-US" u="sng" dirty="0"/>
              <a:t>To KU administration</a:t>
            </a:r>
            <a:r>
              <a:rPr lang="en-US" dirty="0"/>
              <a:t> for continued support of defense research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4028634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B6FD02F-4355-B046-72D2-8D77099E2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376" y="4027662"/>
            <a:ext cx="9269507" cy="18506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30CA4"/>
                </a:solidFill>
              </a:rPr>
              <a:t>Interlude: a matter of perspective</a:t>
            </a:r>
          </a:p>
        </p:txBody>
      </p:sp>
      <p:pic>
        <p:nvPicPr>
          <p:cNvPr id="7" name="Picture 6" descr="A person in a suit&#10;&#10;Description automatically generated">
            <a:extLst>
              <a:ext uri="{FF2B5EF4-FFF2-40B4-BE49-F238E27FC236}">
                <a16:creationId xmlns:a16="http://schemas.microsoft.com/office/drawing/2014/main" id="{D58D514C-2C6A-B6B9-CA4E-C15D7FF2A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312" y="660355"/>
            <a:ext cx="6517576" cy="32587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05FE19D-8865-5560-C9EF-4D939C634FC7}"/>
              </a:ext>
            </a:extLst>
          </p:cNvPr>
          <p:cNvSpPr txBox="1">
            <a:spLocks/>
          </p:cNvSpPr>
          <p:nvPr/>
        </p:nvSpPr>
        <p:spPr>
          <a:xfrm>
            <a:off x="2875312" y="3431463"/>
            <a:ext cx="6517576" cy="47244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And now for something completely different</a:t>
            </a:r>
          </a:p>
        </p:txBody>
      </p:sp>
    </p:spTree>
    <p:extLst>
      <p:ext uri="{BB962C8B-B14F-4D97-AF65-F5344CB8AC3E}">
        <p14:creationId xmlns:p14="http://schemas.microsoft.com/office/powerpoint/2010/main" val="4934189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1FADDC-C8FE-42AB-855F-B6B4388A2230}"/>
              </a:ext>
            </a:extLst>
          </p:cNvPr>
          <p:cNvCxnSpPr>
            <a:cxnSpLocks/>
          </p:cNvCxnSpPr>
          <p:nvPr/>
        </p:nvCxnSpPr>
        <p:spPr>
          <a:xfrm>
            <a:off x="1524000" y="685800"/>
            <a:ext cx="0" cy="50481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DAD4FA2-ABDA-81CF-4397-193F39FD6638}"/>
              </a:ext>
            </a:extLst>
          </p:cNvPr>
          <p:cNvSpPr txBox="1"/>
          <p:nvPr/>
        </p:nvSpPr>
        <p:spPr>
          <a:xfrm>
            <a:off x="1638300" y="515625"/>
            <a:ext cx="324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Observable universe: ~10</a:t>
            </a:r>
            <a:r>
              <a:rPr lang="en-US" sz="1800" baseline="30000" dirty="0">
                <a:solidFill>
                  <a:srgbClr val="130CA4"/>
                </a:solidFill>
              </a:rPr>
              <a:t>26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527DA2A-1FD2-FDDD-D03E-76FBE1531622}"/>
              </a:ext>
            </a:extLst>
          </p:cNvPr>
          <p:cNvCxnSpPr>
            <a:cxnSpLocks/>
          </p:cNvCxnSpPr>
          <p:nvPr/>
        </p:nvCxnSpPr>
        <p:spPr>
          <a:xfrm>
            <a:off x="1371600" y="6858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5280942-9704-C559-D502-00C660AEFD85}"/>
              </a:ext>
            </a:extLst>
          </p:cNvPr>
          <p:cNvCxnSpPr>
            <a:cxnSpLocks/>
          </p:cNvCxnSpPr>
          <p:nvPr/>
        </p:nvCxnSpPr>
        <p:spPr>
          <a:xfrm>
            <a:off x="1371600" y="12573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21403B8-F494-33A0-A5BA-A56799ACFC51}"/>
              </a:ext>
            </a:extLst>
          </p:cNvPr>
          <p:cNvSpPr txBox="1"/>
          <p:nvPr/>
        </p:nvSpPr>
        <p:spPr>
          <a:xfrm>
            <a:off x="1677440" y="1071281"/>
            <a:ext cx="2904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Milky Way galaxy: ~10</a:t>
            </a:r>
            <a:r>
              <a:rPr lang="en-US" sz="1800" baseline="30000" dirty="0">
                <a:solidFill>
                  <a:srgbClr val="130CA4"/>
                </a:solidFill>
              </a:rPr>
              <a:t>21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117EED3-5798-EECB-3180-D2A53E3C2C51}"/>
              </a:ext>
            </a:extLst>
          </p:cNvPr>
          <p:cNvCxnSpPr>
            <a:cxnSpLocks/>
          </p:cNvCxnSpPr>
          <p:nvPr/>
        </p:nvCxnSpPr>
        <p:spPr>
          <a:xfrm>
            <a:off x="1371600" y="21717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A7A5018-755A-A456-E113-8A90FFAEDBFC}"/>
              </a:ext>
            </a:extLst>
          </p:cNvPr>
          <p:cNvSpPr txBox="1"/>
          <p:nvPr/>
        </p:nvSpPr>
        <p:spPr>
          <a:xfrm>
            <a:off x="1664525" y="1987034"/>
            <a:ext cx="2904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Our solar system: ~10</a:t>
            </a:r>
            <a:r>
              <a:rPr lang="en-US" sz="1800" baseline="30000" dirty="0">
                <a:solidFill>
                  <a:srgbClr val="130CA4"/>
                </a:solidFill>
              </a:rPr>
              <a:t>13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FF0F77A-E18C-612F-F230-0185184C78B6}"/>
              </a:ext>
            </a:extLst>
          </p:cNvPr>
          <p:cNvCxnSpPr>
            <a:cxnSpLocks/>
          </p:cNvCxnSpPr>
          <p:nvPr/>
        </p:nvCxnSpPr>
        <p:spPr>
          <a:xfrm>
            <a:off x="1371600" y="26289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F065542-2B97-C94C-9362-409089B483D5}"/>
              </a:ext>
            </a:extLst>
          </p:cNvPr>
          <p:cNvSpPr txBox="1"/>
          <p:nvPr/>
        </p:nvSpPr>
        <p:spPr>
          <a:xfrm>
            <a:off x="1664524" y="2454376"/>
            <a:ext cx="3058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Diameter of the sun: ~10</a:t>
            </a:r>
            <a:r>
              <a:rPr lang="en-US" sz="1800" baseline="30000" dirty="0">
                <a:solidFill>
                  <a:srgbClr val="130CA4"/>
                </a:solidFill>
              </a:rPr>
              <a:t>9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E101D81-5AB2-D3CD-840F-8C5E0EB56068}"/>
              </a:ext>
            </a:extLst>
          </p:cNvPr>
          <p:cNvCxnSpPr>
            <a:cxnSpLocks/>
          </p:cNvCxnSpPr>
          <p:nvPr/>
        </p:nvCxnSpPr>
        <p:spPr>
          <a:xfrm>
            <a:off x="1371600" y="28575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019B183-07C9-1A83-67DA-2186FC825B3E}"/>
              </a:ext>
            </a:extLst>
          </p:cNvPr>
          <p:cNvSpPr txBox="1"/>
          <p:nvPr/>
        </p:nvSpPr>
        <p:spPr>
          <a:xfrm>
            <a:off x="1664523" y="2680407"/>
            <a:ext cx="285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Diameter of Earth: ~10</a:t>
            </a:r>
            <a:r>
              <a:rPr lang="en-US" sz="1800" baseline="30000" dirty="0">
                <a:solidFill>
                  <a:srgbClr val="130CA4"/>
                </a:solidFill>
              </a:rPr>
              <a:t>7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3A1F08A-BBEB-DF21-B627-A91F7FBFD5C8}"/>
              </a:ext>
            </a:extLst>
          </p:cNvPr>
          <p:cNvCxnSpPr>
            <a:cxnSpLocks/>
          </p:cNvCxnSpPr>
          <p:nvPr/>
        </p:nvCxnSpPr>
        <p:spPr>
          <a:xfrm>
            <a:off x="1371600" y="33147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59EFBF1-B431-3D02-DAFD-93F1A86A18DD}"/>
              </a:ext>
            </a:extLst>
          </p:cNvPr>
          <p:cNvSpPr txBox="1"/>
          <p:nvPr/>
        </p:nvSpPr>
        <p:spPr>
          <a:xfrm>
            <a:off x="1664523" y="3127200"/>
            <a:ext cx="223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KU campus: ~10</a:t>
            </a:r>
            <a:r>
              <a:rPr lang="en-US" sz="1800" baseline="30000" dirty="0">
                <a:solidFill>
                  <a:srgbClr val="130CA4"/>
                </a:solidFill>
              </a:rPr>
              <a:t>3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B1A7126-47CE-8278-5BE3-85F0F9D1BB64}"/>
              </a:ext>
            </a:extLst>
          </p:cNvPr>
          <p:cNvCxnSpPr>
            <a:cxnSpLocks/>
          </p:cNvCxnSpPr>
          <p:nvPr/>
        </p:nvCxnSpPr>
        <p:spPr>
          <a:xfrm>
            <a:off x="1371600" y="36576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1ADB1DB-C5B6-1402-B397-A6A5A5054FC3}"/>
              </a:ext>
            </a:extLst>
          </p:cNvPr>
          <p:cNvSpPr txBox="1"/>
          <p:nvPr/>
        </p:nvSpPr>
        <p:spPr>
          <a:xfrm>
            <a:off x="1661561" y="3475026"/>
            <a:ext cx="293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Height of a person: ~10</a:t>
            </a:r>
            <a:r>
              <a:rPr lang="en-US" sz="1800" baseline="30000" dirty="0">
                <a:solidFill>
                  <a:srgbClr val="130CA4"/>
                </a:solidFill>
              </a:rPr>
              <a:t>0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C27D0B0-D2F8-8EE9-FACA-84EAB82203C4}"/>
              </a:ext>
            </a:extLst>
          </p:cNvPr>
          <p:cNvCxnSpPr>
            <a:cxnSpLocks/>
          </p:cNvCxnSpPr>
          <p:nvPr/>
        </p:nvCxnSpPr>
        <p:spPr>
          <a:xfrm>
            <a:off x="1371600" y="42291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8C3CE4D-4633-1855-51F2-44A1CB4C107C}"/>
              </a:ext>
            </a:extLst>
          </p:cNvPr>
          <p:cNvSpPr txBox="1"/>
          <p:nvPr/>
        </p:nvSpPr>
        <p:spPr>
          <a:xfrm>
            <a:off x="1638300" y="4044434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Thickness human hair: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 </a:t>
            </a:r>
            <a:r>
              <a:rPr lang="en-US" sz="1800" baseline="30000" dirty="0">
                <a:solidFill>
                  <a:srgbClr val="130CA4"/>
                </a:solidFill>
              </a:rPr>
              <a:t>5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AA09E17-405B-2C41-2CF0-E5E9B3326432}"/>
              </a:ext>
            </a:extLst>
          </p:cNvPr>
          <p:cNvCxnSpPr>
            <a:cxnSpLocks/>
          </p:cNvCxnSpPr>
          <p:nvPr/>
        </p:nvCxnSpPr>
        <p:spPr>
          <a:xfrm>
            <a:off x="1371600" y="46863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CEBAAEC-C4A1-7192-3A68-9138112D0137}"/>
              </a:ext>
            </a:extLst>
          </p:cNvPr>
          <p:cNvSpPr txBox="1"/>
          <p:nvPr/>
        </p:nvSpPr>
        <p:spPr>
          <a:xfrm>
            <a:off x="1656195" y="4517849"/>
            <a:ext cx="291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Diameter of DNA: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 9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96562DF-CB9E-C1F6-8168-8AB6324E2DD9}"/>
              </a:ext>
            </a:extLst>
          </p:cNvPr>
          <p:cNvCxnSpPr>
            <a:cxnSpLocks/>
          </p:cNvCxnSpPr>
          <p:nvPr/>
        </p:nvCxnSpPr>
        <p:spPr>
          <a:xfrm>
            <a:off x="1371600" y="53721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5688C82-25D7-9047-5B24-3D17BB1B644E}"/>
              </a:ext>
            </a:extLst>
          </p:cNvPr>
          <p:cNvSpPr txBox="1"/>
          <p:nvPr/>
        </p:nvSpPr>
        <p:spPr>
          <a:xfrm>
            <a:off x="1685411" y="5201308"/>
            <a:ext cx="324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Nucleus of an atom: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 15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33053B4-2244-3A29-5939-FFD6A5B645BD}"/>
              </a:ext>
            </a:extLst>
          </p:cNvPr>
          <p:cNvCxnSpPr>
            <a:cxnSpLocks/>
          </p:cNvCxnSpPr>
          <p:nvPr/>
        </p:nvCxnSpPr>
        <p:spPr>
          <a:xfrm>
            <a:off x="1371600" y="57150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02BDE91-D2EB-7C15-E7C2-6950BAEC5BF4}"/>
              </a:ext>
            </a:extLst>
          </p:cNvPr>
          <p:cNvSpPr txBox="1"/>
          <p:nvPr/>
        </p:nvSpPr>
        <p:spPr>
          <a:xfrm>
            <a:off x="1680259" y="5537227"/>
            <a:ext cx="324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Size of an electron: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 18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CC8B018-489D-9EEE-CC1D-A14A21E1043A}"/>
              </a:ext>
            </a:extLst>
          </p:cNvPr>
          <p:cNvCxnSpPr/>
          <p:nvPr/>
        </p:nvCxnSpPr>
        <p:spPr>
          <a:xfrm>
            <a:off x="952500" y="685800"/>
            <a:ext cx="0" cy="5036093"/>
          </a:xfrm>
          <a:prstGeom prst="straightConnector1">
            <a:avLst/>
          </a:prstGeom>
          <a:ln w="25400"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CF1B1385-E6DB-80DD-08F7-D6772922DF72}"/>
              </a:ext>
            </a:extLst>
          </p:cNvPr>
          <p:cNvSpPr txBox="1"/>
          <p:nvPr/>
        </p:nvSpPr>
        <p:spPr>
          <a:xfrm rot="16200000">
            <a:off x="451447" y="2938801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</a:rPr>
              <a:t>10</a:t>
            </a:r>
            <a:r>
              <a:rPr lang="en-US" sz="1800" b="1" baseline="30000" dirty="0">
                <a:solidFill>
                  <a:srgbClr val="FF0000"/>
                </a:solidFill>
              </a:rPr>
              <a:t>44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F49D518-B842-C4E9-1E93-9875417C0B03}"/>
              </a:ext>
            </a:extLst>
          </p:cNvPr>
          <p:cNvCxnSpPr>
            <a:cxnSpLocks/>
          </p:cNvCxnSpPr>
          <p:nvPr/>
        </p:nvCxnSpPr>
        <p:spPr>
          <a:xfrm>
            <a:off x="1453738" y="8001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FE9B8B6-4CA0-C5F3-10B4-529A5A8F0A89}"/>
              </a:ext>
            </a:extLst>
          </p:cNvPr>
          <p:cNvCxnSpPr>
            <a:cxnSpLocks/>
          </p:cNvCxnSpPr>
          <p:nvPr/>
        </p:nvCxnSpPr>
        <p:spPr>
          <a:xfrm>
            <a:off x="1453738" y="9144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4BE43100-EAD1-FA26-7021-7557D6DFE019}"/>
              </a:ext>
            </a:extLst>
          </p:cNvPr>
          <p:cNvCxnSpPr>
            <a:cxnSpLocks/>
          </p:cNvCxnSpPr>
          <p:nvPr/>
        </p:nvCxnSpPr>
        <p:spPr>
          <a:xfrm>
            <a:off x="1453737" y="10287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D07D0BB-D8E9-2BC8-A80B-F1B625A0F342}"/>
              </a:ext>
            </a:extLst>
          </p:cNvPr>
          <p:cNvCxnSpPr>
            <a:cxnSpLocks/>
          </p:cNvCxnSpPr>
          <p:nvPr/>
        </p:nvCxnSpPr>
        <p:spPr>
          <a:xfrm>
            <a:off x="1453737" y="1143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4F01133-7252-4688-479A-DD2B8CF1C4A0}"/>
              </a:ext>
            </a:extLst>
          </p:cNvPr>
          <p:cNvCxnSpPr>
            <a:cxnSpLocks/>
          </p:cNvCxnSpPr>
          <p:nvPr/>
        </p:nvCxnSpPr>
        <p:spPr>
          <a:xfrm>
            <a:off x="1453736" y="13716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29AF191-AE01-EAAE-F2F7-9934FC14C216}"/>
              </a:ext>
            </a:extLst>
          </p:cNvPr>
          <p:cNvCxnSpPr>
            <a:cxnSpLocks/>
          </p:cNvCxnSpPr>
          <p:nvPr/>
        </p:nvCxnSpPr>
        <p:spPr>
          <a:xfrm>
            <a:off x="1453735" y="14859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59C8AC8-4FDC-B880-99B2-E8210CDBF68C}"/>
              </a:ext>
            </a:extLst>
          </p:cNvPr>
          <p:cNvCxnSpPr>
            <a:cxnSpLocks/>
          </p:cNvCxnSpPr>
          <p:nvPr/>
        </p:nvCxnSpPr>
        <p:spPr>
          <a:xfrm>
            <a:off x="1447796" y="16002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1578717-BDD2-72CB-15F7-F63FAF9CC66B}"/>
              </a:ext>
            </a:extLst>
          </p:cNvPr>
          <p:cNvCxnSpPr>
            <a:cxnSpLocks/>
          </p:cNvCxnSpPr>
          <p:nvPr/>
        </p:nvCxnSpPr>
        <p:spPr>
          <a:xfrm>
            <a:off x="1447796" y="17145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A1D2CC8-7738-1369-69B7-4D4BE88AAA7B}"/>
              </a:ext>
            </a:extLst>
          </p:cNvPr>
          <p:cNvCxnSpPr>
            <a:cxnSpLocks/>
          </p:cNvCxnSpPr>
          <p:nvPr/>
        </p:nvCxnSpPr>
        <p:spPr>
          <a:xfrm>
            <a:off x="1447796" y="18288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198716F-8884-33E6-8DDA-8B0399804BB7}"/>
              </a:ext>
            </a:extLst>
          </p:cNvPr>
          <p:cNvCxnSpPr>
            <a:cxnSpLocks/>
          </p:cNvCxnSpPr>
          <p:nvPr/>
        </p:nvCxnSpPr>
        <p:spPr>
          <a:xfrm>
            <a:off x="1447796" y="19431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A2CFC14-9104-2FBB-CA69-A66E93D0159D}"/>
              </a:ext>
            </a:extLst>
          </p:cNvPr>
          <p:cNvCxnSpPr>
            <a:cxnSpLocks/>
          </p:cNvCxnSpPr>
          <p:nvPr/>
        </p:nvCxnSpPr>
        <p:spPr>
          <a:xfrm>
            <a:off x="1447796" y="20574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FA19D9A-3B39-4612-1694-72B8928CFEC1}"/>
              </a:ext>
            </a:extLst>
          </p:cNvPr>
          <p:cNvCxnSpPr>
            <a:cxnSpLocks/>
          </p:cNvCxnSpPr>
          <p:nvPr/>
        </p:nvCxnSpPr>
        <p:spPr>
          <a:xfrm>
            <a:off x="1447796" y="2286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76A99DF4-A2AE-0D8B-254E-5FAAA42F537C}"/>
              </a:ext>
            </a:extLst>
          </p:cNvPr>
          <p:cNvCxnSpPr>
            <a:cxnSpLocks/>
          </p:cNvCxnSpPr>
          <p:nvPr/>
        </p:nvCxnSpPr>
        <p:spPr>
          <a:xfrm>
            <a:off x="1447796" y="24003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805A97C-4382-9355-045A-954399FB85D1}"/>
              </a:ext>
            </a:extLst>
          </p:cNvPr>
          <p:cNvCxnSpPr>
            <a:cxnSpLocks/>
          </p:cNvCxnSpPr>
          <p:nvPr/>
        </p:nvCxnSpPr>
        <p:spPr>
          <a:xfrm>
            <a:off x="1447796" y="25146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B756060-A2B9-998D-D6F0-C739C75D2789}"/>
              </a:ext>
            </a:extLst>
          </p:cNvPr>
          <p:cNvCxnSpPr>
            <a:cxnSpLocks/>
          </p:cNvCxnSpPr>
          <p:nvPr/>
        </p:nvCxnSpPr>
        <p:spPr>
          <a:xfrm>
            <a:off x="1447796" y="27432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0B7CFB3-639A-9549-47C8-39FF15156452}"/>
              </a:ext>
            </a:extLst>
          </p:cNvPr>
          <p:cNvCxnSpPr>
            <a:cxnSpLocks/>
          </p:cNvCxnSpPr>
          <p:nvPr/>
        </p:nvCxnSpPr>
        <p:spPr>
          <a:xfrm>
            <a:off x="1447795" y="2962275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D4CFE51-68E0-1E33-0ADE-61CFC848E79A}"/>
              </a:ext>
            </a:extLst>
          </p:cNvPr>
          <p:cNvCxnSpPr>
            <a:cxnSpLocks/>
          </p:cNvCxnSpPr>
          <p:nvPr/>
        </p:nvCxnSpPr>
        <p:spPr>
          <a:xfrm>
            <a:off x="1447795" y="30861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2F39DE31-FD07-2750-9EB7-2E15C7875FD7}"/>
              </a:ext>
            </a:extLst>
          </p:cNvPr>
          <p:cNvCxnSpPr>
            <a:cxnSpLocks/>
          </p:cNvCxnSpPr>
          <p:nvPr/>
        </p:nvCxnSpPr>
        <p:spPr>
          <a:xfrm>
            <a:off x="1447794" y="32004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47E271D7-4050-237C-44E9-4E9D82F8A9D6}"/>
              </a:ext>
            </a:extLst>
          </p:cNvPr>
          <p:cNvCxnSpPr>
            <a:cxnSpLocks/>
          </p:cNvCxnSpPr>
          <p:nvPr/>
        </p:nvCxnSpPr>
        <p:spPr>
          <a:xfrm>
            <a:off x="1447793" y="3429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E7B117F-A08D-EED6-7034-713E4E3A33DA}"/>
              </a:ext>
            </a:extLst>
          </p:cNvPr>
          <p:cNvCxnSpPr>
            <a:cxnSpLocks/>
          </p:cNvCxnSpPr>
          <p:nvPr/>
        </p:nvCxnSpPr>
        <p:spPr>
          <a:xfrm>
            <a:off x="1447793" y="35433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460757F-FA15-406B-3E98-4F3D09A82699}"/>
              </a:ext>
            </a:extLst>
          </p:cNvPr>
          <p:cNvCxnSpPr>
            <a:cxnSpLocks/>
          </p:cNvCxnSpPr>
          <p:nvPr/>
        </p:nvCxnSpPr>
        <p:spPr>
          <a:xfrm>
            <a:off x="1447793" y="377858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041CAEA-7BC3-7D10-9162-868EE516D174}"/>
              </a:ext>
            </a:extLst>
          </p:cNvPr>
          <p:cNvCxnSpPr>
            <a:cxnSpLocks/>
          </p:cNvCxnSpPr>
          <p:nvPr/>
        </p:nvCxnSpPr>
        <p:spPr>
          <a:xfrm>
            <a:off x="1447793" y="38862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192ED81-77A3-4F85-8400-411D8C8FF996}"/>
              </a:ext>
            </a:extLst>
          </p:cNvPr>
          <p:cNvCxnSpPr>
            <a:cxnSpLocks/>
          </p:cNvCxnSpPr>
          <p:nvPr/>
        </p:nvCxnSpPr>
        <p:spPr>
          <a:xfrm>
            <a:off x="1447793" y="40005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A23138ED-35A5-96F4-C538-08B84ABEC7C1}"/>
              </a:ext>
            </a:extLst>
          </p:cNvPr>
          <p:cNvCxnSpPr>
            <a:cxnSpLocks/>
          </p:cNvCxnSpPr>
          <p:nvPr/>
        </p:nvCxnSpPr>
        <p:spPr>
          <a:xfrm>
            <a:off x="1447793" y="41148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E610DE0-39C2-5BC1-0F1D-40032BCFB9F0}"/>
              </a:ext>
            </a:extLst>
          </p:cNvPr>
          <p:cNvCxnSpPr>
            <a:cxnSpLocks/>
          </p:cNvCxnSpPr>
          <p:nvPr/>
        </p:nvCxnSpPr>
        <p:spPr>
          <a:xfrm>
            <a:off x="1447793" y="4339199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B0229CFF-F79B-4780-D99F-6841F2B072E0}"/>
              </a:ext>
            </a:extLst>
          </p:cNvPr>
          <p:cNvCxnSpPr>
            <a:cxnSpLocks/>
          </p:cNvCxnSpPr>
          <p:nvPr/>
        </p:nvCxnSpPr>
        <p:spPr>
          <a:xfrm>
            <a:off x="1447793" y="44577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3079A62-506B-3C29-9697-ADE669ED856B}"/>
              </a:ext>
            </a:extLst>
          </p:cNvPr>
          <p:cNvCxnSpPr>
            <a:cxnSpLocks/>
          </p:cNvCxnSpPr>
          <p:nvPr/>
        </p:nvCxnSpPr>
        <p:spPr>
          <a:xfrm>
            <a:off x="1447793" y="4572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3A0F724D-9E2B-25F6-A1EE-8B9C48E044A5}"/>
              </a:ext>
            </a:extLst>
          </p:cNvPr>
          <p:cNvCxnSpPr>
            <a:cxnSpLocks/>
          </p:cNvCxnSpPr>
          <p:nvPr/>
        </p:nvCxnSpPr>
        <p:spPr>
          <a:xfrm>
            <a:off x="1447793" y="48006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DB3F617-40E6-C99E-AC18-4949C3395D89}"/>
              </a:ext>
            </a:extLst>
          </p:cNvPr>
          <p:cNvCxnSpPr>
            <a:cxnSpLocks/>
          </p:cNvCxnSpPr>
          <p:nvPr/>
        </p:nvCxnSpPr>
        <p:spPr>
          <a:xfrm>
            <a:off x="1447793" y="49149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33517EFA-6789-AB99-E680-B819C21FDCFF}"/>
              </a:ext>
            </a:extLst>
          </p:cNvPr>
          <p:cNvCxnSpPr>
            <a:cxnSpLocks/>
          </p:cNvCxnSpPr>
          <p:nvPr/>
        </p:nvCxnSpPr>
        <p:spPr>
          <a:xfrm>
            <a:off x="1447793" y="50292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14FF7CC8-4F9A-3646-9DC1-BA6E232E6B44}"/>
              </a:ext>
            </a:extLst>
          </p:cNvPr>
          <p:cNvCxnSpPr>
            <a:cxnSpLocks/>
          </p:cNvCxnSpPr>
          <p:nvPr/>
        </p:nvCxnSpPr>
        <p:spPr>
          <a:xfrm>
            <a:off x="1447793" y="51435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2DFB5E39-9772-03AA-3B8F-E9F71FC95C93}"/>
              </a:ext>
            </a:extLst>
          </p:cNvPr>
          <p:cNvCxnSpPr>
            <a:cxnSpLocks/>
          </p:cNvCxnSpPr>
          <p:nvPr/>
        </p:nvCxnSpPr>
        <p:spPr>
          <a:xfrm>
            <a:off x="1447793" y="52578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37C1D2B-051A-36EA-8E3C-01E649EAF76A}"/>
              </a:ext>
            </a:extLst>
          </p:cNvPr>
          <p:cNvCxnSpPr>
            <a:cxnSpLocks/>
          </p:cNvCxnSpPr>
          <p:nvPr/>
        </p:nvCxnSpPr>
        <p:spPr>
          <a:xfrm>
            <a:off x="1447793" y="54864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522BC780-1F18-43C8-E2DA-0C96B4B8ADAB}"/>
              </a:ext>
            </a:extLst>
          </p:cNvPr>
          <p:cNvCxnSpPr>
            <a:cxnSpLocks/>
          </p:cNvCxnSpPr>
          <p:nvPr/>
        </p:nvCxnSpPr>
        <p:spPr>
          <a:xfrm>
            <a:off x="1447793" y="56007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piral galaxy in space&#10;&#10;Description automatically generated">
            <a:extLst>
              <a:ext uri="{FF2B5EF4-FFF2-40B4-BE49-F238E27FC236}">
                <a16:creationId xmlns:a16="http://schemas.microsoft.com/office/drawing/2014/main" id="{C7AB7795-A19F-11B6-BA44-53B2059C6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222" y="993221"/>
            <a:ext cx="932604" cy="662361"/>
          </a:xfrm>
          <a:prstGeom prst="rect">
            <a:avLst/>
          </a:prstGeom>
        </p:spPr>
      </p:pic>
      <p:pic>
        <p:nvPicPr>
          <p:cNvPr id="7" name="Picture 6" descr="A sun with bright light&#10;&#10;Description automatically generated with medium confidence">
            <a:extLst>
              <a:ext uri="{FF2B5EF4-FFF2-40B4-BE49-F238E27FC236}">
                <a16:creationId xmlns:a16="http://schemas.microsoft.com/office/drawing/2014/main" id="{28898C0E-D613-4A5E-06AF-B902EE966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375" y="2057400"/>
            <a:ext cx="685799" cy="685799"/>
          </a:xfrm>
          <a:prstGeom prst="rect">
            <a:avLst/>
          </a:prstGeom>
        </p:spPr>
      </p:pic>
      <p:pic>
        <p:nvPicPr>
          <p:cNvPr id="9" name="Picture 8" descr="A blue and green planet&#10;&#10;Description automatically generated">
            <a:extLst>
              <a:ext uri="{FF2B5EF4-FFF2-40B4-BE49-F238E27FC236}">
                <a16:creationId xmlns:a16="http://schemas.microsoft.com/office/drawing/2014/main" id="{06308422-7071-7E9F-D212-C6D300D8E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189" y="2758021"/>
            <a:ext cx="621673" cy="621673"/>
          </a:xfrm>
          <a:prstGeom prst="rect">
            <a:avLst/>
          </a:prstGeom>
        </p:spPr>
      </p:pic>
      <p:pic>
        <p:nvPicPr>
          <p:cNvPr id="11" name="Picture 10" descr="Close-up of a hair cut&#10;&#10;Description automatically generated">
            <a:extLst>
              <a:ext uri="{FF2B5EF4-FFF2-40B4-BE49-F238E27FC236}">
                <a16:creationId xmlns:a16="http://schemas.microsoft.com/office/drawing/2014/main" id="{CCD8B632-C568-B19E-DB51-F7C6B22A9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771" y="3831316"/>
            <a:ext cx="810111" cy="604936"/>
          </a:xfrm>
          <a:prstGeom prst="rect">
            <a:avLst/>
          </a:prstGeom>
        </p:spPr>
      </p:pic>
      <p:pic>
        <p:nvPicPr>
          <p:cNvPr id="13" name="Picture 12" descr="A colorful dna strands&#10;&#10;Description automatically generated with medium confidence">
            <a:extLst>
              <a:ext uri="{FF2B5EF4-FFF2-40B4-BE49-F238E27FC236}">
                <a16:creationId xmlns:a16="http://schemas.microsoft.com/office/drawing/2014/main" id="{70305FB3-9225-DF24-8C66-9EA7B4E764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5410" y="4457700"/>
            <a:ext cx="822502" cy="616877"/>
          </a:xfrm>
          <a:prstGeom prst="rect">
            <a:avLst/>
          </a:prstGeom>
        </p:spPr>
      </p:pic>
      <p:pic>
        <p:nvPicPr>
          <p:cNvPr id="15" name="Picture 14" descr="A symbol of a atom&#10;&#10;Description automatically generated">
            <a:extLst>
              <a:ext uri="{FF2B5EF4-FFF2-40B4-BE49-F238E27FC236}">
                <a16:creationId xmlns:a16="http://schemas.microsoft.com/office/drawing/2014/main" id="{9AE76FF2-9625-3C2B-015C-B5B0EF30BD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0313" y="5201308"/>
            <a:ext cx="525719" cy="59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18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1FADDC-C8FE-42AB-855F-B6B4388A2230}"/>
              </a:ext>
            </a:extLst>
          </p:cNvPr>
          <p:cNvCxnSpPr>
            <a:cxnSpLocks/>
          </p:cNvCxnSpPr>
          <p:nvPr/>
        </p:nvCxnSpPr>
        <p:spPr>
          <a:xfrm>
            <a:off x="1524000" y="685800"/>
            <a:ext cx="0" cy="50481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DAD4FA2-ABDA-81CF-4397-193F39FD6638}"/>
              </a:ext>
            </a:extLst>
          </p:cNvPr>
          <p:cNvSpPr txBox="1"/>
          <p:nvPr/>
        </p:nvSpPr>
        <p:spPr>
          <a:xfrm>
            <a:off x="1638300" y="515625"/>
            <a:ext cx="324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Observable universe: ~10</a:t>
            </a:r>
            <a:r>
              <a:rPr lang="en-US" sz="1800" baseline="30000" dirty="0">
                <a:solidFill>
                  <a:srgbClr val="130CA4"/>
                </a:solidFill>
              </a:rPr>
              <a:t>26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527DA2A-1FD2-FDDD-D03E-76FBE1531622}"/>
              </a:ext>
            </a:extLst>
          </p:cNvPr>
          <p:cNvCxnSpPr>
            <a:cxnSpLocks/>
          </p:cNvCxnSpPr>
          <p:nvPr/>
        </p:nvCxnSpPr>
        <p:spPr>
          <a:xfrm>
            <a:off x="1371600" y="6858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5280942-9704-C559-D502-00C660AEFD85}"/>
              </a:ext>
            </a:extLst>
          </p:cNvPr>
          <p:cNvCxnSpPr>
            <a:cxnSpLocks/>
          </p:cNvCxnSpPr>
          <p:nvPr/>
        </p:nvCxnSpPr>
        <p:spPr>
          <a:xfrm>
            <a:off x="1371600" y="12573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21403B8-F494-33A0-A5BA-A56799ACFC51}"/>
              </a:ext>
            </a:extLst>
          </p:cNvPr>
          <p:cNvSpPr txBox="1"/>
          <p:nvPr/>
        </p:nvSpPr>
        <p:spPr>
          <a:xfrm>
            <a:off x="1677440" y="1071281"/>
            <a:ext cx="2904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Milky Way galaxy: ~10</a:t>
            </a:r>
            <a:r>
              <a:rPr lang="en-US" sz="1800" baseline="30000" dirty="0">
                <a:solidFill>
                  <a:srgbClr val="130CA4"/>
                </a:solidFill>
              </a:rPr>
              <a:t>21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117EED3-5798-EECB-3180-D2A53E3C2C51}"/>
              </a:ext>
            </a:extLst>
          </p:cNvPr>
          <p:cNvCxnSpPr>
            <a:cxnSpLocks/>
          </p:cNvCxnSpPr>
          <p:nvPr/>
        </p:nvCxnSpPr>
        <p:spPr>
          <a:xfrm>
            <a:off x="1371600" y="21717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A7A5018-755A-A456-E113-8A90FFAEDBFC}"/>
              </a:ext>
            </a:extLst>
          </p:cNvPr>
          <p:cNvSpPr txBox="1"/>
          <p:nvPr/>
        </p:nvSpPr>
        <p:spPr>
          <a:xfrm>
            <a:off x="1664525" y="1987034"/>
            <a:ext cx="2904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Our solar system: ~10</a:t>
            </a:r>
            <a:r>
              <a:rPr lang="en-US" sz="1800" baseline="30000" dirty="0">
                <a:solidFill>
                  <a:srgbClr val="130CA4"/>
                </a:solidFill>
              </a:rPr>
              <a:t>13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FF0F77A-E18C-612F-F230-0185184C78B6}"/>
              </a:ext>
            </a:extLst>
          </p:cNvPr>
          <p:cNvCxnSpPr>
            <a:cxnSpLocks/>
          </p:cNvCxnSpPr>
          <p:nvPr/>
        </p:nvCxnSpPr>
        <p:spPr>
          <a:xfrm>
            <a:off x="1371600" y="26289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F065542-2B97-C94C-9362-409089B483D5}"/>
              </a:ext>
            </a:extLst>
          </p:cNvPr>
          <p:cNvSpPr txBox="1"/>
          <p:nvPr/>
        </p:nvSpPr>
        <p:spPr>
          <a:xfrm>
            <a:off x="1664524" y="2454376"/>
            <a:ext cx="3058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Diameter of the sun: ~10</a:t>
            </a:r>
            <a:r>
              <a:rPr lang="en-US" sz="1800" baseline="30000" dirty="0">
                <a:solidFill>
                  <a:srgbClr val="130CA4"/>
                </a:solidFill>
              </a:rPr>
              <a:t>9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E101D81-5AB2-D3CD-840F-8C5E0EB56068}"/>
              </a:ext>
            </a:extLst>
          </p:cNvPr>
          <p:cNvCxnSpPr>
            <a:cxnSpLocks/>
          </p:cNvCxnSpPr>
          <p:nvPr/>
        </p:nvCxnSpPr>
        <p:spPr>
          <a:xfrm>
            <a:off x="1371600" y="28575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019B183-07C9-1A83-67DA-2186FC825B3E}"/>
              </a:ext>
            </a:extLst>
          </p:cNvPr>
          <p:cNvSpPr txBox="1"/>
          <p:nvPr/>
        </p:nvSpPr>
        <p:spPr>
          <a:xfrm>
            <a:off x="1664523" y="2680407"/>
            <a:ext cx="285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Diameter of Earth: ~10</a:t>
            </a:r>
            <a:r>
              <a:rPr lang="en-US" sz="1800" baseline="30000" dirty="0">
                <a:solidFill>
                  <a:srgbClr val="130CA4"/>
                </a:solidFill>
              </a:rPr>
              <a:t>7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3A1F08A-BBEB-DF21-B627-A91F7FBFD5C8}"/>
              </a:ext>
            </a:extLst>
          </p:cNvPr>
          <p:cNvCxnSpPr>
            <a:cxnSpLocks/>
          </p:cNvCxnSpPr>
          <p:nvPr/>
        </p:nvCxnSpPr>
        <p:spPr>
          <a:xfrm>
            <a:off x="1371600" y="33147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59EFBF1-B431-3D02-DAFD-93F1A86A18DD}"/>
              </a:ext>
            </a:extLst>
          </p:cNvPr>
          <p:cNvSpPr txBox="1"/>
          <p:nvPr/>
        </p:nvSpPr>
        <p:spPr>
          <a:xfrm>
            <a:off x="1664523" y="3127200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KU campus: ~10</a:t>
            </a:r>
            <a:r>
              <a:rPr lang="en-US" sz="1800" baseline="30000" dirty="0">
                <a:solidFill>
                  <a:srgbClr val="130CA4"/>
                </a:solidFill>
              </a:rPr>
              <a:t>3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B1A7126-47CE-8278-5BE3-85F0F9D1BB64}"/>
              </a:ext>
            </a:extLst>
          </p:cNvPr>
          <p:cNvCxnSpPr>
            <a:cxnSpLocks/>
          </p:cNvCxnSpPr>
          <p:nvPr/>
        </p:nvCxnSpPr>
        <p:spPr>
          <a:xfrm>
            <a:off x="1371600" y="36576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1ADB1DB-C5B6-1402-B397-A6A5A5054FC3}"/>
              </a:ext>
            </a:extLst>
          </p:cNvPr>
          <p:cNvSpPr txBox="1"/>
          <p:nvPr/>
        </p:nvSpPr>
        <p:spPr>
          <a:xfrm>
            <a:off x="1661561" y="3475026"/>
            <a:ext cx="293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Height of a person: ~10</a:t>
            </a:r>
            <a:r>
              <a:rPr lang="en-US" sz="1800" baseline="30000" dirty="0">
                <a:solidFill>
                  <a:srgbClr val="130CA4"/>
                </a:solidFill>
              </a:rPr>
              <a:t>0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C27D0B0-D2F8-8EE9-FACA-84EAB82203C4}"/>
              </a:ext>
            </a:extLst>
          </p:cNvPr>
          <p:cNvCxnSpPr>
            <a:cxnSpLocks/>
          </p:cNvCxnSpPr>
          <p:nvPr/>
        </p:nvCxnSpPr>
        <p:spPr>
          <a:xfrm>
            <a:off x="1371600" y="42291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8C3CE4D-4633-1855-51F2-44A1CB4C107C}"/>
              </a:ext>
            </a:extLst>
          </p:cNvPr>
          <p:cNvSpPr txBox="1"/>
          <p:nvPr/>
        </p:nvSpPr>
        <p:spPr>
          <a:xfrm>
            <a:off x="1638300" y="4044434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Thickness human hair: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 </a:t>
            </a:r>
            <a:r>
              <a:rPr lang="en-US" sz="1800" baseline="30000" dirty="0">
                <a:solidFill>
                  <a:srgbClr val="130CA4"/>
                </a:solidFill>
              </a:rPr>
              <a:t>5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AA09E17-405B-2C41-2CF0-E5E9B3326432}"/>
              </a:ext>
            </a:extLst>
          </p:cNvPr>
          <p:cNvCxnSpPr>
            <a:cxnSpLocks/>
          </p:cNvCxnSpPr>
          <p:nvPr/>
        </p:nvCxnSpPr>
        <p:spPr>
          <a:xfrm>
            <a:off x="1371600" y="46863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CEBAAEC-C4A1-7192-3A68-9138112D0137}"/>
              </a:ext>
            </a:extLst>
          </p:cNvPr>
          <p:cNvSpPr txBox="1"/>
          <p:nvPr/>
        </p:nvSpPr>
        <p:spPr>
          <a:xfrm>
            <a:off x="1656195" y="4517849"/>
            <a:ext cx="291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Diameter of DNA: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 9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96562DF-CB9E-C1F6-8168-8AB6324E2DD9}"/>
              </a:ext>
            </a:extLst>
          </p:cNvPr>
          <p:cNvCxnSpPr>
            <a:cxnSpLocks/>
          </p:cNvCxnSpPr>
          <p:nvPr/>
        </p:nvCxnSpPr>
        <p:spPr>
          <a:xfrm>
            <a:off x="1371600" y="53721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5688C82-25D7-9047-5B24-3D17BB1B644E}"/>
              </a:ext>
            </a:extLst>
          </p:cNvPr>
          <p:cNvSpPr txBox="1"/>
          <p:nvPr/>
        </p:nvSpPr>
        <p:spPr>
          <a:xfrm>
            <a:off x="1685411" y="5201308"/>
            <a:ext cx="324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Nucleus of an atom: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 15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33053B4-2244-3A29-5939-FFD6A5B645BD}"/>
              </a:ext>
            </a:extLst>
          </p:cNvPr>
          <p:cNvCxnSpPr>
            <a:cxnSpLocks/>
          </p:cNvCxnSpPr>
          <p:nvPr/>
        </p:nvCxnSpPr>
        <p:spPr>
          <a:xfrm>
            <a:off x="1371600" y="57150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02BDE91-D2EB-7C15-E7C2-6950BAEC5BF4}"/>
              </a:ext>
            </a:extLst>
          </p:cNvPr>
          <p:cNvSpPr txBox="1"/>
          <p:nvPr/>
        </p:nvSpPr>
        <p:spPr>
          <a:xfrm>
            <a:off x="1680259" y="5537227"/>
            <a:ext cx="324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Size of an electron: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 18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CC8B018-489D-9EEE-CC1D-A14A21E1043A}"/>
              </a:ext>
            </a:extLst>
          </p:cNvPr>
          <p:cNvCxnSpPr/>
          <p:nvPr/>
        </p:nvCxnSpPr>
        <p:spPr>
          <a:xfrm>
            <a:off x="952500" y="685800"/>
            <a:ext cx="0" cy="5036093"/>
          </a:xfrm>
          <a:prstGeom prst="straightConnector1">
            <a:avLst/>
          </a:prstGeom>
          <a:ln w="25400"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CF1B1385-E6DB-80DD-08F7-D6772922DF72}"/>
              </a:ext>
            </a:extLst>
          </p:cNvPr>
          <p:cNvSpPr txBox="1"/>
          <p:nvPr/>
        </p:nvSpPr>
        <p:spPr>
          <a:xfrm rot="16200000">
            <a:off x="451447" y="2938801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</a:rPr>
              <a:t>10</a:t>
            </a:r>
            <a:r>
              <a:rPr lang="en-US" sz="1800" b="1" baseline="30000" dirty="0">
                <a:solidFill>
                  <a:srgbClr val="FF0000"/>
                </a:solidFill>
              </a:rPr>
              <a:t>44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1C350D4-1037-7142-C28E-80F1FDA087B4}"/>
              </a:ext>
            </a:extLst>
          </p:cNvPr>
          <p:cNvCxnSpPr>
            <a:cxnSpLocks/>
          </p:cNvCxnSpPr>
          <p:nvPr/>
        </p:nvCxnSpPr>
        <p:spPr>
          <a:xfrm>
            <a:off x="6629400" y="2625566"/>
            <a:ext cx="0" cy="272699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AC08498-6C1D-D190-FB7F-F0AB91E2D6BA}"/>
              </a:ext>
            </a:extLst>
          </p:cNvPr>
          <p:cNvCxnSpPr>
            <a:cxnSpLocks/>
          </p:cNvCxnSpPr>
          <p:nvPr/>
        </p:nvCxnSpPr>
        <p:spPr>
          <a:xfrm>
            <a:off x="6477000" y="3759041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1D638E5-FE10-57B6-B694-C2355501269C}"/>
              </a:ext>
            </a:extLst>
          </p:cNvPr>
          <p:cNvCxnSpPr>
            <a:cxnSpLocks/>
          </p:cNvCxnSpPr>
          <p:nvPr/>
        </p:nvCxnSpPr>
        <p:spPr>
          <a:xfrm>
            <a:off x="6477000" y="2635708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0146631-7FEB-E547-4F61-C7C55BDE5F0E}"/>
              </a:ext>
            </a:extLst>
          </p:cNvPr>
          <p:cNvCxnSpPr>
            <a:cxnSpLocks/>
          </p:cNvCxnSpPr>
          <p:nvPr/>
        </p:nvCxnSpPr>
        <p:spPr>
          <a:xfrm>
            <a:off x="6477000" y="5343036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E52806F-87BA-D82C-433C-501B991B05D5}"/>
              </a:ext>
            </a:extLst>
          </p:cNvPr>
          <p:cNvSpPr txBox="1"/>
          <p:nvPr/>
        </p:nvSpPr>
        <p:spPr>
          <a:xfrm>
            <a:off x="6747447" y="2473226"/>
            <a:ext cx="403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Highest radar transmit power: ~10</a:t>
            </a:r>
            <a:r>
              <a:rPr lang="en-US" sz="1800" baseline="30000" dirty="0">
                <a:solidFill>
                  <a:srgbClr val="130CA4"/>
                </a:solidFill>
              </a:rPr>
              <a:t>6</a:t>
            </a:r>
            <a:r>
              <a:rPr lang="en-US" sz="1800" dirty="0">
                <a:solidFill>
                  <a:srgbClr val="130CA4"/>
                </a:solidFill>
              </a:rPr>
              <a:t> W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60D4243-9262-D57A-9678-B47F254BCDE7}"/>
              </a:ext>
            </a:extLst>
          </p:cNvPr>
          <p:cNvSpPr txBox="1"/>
          <p:nvPr/>
        </p:nvSpPr>
        <p:spPr>
          <a:xfrm>
            <a:off x="6821445" y="5167895"/>
            <a:ext cx="407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Lowest radar receive power: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18</a:t>
            </a:r>
            <a:r>
              <a:rPr lang="en-US" sz="1800" dirty="0">
                <a:solidFill>
                  <a:srgbClr val="130CA4"/>
                </a:solidFill>
              </a:rPr>
              <a:t> W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C0B7A81-A5E9-21E6-ED29-E8047769D95E}"/>
              </a:ext>
            </a:extLst>
          </p:cNvPr>
          <p:cNvCxnSpPr>
            <a:cxnSpLocks/>
          </p:cNvCxnSpPr>
          <p:nvPr/>
        </p:nvCxnSpPr>
        <p:spPr>
          <a:xfrm>
            <a:off x="6150558" y="2609361"/>
            <a:ext cx="0" cy="2754219"/>
          </a:xfrm>
          <a:prstGeom prst="straightConnector1">
            <a:avLst/>
          </a:prstGeom>
          <a:ln w="25400"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8019041-104E-01E4-2522-9CD49A97B440}"/>
              </a:ext>
            </a:extLst>
          </p:cNvPr>
          <p:cNvSpPr txBox="1"/>
          <p:nvPr/>
        </p:nvSpPr>
        <p:spPr>
          <a:xfrm rot="16200000">
            <a:off x="5638916" y="3719363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</a:rPr>
              <a:t>10</a:t>
            </a:r>
            <a:r>
              <a:rPr lang="en-US" b="1" baseline="30000" dirty="0">
                <a:solidFill>
                  <a:srgbClr val="FF0000"/>
                </a:solidFill>
              </a:rPr>
              <a:t>24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F49D518-B842-C4E9-1E93-9875417C0B03}"/>
              </a:ext>
            </a:extLst>
          </p:cNvPr>
          <p:cNvCxnSpPr>
            <a:cxnSpLocks/>
          </p:cNvCxnSpPr>
          <p:nvPr/>
        </p:nvCxnSpPr>
        <p:spPr>
          <a:xfrm>
            <a:off x="1453738" y="8001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FE9B8B6-4CA0-C5F3-10B4-529A5A8F0A89}"/>
              </a:ext>
            </a:extLst>
          </p:cNvPr>
          <p:cNvCxnSpPr>
            <a:cxnSpLocks/>
          </p:cNvCxnSpPr>
          <p:nvPr/>
        </p:nvCxnSpPr>
        <p:spPr>
          <a:xfrm>
            <a:off x="1453738" y="9144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4BE43100-EAD1-FA26-7021-7557D6DFE019}"/>
              </a:ext>
            </a:extLst>
          </p:cNvPr>
          <p:cNvCxnSpPr>
            <a:cxnSpLocks/>
          </p:cNvCxnSpPr>
          <p:nvPr/>
        </p:nvCxnSpPr>
        <p:spPr>
          <a:xfrm>
            <a:off x="1453737" y="10287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D07D0BB-D8E9-2BC8-A80B-F1B625A0F342}"/>
              </a:ext>
            </a:extLst>
          </p:cNvPr>
          <p:cNvCxnSpPr>
            <a:cxnSpLocks/>
          </p:cNvCxnSpPr>
          <p:nvPr/>
        </p:nvCxnSpPr>
        <p:spPr>
          <a:xfrm>
            <a:off x="1453737" y="1143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4F01133-7252-4688-479A-DD2B8CF1C4A0}"/>
              </a:ext>
            </a:extLst>
          </p:cNvPr>
          <p:cNvCxnSpPr>
            <a:cxnSpLocks/>
          </p:cNvCxnSpPr>
          <p:nvPr/>
        </p:nvCxnSpPr>
        <p:spPr>
          <a:xfrm>
            <a:off x="1453736" y="13716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29AF191-AE01-EAAE-F2F7-9934FC14C216}"/>
              </a:ext>
            </a:extLst>
          </p:cNvPr>
          <p:cNvCxnSpPr>
            <a:cxnSpLocks/>
          </p:cNvCxnSpPr>
          <p:nvPr/>
        </p:nvCxnSpPr>
        <p:spPr>
          <a:xfrm>
            <a:off x="1453735" y="14859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59C8AC8-4FDC-B880-99B2-E8210CDBF68C}"/>
              </a:ext>
            </a:extLst>
          </p:cNvPr>
          <p:cNvCxnSpPr>
            <a:cxnSpLocks/>
          </p:cNvCxnSpPr>
          <p:nvPr/>
        </p:nvCxnSpPr>
        <p:spPr>
          <a:xfrm>
            <a:off x="1447796" y="16002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1578717-BDD2-72CB-15F7-F63FAF9CC66B}"/>
              </a:ext>
            </a:extLst>
          </p:cNvPr>
          <p:cNvCxnSpPr>
            <a:cxnSpLocks/>
          </p:cNvCxnSpPr>
          <p:nvPr/>
        </p:nvCxnSpPr>
        <p:spPr>
          <a:xfrm>
            <a:off x="1447796" y="17145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A1D2CC8-7738-1369-69B7-4D4BE88AAA7B}"/>
              </a:ext>
            </a:extLst>
          </p:cNvPr>
          <p:cNvCxnSpPr>
            <a:cxnSpLocks/>
          </p:cNvCxnSpPr>
          <p:nvPr/>
        </p:nvCxnSpPr>
        <p:spPr>
          <a:xfrm>
            <a:off x="1447796" y="18288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198716F-8884-33E6-8DDA-8B0399804BB7}"/>
              </a:ext>
            </a:extLst>
          </p:cNvPr>
          <p:cNvCxnSpPr>
            <a:cxnSpLocks/>
          </p:cNvCxnSpPr>
          <p:nvPr/>
        </p:nvCxnSpPr>
        <p:spPr>
          <a:xfrm>
            <a:off x="1447796" y="19431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A2CFC14-9104-2FBB-CA69-A66E93D0159D}"/>
              </a:ext>
            </a:extLst>
          </p:cNvPr>
          <p:cNvCxnSpPr>
            <a:cxnSpLocks/>
          </p:cNvCxnSpPr>
          <p:nvPr/>
        </p:nvCxnSpPr>
        <p:spPr>
          <a:xfrm>
            <a:off x="1447796" y="20574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FA19D9A-3B39-4612-1694-72B8928CFEC1}"/>
              </a:ext>
            </a:extLst>
          </p:cNvPr>
          <p:cNvCxnSpPr>
            <a:cxnSpLocks/>
          </p:cNvCxnSpPr>
          <p:nvPr/>
        </p:nvCxnSpPr>
        <p:spPr>
          <a:xfrm>
            <a:off x="1447796" y="2286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76A99DF4-A2AE-0D8B-254E-5FAAA42F537C}"/>
              </a:ext>
            </a:extLst>
          </p:cNvPr>
          <p:cNvCxnSpPr>
            <a:cxnSpLocks/>
          </p:cNvCxnSpPr>
          <p:nvPr/>
        </p:nvCxnSpPr>
        <p:spPr>
          <a:xfrm>
            <a:off x="1447796" y="24003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805A97C-4382-9355-045A-954399FB85D1}"/>
              </a:ext>
            </a:extLst>
          </p:cNvPr>
          <p:cNvCxnSpPr>
            <a:cxnSpLocks/>
          </p:cNvCxnSpPr>
          <p:nvPr/>
        </p:nvCxnSpPr>
        <p:spPr>
          <a:xfrm>
            <a:off x="1447796" y="25146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B756060-A2B9-998D-D6F0-C739C75D2789}"/>
              </a:ext>
            </a:extLst>
          </p:cNvPr>
          <p:cNvCxnSpPr>
            <a:cxnSpLocks/>
          </p:cNvCxnSpPr>
          <p:nvPr/>
        </p:nvCxnSpPr>
        <p:spPr>
          <a:xfrm>
            <a:off x="1447796" y="27432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0B7CFB3-639A-9549-47C8-39FF15156452}"/>
              </a:ext>
            </a:extLst>
          </p:cNvPr>
          <p:cNvCxnSpPr>
            <a:cxnSpLocks/>
          </p:cNvCxnSpPr>
          <p:nvPr/>
        </p:nvCxnSpPr>
        <p:spPr>
          <a:xfrm>
            <a:off x="1447795" y="2962275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D4CFE51-68E0-1E33-0ADE-61CFC848E79A}"/>
              </a:ext>
            </a:extLst>
          </p:cNvPr>
          <p:cNvCxnSpPr>
            <a:cxnSpLocks/>
          </p:cNvCxnSpPr>
          <p:nvPr/>
        </p:nvCxnSpPr>
        <p:spPr>
          <a:xfrm>
            <a:off x="1447795" y="30861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2F39DE31-FD07-2750-9EB7-2E15C7875FD7}"/>
              </a:ext>
            </a:extLst>
          </p:cNvPr>
          <p:cNvCxnSpPr>
            <a:cxnSpLocks/>
          </p:cNvCxnSpPr>
          <p:nvPr/>
        </p:nvCxnSpPr>
        <p:spPr>
          <a:xfrm>
            <a:off x="1447794" y="32004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47E271D7-4050-237C-44E9-4E9D82F8A9D6}"/>
              </a:ext>
            </a:extLst>
          </p:cNvPr>
          <p:cNvCxnSpPr>
            <a:cxnSpLocks/>
          </p:cNvCxnSpPr>
          <p:nvPr/>
        </p:nvCxnSpPr>
        <p:spPr>
          <a:xfrm>
            <a:off x="1447793" y="3429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E7B117F-A08D-EED6-7034-713E4E3A33DA}"/>
              </a:ext>
            </a:extLst>
          </p:cNvPr>
          <p:cNvCxnSpPr>
            <a:cxnSpLocks/>
          </p:cNvCxnSpPr>
          <p:nvPr/>
        </p:nvCxnSpPr>
        <p:spPr>
          <a:xfrm>
            <a:off x="1447793" y="35433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460757F-FA15-406B-3E98-4F3D09A82699}"/>
              </a:ext>
            </a:extLst>
          </p:cNvPr>
          <p:cNvCxnSpPr>
            <a:cxnSpLocks/>
          </p:cNvCxnSpPr>
          <p:nvPr/>
        </p:nvCxnSpPr>
        <p:spPr>
          <a:xfrm>
            <a:off x="1447793" y="377858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041CAEA-7BC3-7D10-9162-868EE516D174}"/>
              </a:ext>
            </a:extLst>
          </p:cNvPr>
          <p:cNvCxnSpPr>
            <a:cxnSpLocks/>
          </p:cNvCxnSpPr>
          <p:nvPr/>
        </p:nvCxnSpPr>
        <p:spPr>
          <a:xfrm>
            <a:off x="1447793" y="38862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192ED81-77A3-4F85-8400-411D8C8FF996}"/>
              </a:ext>
            </a:extLst>
          </p:cNvPr>
          <p:cNvCxnSpPr>
            <a:cxnSpLocks/>
          </p:cNvCxnSpPr>
          <p:nvPr/>
        </p:nvCxnSpPr>
        <p:spPr>
          <a:xfrm>
            <a:off x="1447793" y="40005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A23138ED-35A5-96F4-C538-08B84ABEC7C1}"/>
              </a:ext>
            </a:extLst>
          </p:cNvPr>
          <p:cNvCxnSpPr>
            <a:cxnSpLocks/>
          </p:cNvCxnSpPr>
          <p:nvPr/>
        </p:nvCxnSpPr>
        <p:spPr>
          <a:xfrm>
            <a:off x="1447793" y="41148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E610DE0-39C2-5BC1-0F1D-40032BCFB9F0}"/>
              </a:ext>
            </a:extLst>
          </p:cNvPr>
          <p:cNvCxnSpPr>
            <a:cxnSpLocks/>
          </p:cNvCxnSpPr>
          <p:nvPr/>
        </p:nvCxnSpPr>
        <p:spPr>
          <a:xfrm>
            <a:off x="1447793" y="4339199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B0229CFF-F79B-4780-D99F-6841F2B072E0}"/>
              </a:ext>
            </a:extLst>
          </p:cNvPr>
          <p:cNvCxnSpPr>
            <a:cxnSpLocks/>
          </p:cNvCxnSpPr>
          <p:nvPr/>
        </p:nvCxnSpPr>
        <p:spPr>
          <a:xfrm>
            <a:off x="1447793" y="44577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3079A62-506B-3C29-9697-ADE669ED856B}"/>
              </a:ext>
            </a:extLst>
          </p:cNvPr>
          <p:cNvCxnSpPr>
            <a:cxnSpLocks/>
          </p:cNvCxnSpPr>
          <p:nvPr/>
        </p:nvCxnSpPr>
        <p:spPr>
          <a:xfrm>
            <a:off x="1447793" y="4572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3A0F724D-9E2B-25F6-A1EE-8B9C48E044A5}"/>
              </a:ext>
            </a:extLst>
          </p:cNvPr>
          <p:cNvCxnSpPr>
            <a:cxnSpLocks/>
          </p:cNvCxnSpPr>
          <p:nvPr/>
        </p:nvCxnSpPr>
        <p:spPr>
          <a:xfrm>
            <a:off x="1447793" y="48006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DB3F617-40E6-C99E-AC18-4949C3395D89}"/>
              </a:ext>
            </a:extLst>
          </p:cNvPr>
          <p:cNvCxnSpPr>
            <a:cxnSpLocks/>
          </p:cNvCxnSpPr>
          <p:nvPr/>
        </p:nvCxnSpPr>
        <p:spPr>
          <a:xfrm>
            <a:off x="1447793" y="49149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33517EFA-6789-AB99-E680-B819C21FDCFF}"/>
              </a:ext>
            </a:extLst>
          </p:cNvPr>
          <p:cNvCxnSpPr>
            <a:cxnSpLocks/>
          </p:cNvCxnSpPr>
          <p:nvPr/>
        </p:nvCxnSpPr>
        <p:spPr>
          <a:xfrm>
            <a:off x="1447793" y="50292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14FF7CC8-4F9A-3646-9DC1-BA6E232E6B44}"/>
              </a:ext>
            </a:extLst>
          </p:cNvPr>
          <p:cNvCxnSpPr>
            <a:cxnSpLocks/>
          </p:cNvCxnSpPr>
          <p:nvPr/>
        </p:nvCxnSpPr>
        <p:spPr>
          <a:xfrm>
            <a:off x="1447793" y="51435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2DFB5E39-9772-03AA-3B8F-E9F71FC95C93}"/>
              </a:ext>
            </a:extLst>
          </p:cNvPr>
          <p:cNvCxnSpPr>
            <a:cxnSpLocks/>
          </p:cNvCxnSpPr>
          <p:nvPr/>
        </p:nvCxnSpPr>
        <p:spPr>
          <a:xfrm>
            <a:off x="1447793" y="52578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37C1D2B-051A-36EA-8E3C-01E649EAF76A}"/>
              </a:ext>
            </a:extLst>
          </p:cNvPr>
          <p:cNvCxnSpPr>
            <a:cxnSpLocks/>
          </p:cNvCxnSpPr>
          <p:nvPr/>
        </p:nvCxnSpPr>
        <p:spPr>
          <a:xfrm>
            <a:off x="1447793" y="54864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522BC780-1F18-43C8-E2DA-0C96B4B8ADAB}"/>
              </a:ext>
            </a:extLst>
          </p:cNvPr>
          <p:cNvCxnSpPr>
            <a:cxnSpLocks/>
          </p:cNvCxnSpPr>
          <p:nvPr/>
        </p:nvCxnSpPr>
        <p:spPr>
          <a:xfrm>
            <a:off x="1447793" y="56007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56DD9D69-4B32-F294-419A-FDA9EAFB3F68}"/>
              </a:ext>
            </a:extLst>
          </p:cNvPr>
          <p:cNvCxnSpPr>
            <a:cxnSpLocks/>
          </p:cNvCxnSpPr>
          <p:nvPr/>
        </p:nvCxnSpPr>
        <p:spPr>
          <a:xfrm>
            <a:off x="6559138" y="27236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A2CB7AB0-A843-AE95-057A-7E4AB6681CBF}"/>
              </a:ext>
            </a:extLst>
          </p:cNvPr>
          <p:cNvCxnSpPr>
            <a:cxnSpLocks/>
          </p:cNvCxnSpPr>
          <p:nvPr/>
        </p:nvCxnSpPr>
        <p:spPr>
          <a:xfrm>
            <a:off x="6559137" y="28379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309DD73-83BA-3FF1-2E7C-D5609F81F633}"/>
              </a:ext>
            </a:extLst>
          </p:cNvPr>
          <p:cNvCxnSpPr>
            <a:cxnSpLocks/>
          </p:cNvCxnSpPr>
          <p:nvPr/>
        </p:nvCxnSpPr>
        <p:spPr>
          <a:xfrm>
            <a:off x="6559137" y="2942736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49AC53F0-79E8-FA71-F539-045933FD059A}"/>
              </a:ext>
            </a:extLst>
          </p:cNvPr>
          <p:cNvCxnSpPr>
            <a:cxnSpLocks/>
          </p:cNvCxnSpPr>
          <p:nvPr/>
        </p:nvCxnSpPr>
        <p:spPr>
          <a:xfrm>
            <a:off x="6559136" y="30665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52D54BF-E0E7-0E38-320A-AFD6DFF86A7F}"/>
              </a:ext>
            </a:extLst>
          </p:cNvPr>
          <p:cNvCxnSpPr>
            <a:cxnSpLocks/>
          </p:cNvCxnSpPr>
          <p:nvPr/>
        </p:nvCxnSpPr>
        <p:spPr>
          <a:xfrm>
            <a:off x="6559136" y="31808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375D98A1-270B-C1FB-333A-9D45A94FB1E9}"/>
              </a:ext>
            </a:extLst>
          </p:cNvPr>
          <p:cNvCxnSpPr>
            <a:cxnSpLocks/>
          </p:cNvCxnSpPr>
          <p:nvPr/>
        </p:nvCxnSpPr>
        <p:spPr>
          <a:xfrm>
            <a:off x="6559135" y="3292327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95B326B9-36AE-0CB9-2438-DF2164246E14}"/>
              </a:ext>
            </a:extLst>
          </p:cNvPr>
          <p:cNvCxnSpPr>
            <a:cxnSpLocks/>
          </p:cNvCxnSpPr>
          <p:nvPr/>
        </p:nvCxnSpPr>
        <p:spPr>
          <a:xfrm>
            <a:off x="6559135" y="34094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122667B9-1E60-0387-44F5-11A4CEEFF7CB}"/>
              </a:ext>
            </a:extLst>
          </p:cNvPr>
          <p:cNvCxnSpPr>
            <a:cxnSpLocks/>
          </p:cNvCxnSpPr>
          <p:nvPr/>
        </p:nvCxnSpPr>
        <p:spPr>
          <a:xfrm>
            <a:off x="6559134" y="35237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C6BA5F77-6C35-46F7-9E28-E1CDF89EFDB3}"/>
              </a:ext>
            </a:extLst>
          </p:cNvPr>
          <p:cNvCxnSpPr>
            <a:cxnSpLocks/>
          </p:cNvCxnSpPr>
          <p:nvPr/>
        </p:nvCxnSpPr>
        <p:spPr>
          <a:xfrm>
            <a:off x="6559133" y="36380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371D38ED-F857-3A7F-ABB7-F732C6120D19}"/>
              </a:ext>
            </a:extLst>
          </p:cNvPr>
          <p:cNvCxnSpPr>
            <a:cxnSpLocks/>
          </p:cNvCxnSpPr>
          <p:nvPr/>
        </p:nvCxnSpPr>
        <p:spPr>
          <a:xfrm>
            <a:off x="6559132" y="38666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6FE1FE1B-B4D7-6DEE-EAAE-3679E6286A6A}"/>
              </a:ext>
            </a:extLst>
          </p:cNvPr>
          <p:cNvCxnSpPr>
            <a:cxnSpLocks/>
          </p:cNvCxnSpPr>
          <p:nvPr/>
        </p:nvCxnSpPr>
        <p:spPr>
          <a:xfrm>
            <a:off x="6559131" y="39809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F332BAF-3124-701A-4397-74C5E71C5078}"/>
              </a:ext>
            </a:extLst>
          </p:cNvPr>
          <p:cNvCxnSpPr>
            <a:cxnSpLocks/>
          </p:cNvCxnSpPr>
          <p:nvPr/>
        </p:nvCxnSpPr>
        <p:spPr>
          <a:xfrm>
            <a:off x="6559131" y="40952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1E1CDE61-E460-91CF-BC30-26155032C137}"/>
              </a:ext>
            </a:extLst>
          </p:cNvPr>
          <p:cNvCxnSpPr>
            <a:cxnSpLocks/>
          </p:cNvCxnSpPr>
          <p:nvPr/>
        </p:nvCxnSpPr>
        <p:spPr>
          <a:xfrm>
            <a:off x="6559131" y="42095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0F084BE9-42FC-A9CD-80B9-6771A9D0750D}"/>
              </a:ext>
            </a:extLst>
          </p:cNvPr>
          <p:cNvCxnSpPr>
            <a:cxnSpLocks/>
          </p:cNvCxnSpPr>
          <p:nvPr/>
        </p:nvCxnSpPr>
        <p:spPr>
          <a:xfrm>
            <a:off x="6559130" y="431966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FB5A8BE5-9A39-5370-6A5E-A0B9C8DB678C}"/>
              </a:ext>
            </a:extLst>
          </p:cNvPr>
          <p:cNvCxnSpPr>
            <a:cxnSpLocks/>
          </p:cNvCxnSpPr>
          <p:nvPr/>
        </p:nvCxnSpPr>
        <p:spPr>
          <a:xfrm>
            <a:off x="6559130" y="44381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1640289A-D0D6-53E0-B283-DC8B6E4E36AF}"/>
              </a:ext>
            </a:extLst>
          </p:cNvPr>
          <p:cNvCxnSpPr>
            <a:cxnSpLocks/>
          </p:cNvCxnSpPr>
          <p:nvPr/>
        </p:nvCxnSpPr>
        <p:spPr>
          <a:xfrm>
            <a:off x="6559130" y="45524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02D89769-E392-47C4-D7FA-F04A8BA7B9CD}"/>
              </a:ext>
            </a:extLst>
          </p:cNvPr>
          <p:cNvCxnSpPr>
            <a:cxnSpLocks/>
          </p:cNvCxnSpPr>
          <p:nvPr/>
        </p:nvCxnSpPr>
        <p:spPr>
          <a:xfrm>
            <a:off x="6559130" y="46667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A88D565D-FF9F-BD7A-F9F9-935203B8A1D5}"/>
              </a:ext>
            </a:extLst>
          </p:cNvPr>
          <p:cNvCxnSpPr>
            <a:cxnSpLocks/>
          </p:cNvCxnSpPr>
          <p:nvPr/>
        </p:nvCxnSpPr>
        <p:spPr>
          <a:xfrm>
            <a:off x="6559130" y="47810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EF81B8BC-1527-A2A2-8CE2-C7A3BA3B0165}"/>
              </a:ext>
            </a:extLst>
          </p:cNvPr>
          <p:cNvCxnSpPr>
            <a:cxnSpLocks/>
          </p:cNvCxnSpPr>
          <p:nvPr/>
        </p:nvCxnSpPr>
        <p:spPr>
          <a:xfrm>
            <a:off x="6559130" y="48953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037C95F6-B6D5-E4D7-FC62-84A7024C5F9C}"/>
              </a:ext>
            </a:extLst>
          </p:cNvPr>
          <p:cNvCxnSpPr>
            <a:cxnSpLocks/>
          </p:cNvCxnSpPr>
          <p:nvPr/>
        </p:nvCxnSpPr>
        <p:spPr>
          <a:xfrm>
            <a:off x="6559129" y="50096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E11646B5-BD25-317E-3FAB-839C5E8B8704}"/>
              </a:ext>
            </a:extLst>
          </p:cNvPr>
          <p:cNvCxnSpPr>
            <a:cxnSpLocks/>
          </p:cNvCxnSpPr>
          <p:nvPr/>
        </p:nvCxnSpPr>
        <p:spPr>
          <a:xfrm>
            <a:off x="6556777" y="51239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8690F01D-45E1-FAC0-B154-DEF2B3D12873}"/>
              </a:ext>
            </a:extLst>
          </p:cNvPr>
          <p:cNvCxnSpPr>
            <a:cxnSpLocks/>
          </p:cNvCxnSpPr>
          <p:nvPr/>
        </p:nvCxnSpPr>
        <p:spPr>
          <a:xfrm>
            <a:off x="6556776" y="52382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3287985-115E-141B-A8CC-05F76B84347F}"/>
              </a:ext>
            </a:extLst>
          </p:cNvPr>
          <p:cNvCxnSpPr>
            <a:cxnSpLocks/>
            <a:stCxn id="41" idx="1"/>
          </p:cNvCxnSpPr>
          <p:nvPr/>
        </p:nvCxnSpPr>
        <p:spPr>
          <a:xfrm flipV="1">
            <a:off x="1664524" y="2628900"/>
            <a:ext cx="4796018" cy="10142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A28F54B1-3A4F-6B80-6E8D-DAD3F640C7AA}"/>
              </a:ext>
            </a:extLst>
          </p:cNvPr>
          <p:cNvCxnSpPr/>
          <p:nvPr/>
        </p:nvCxnSpPr>
        <p:spPr>
          <a:xfrm flipV="1">
            <a:off x="1638300" y="5361959"/>
            <a:ext cx="4796018" cy="10142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EA8081CF-3E63-7E06-599D-D7E9FAF4D0C6}"/>
              </a:ext>
            </a:extLst>
          </p:cNvPr>
          <p:cNvCxnSpPr>
            <a:cxnSpLocks/>
          </p:cNvCxnSpPr>
          <p:nvPr/>
        </p:nvCxnSpPr>
        <p:spPr>
          <a:xfrm>
            <a:off x="6477000" y="3180861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50F461D0-99C1-A403-0A09-F7FF72560E0D}"/>
              </a:ext>
            </a:extLst>
          </p:cNvPr>
          <p:cNvCxnSpPr>
            <a:cxnSpLocks/>
          </p:cNvCxnSpPr>
          <p:nvPr/>
        </p:nvCxnSpPr>
        <p:spPr>
          <a:xfrm>
            <a:off x="6474637" y="3409461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itle 2">
            <a:extLst>
              <a:ext uri="{FF2B5EF4-FFF2-40B4-BE49-F238E27FC236}">
                <a16:creationId xmlns:a16="http://schemas.microsoft.com/office/drawing/2014/main" id="{393DB547-B64F-4C9E-D67A-FC184AE63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8303" y="1321723"/>
            <a:ext cx="6175113" cy="954264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By comparison, the power span for radar is barely gigantic</a:t>
            </a:r>
          </a:p>
        </p:txBody>
      </p:sp>
    </p:spTree>
    <p:extLst>
      <p:ext uri="{BB962C8B-B14F-4D97-AF65-F5344CB8AC3E}">
        <p14:creationId xmlns:p14="http://schemas.microsoft.com/office/powerpoint/2010/main" val="1457082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1FADDC-C8FE-42AB-855F-B6B4388A2230}"/>
              </a:ext>
            </a:extLst>
          </p:cNvPr>
          <p:cNvCxnSpPr>
            <a:cxnSpLocks/>
          </p:cNvCxnSpPr>
          <p:nvPr/>
        </p:nvCxnSpPr>
        <p:spPr>
          <a:xfrm>
            <a:off x="1524000" y="685800"/>
            <a:ext cx="0" cy="50481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DAD4FA2-ABDA-81CF-4397-193F39FD6638}"/>
              </a:ext>
            </a:extLst>
          </p:cNvPr>
          <p:cNvSpPr txBox="1"/>
          <p:nvPr/>
        </p:nvSpPr>
        <p:spPr>
          <a:xfrm>
            <a:off x="1638300" y="515625"/>
            <a:ext cx="324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Observable universe: ~10</a:t>
            </a:r>
            <a:r>
              <a:rPr lang="en-US" sz="1800" baseline="30000" dirty="0">
                <a:solidFill>
                  <a:srgbClr val="130CA4"/>
                </a:solidFill>
              </a:rPr>
              <a:t>26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527DA2A-1FD2-FDDD-D03E-76FBE1531622}"/>
              </a:ext>
            </a:extLst>
          </p:cNvPr>
          <p:cNvCxnSpPr>
            <a:cxnSpLocks/>
          </p:cNvCxnSpPr>
          <p:nvPr/>
        </p:nvCxnSpPr>
        <p:spPr>
          <a:xfrm>
            <a:off x="1371600" y="6858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5280942-9704-C559-D502-00C660AEFD85}"/>
              </a:ext>
            </a:extLst>
          </p:cNvPr>
          <p:cNvCxnSpPr>
            <a:cxnSpLocks/>
          </p:cNvCxnSpPr>
          <p:nvPr/>
        </p:nvCxnSpPr>
        <p:spPr>
          <a:xfrm>
            <a:off x="1371600" y="12573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21403B8-F494-33A0-A5BA-A56799ACFC51}"/>
              </a:ext>
            </a:extLst>
          </p:cNvPr>
          <p:cNvSpPr txBox="1"/>
          <p:nvPr/>
        </p:nvSpPr>
        <p:spPr>
          <a:xfrm>
            <a:off x="1677440" y="1071281"/>
            <a:ext cx="2904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Milky Way galaxy: ~10</a:t>
            </a:r>
            <a:r>
              <a:rPr lang="en-US" sz="1800" baseline="30000" dirty="0">
                <a:solidFill>
                  <a:srgbClr val="130CA4"/>
                </a:solidFill>
              </a:rPr>
              <a:t>21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117EED3-5798-EECB-3180-D2A53E3C2C51}"/>
              </a:ext>
            </a:extLst>
          </p:cNvPr>
          <p:cNvCxnSpPr>
            <a:cxnSpLocks/>
          </p:cNvCxnSpPr>
          <p:nvPr/>
        </p:nvCxnSpPr>
        <p:spPr>
          <a:xfrm>
            <a:off x="1371600" y="21717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A7A5018-755A-A456-E113-8A90FFAEDBFC}"/>
              </a:ext>
            </a:extLst>
          </p:cNvPr>
          <p:cNvSpPr txBox="1"/>
          <p:nvPr/>
        </p:nvSpPr>
        <p:spPr>
          <a:xfrm>
            <a:off x="1664525" y="1987034"/>
            <a:ext cx="2904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Our solar system: ~10</a:t>
            </a:r>
            <a:r>
              <a:rPr lang="en-US" sz="1800" baseline="30000" dirty="0">
                <a:solidFill>
                  <a:srgbClr val="130CA4"/>
                </a:solidFill>
              </a:rPr>
              <a:t>13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FF0F77A-E18C-612F-F230-0185184C78B6}"/>
              </a:ext>
            </a:extLst>
          </p:cNvPr>
          <p:cNvCxnSpPr>
            <a:cxnSpLocks/>
          </p:cNvCxnSpPr>
          <p:nvPr/>
        </p:nvCxnSpPr>
        <p:spPr>
          <a:xfrm>
            <a:off x="1371600" y="26289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F065542-2B97-C94C-9362-409089B483D5}"/>
              </a:ext>
            </a:extLst>
          </p:cNvPr>
          <p:cNvSpPr txBox="1"/>
          <p:nvPr/>
        </p:nvSpPr>
        <p:spPr>
          <a:xfrm>
            <a:off x="1664524" y="2454376"/>
            <a:ext cx="3058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Diameter of the sun: ~10</a:t>
            </a:r>
            <a:r>
              <a:rPr lang="en-US" sz="1800" baseline="30000" dirty="0">
                <a:solidFill>
                  <a:srgbClr val="130CA4"/>
                </a:solidFill>
              </a:rPr>
              <a:t>9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E101D81-5AB2-D3CD-840F-8C5E0EB56068}"/>
              </a:ext>
            </a:extLst>
          </p:cNvPr>
          <p:cNvCxnSpPr>
            <a:cxnSpLocks/>
          </p:cNvCxnSpPr>
          <p:nvPr/>
        </p:nvCxnSpPr>
        <p:spPr>
          <a:xfrm>
            <a:off x="1371600" y="28575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019B183-07C9-1A83-67DA-2186FC825B3E}"/>
              </a:ext>
            </a:extLst>
          </p:cNvPr>
          <p:cNvSpPr txBox="1"/>
          <p:nvPr/>
        </p:nvSpPr>
        <p:spPr>
          <a:xfrm>
            <a:off x="1664523" y="2680407"/>
            <a:ext cx="285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Diameter of Earth: ~10</a:t>
            </a:r>
            <a:r>
              <a:rPr lang="en-US" sz="1800" baseline="30000" dirty="0">
                <a:solidFill>
                  <a:srgbClr val="130CA4"/>
                </a:solidFill>
              </a:rPr>
              <a:t>7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3A1F08A-BBEB-DF21-B627-A91F7FBFD5C8}"/>
              </a:ext>
            </a:extLst>
          </p:cNvPr>
          <p:cNvCxnSpPr>
            <a:cxnSpLocks/>
          </p:cNvCxnSpPr>
          <p:nvPr/>
        </p:nvCxnSpPr>
        <p:spPr>
          <a:xfrm>
            <a:off x="1371600" y="33147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59EFBF1-B431-3D02-DAFD-93F1A86A18DD}"/>
              </a:ext>
            </a:extLst>
          </p:cNvPr>
          <p:cNvSpPr txBox="1"/>
          <p:nvPr/>
        </p:nvSpPr>
        <p:spPr>
          <a:xfrm>
            <a:off x="1664523" y="3127200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KU campus: ~10</a:t>
            </a:r>
            <a:r>
              <a:rPr lang="en-US" sz="1800" baseline="30000" dirty="0">
                <a:solidFill>
                  <a:srgbClr val="130CA4"/>
                </a:solidFill>
              </a:rPr>
              <a:t>3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B1A7126-47CE-8278-5BE3-85F0F9D1BB64}"/>
              </a:ext>
            </a:extLst>
          </p:cNvPr>
          <p:cNvCxnSpPr>
            <a:cxnSpLocks/>
          </p:cNvCxnSpPr>
          <p:nvPr/>
        </p:nvCxnSpPr>
        <p:spPr>
          <a:xfrm>
            <a:off x="1371600" y="36576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1ADB1DB-C5B6-1402-B397-A6A5A5054FC3}"/>
              </a:ext>
            </a:extLst>
          </p:cNvPr>
          <p:cNvSpPr txBox="1"/>
          <p:nvPr/>
        </p:nvSpPr>
        <p:spPr>
          <a:xfrm>
            <a:off x="1661561" y="3475026"/>
            <a:ext cx="293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Height of a person: ~10</a:t>
            </a:r>
            <a:r>
              <a:rPr lang="en-US" sz="1800" baseline="30000" dirty="0">
                <a:solidFill>
                  <a:srgbClr val="130CA4"/>
                </a:solidFill>
              </a:rPr>
              <a:t>0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C27D0B0-D2F8-8EE9-FACA-84EAB82203C4}"/>
              </a:ext>
            </a:extLst>
          </p:cNvPr>
          <p:cNvCxnSpPr>
            <a:cxnSpLocks/>
          </p:cNvCxnSpPr>
          <p:nvPr/>
        </p:nvCxnSpPr>
        <p:spPr>
          <a:xfrm>
            <a:off x="1371600" y="42291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8C3CE4D-4633-1855-51F2-44A1CB4C107C}"/>
              </a:ext>
            </a:extLst>
          </p:cNvPr>
          <p:cNvSpPr txBox="1"/>
          <p:nvPr/>
        </p:nvSpPr>
        <p:spPr>
          <a:xfrm>
            <a:off x="1638300" y="4044434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Thickness human hair: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 </a:t>
            </a:r>
            <a:r>
              <a:rPr lang="en-US" sz="1800" baseline="30000" dirty="0">
                <a:solidFill>
                  <a:srgbClr val="130CA4"/>
                </a:solidFill>
              </a:rPr>
              <a:t>5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AA09E17-405B-2C41-2CF0-E5E9B3326432}"/>
              </a:ext>
            </a:extLst>
          </p:cNvPr>
          <p:cNvCxnSpPr>
            <a:cxnSpLocks/>
          </p:cNvCxnSpPr>
          <p:nvPr/>
        </p:nvCxnSpPr>
        <p:spPr>
          <a:xfrm>
            <a:off x="1371600" y="46863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CEBAAEC-C4A1-7192-3A68-9138112D0137}"/>
              </a:ext>
            </a:extLst>
          </p:cNvPr>
          <p:cNvSpPr txBox="1"/>
          <p:nvPr/>
        </p:nvSpPr>
        <p:spPr>
          <a:xfrm>
            <a:off x="1656195" y="4517849"/>
            <a:ext cx="291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Diameter of DNA: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 9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96562DF-CB9E-C1F6-8168-8AB6324E2DD9}"/>
              </a:ext>
            </a:extLst>
          </p:cNvPr>
          <p:cNvCxnSpPr>
            <a:cxnSpLocks/>
          </p:cNvCxnSpPr>
          <p:nvPr/>
        </p:nvCxnSpPr>
        <p:spPr>
          <a:xfrm>
            <a:off x="1371600" y="53721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5688C82-25D7-9047-5B24-3D17BB1B644E}"/>
              </a:ext>
            </a:extLst>
          </p:cNvPr>
          <p:cNvSpPr txBox="1"/>
          <p:nvPr/>
        </p:nvSpPr>
        <p:spPr>
          <a:xfrm>
            <a:off x="1685411" y="5201308"/>
            <a:ext cx="324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Nucleus of an atom: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 15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33053B4-2244-3A29-5939-FFD6A5B645BD}"/>
              </a:ext>
            </a:extLst>
          </p:cNvPr>
          <p:cNvCxnSpPr>
            <a:cxnSpLocks/>
          </p:cNvCxnSpPr>
          <p:nvPr/>
        </p:nvCxnSpPr>
        <p:spPr>
          <a:xfrm>
            <a:off x="1371600" y="57150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02BDE91-D2EB-7C15-E7C2-6950BAEC5BF4}"/>
              </a:ext>
            </a:extLst>
          </p:cNvPr>
          <p:cNvSpPr txBox="1"/>
          <p:nvPr/>
        </p:nvSpPr>
        <p:spPr>
          <a:xfrm>
            <a:off x="1680259" y="5537227"/>
            <a:ext cx="324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Size of an electron: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 18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CC8B018-489D-9EEE-CC1D-A14A21E1043A}"/>
              </a:ext>
            </a:extLst>
          </p:cNvPr>
          <p:cNvCxnSpPr/>
          <p:nvPr/>
        </p:nvCxnSpPr>
        <p:spPr>
          <a:xfrm>
            <a:off x="952500" y="685800"/>
            <a:ext cx="0" cy="5036093"/>
          </a:xfrm>
          <a:prstGeom prst="straightConnector1">
            <a:avLst/>
          </a:prstGeom>
          <a:ln w="25400"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CF1B1385-E6DB-80DD-08F7-D6772922DF72}"/>
              </a:ext>
            </a:extLst>
          </p:cNvPr>
          <p:cNvSpPr txBox="1"/>
          <p:nvPr/>
        </p:nvSpPr>
        <p:spPr>
          <a:xfrm rot="16200000">
            <a:off x="451447" y="2938801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</a:rPr>
              <a:t>10</a:t>
            </a:r>
            <a:r>
              <a:rPr lang="en-US" sz="1800" b="1" baseline="30000" dirty="0">
                <a:solidFill>
                  <a:srgbClr val="FF0000"/>
                </a:solidFill>
              </a:rPr>
              <a:t>44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1C350D4-1037-7142-C28E-80F1FDA087B4}"/>
              </a:ext>
            </a:extLst>
          </p:cNvPr>
          <p:cNvCxnSpPr>
            <a:cxnSpLocks/>
          </p:cNvCxnSpPr>
          <p:nvPr/>
        </p:nvCxnSpPr>
        <p:spPr>
          <a:xfrm>
            <a:off x="6629400" y="2625566"/>
            <a:ext cx="0" cy="272699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AC08498-6C1D-D190-FB7F-F0AB91E2D6BA}"/>
              </a:ext>
            </a:extLst>
          </p:cNvPr>
          <p:cNvCxnSpPr>
            <a:cxnSpLocks/>
          </p:cNvCxnSpPr>
          <p:nvPr/>
        </p:nvCxnSpPr>
        <p:spPr>
          <a:xfrm>
            <a:off x="6477000" y="3759041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1D638E5-FE10-57B6-B694-C2355501269C}"/>
              </a:ext>
            </a:extLst>
          </p:cNvPr>
          <p:cNvCxnSpPr>
            <a:cxnSpLocks/>
          </p:cNvCxnSpPr>
          <p:nvPr/>
        </p:nvCxnSpPr>
        <p:spPr>
          <a:xfrm>
            <a:off x="6477000" y="2635708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0146631-7FEB-E547-4F61-C7C55BDE5F0E}"/>
              </a:ext>
            </a:extLst>
          </p:cNvPr>
          <p:cNvCxnSpPr>
            <a:cxnSpLocks/>
          </p:cNvCxnSpPr>
          <p:nvPr/>
        </p:nvCxnSpPr>
        <p:spPr>
          <a:xfrm>
            <a:off x="6477000" y="5343036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E52806F-87BA-D82C-433C-501B991B05D5}"/>
              </a:ext>
            </a:extLst>
          </p:cNvPr>
          <p:cNvSpPr txBox="1"/>
          <p:nvPr/>
        </p:nvSpPr>
        <p:spPr>
          <a:xfrm>
            <a:off x="6747447" y="2473226"/>
            <a:ext cx="403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Highest radar transmit power: ~10</a:t>
            </a:r>
            <a:r>
              <a:rPr lang="en-US" sz="1800" baseline="30000" dirty="0">
                <a:solidFill>
                  <a:srgbClr val="130CA4"/>
                </a:solidFill>
              </a:rPr>
              <a:t>6</a:t>
            </a:r>
            <a:r>
              <a:rPr lang="en-US" sz="1800" dirty="0">
                <a:solidFill>
                  <a:srgbClr val="130CA4"/>
                </a:solidFill>
              </a:rPr>
              <a:t> W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C0B7A81-A5E9-21E6-ED29-E8047769D95E}"/>
              </a:ext>
            </a:extLst>
          </p:cNvPr>
          <p:cNvCxnSpPr>
            <a:cxnSpLocks/>
          </p:cNvCxnSpPr>
          <p:nvPr/>
        </p:nvCxnSpPr>
        <p:spPr>
          <a:xfrm>
            <a:off x="6150558" y="2609361"/>
            <a:ext cx="0" cy="2754219"/>
          </a:xfrm>
          <a:prstGeom prst="straightConnector1">
            <a:avLst/>
          </a:prstGeom>
          <a:ln w="25400"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8019041-104E-01E4-2522-9CD49A97B440}"/>
              </a:ext>
            </a:extLst>
          </p:cNvPr>
          <p:cNvSpPr txBox="1"/>
          <p:nvPr/>
        </p:nvSpPr>
        <p:spPr>
          <a:xfrm rot="16200000">
            <a:off x="5638916" y="3719363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</a:rPr>
              <a:t>10</a:t>
            </a:r>
            <a:r>
              <a:rPr lang="en-US" b="1" baseline="30000" dirty="0">
                <a:solidFill>
                  <a:srgbClr val="FF0000"/>
                </a:solidFill>
              </a:rPr>
              <a:t>24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E6C81C1-FBC6-34DD-6A8B-2845E4A5F7D5}"/>
              </a:ext>
            </a:extLst>
          </p:cNvPr>
          <p:cNvCxnSpPr>
            <a:cxnSpLocks/>
          </p:cNvCxnSpPr>
          <p:nvPr/>
        </p:nvCxnSpPr>
        <p:spPr>
          <a:xfrm>
            <a:off x="6818220" y="3768566"/>
            <a:ext cx="0" cy="1577256"/>
          </a:xfrm>
          <a:prstGeom prst="straightConnector1">
            <a:avLst/>
          </a:prstGeom>
          <a:ln w="25400"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93CD19C6-1E53-E19C-0A03-33039A8748E2}"/>
              </a:ext>
            </a:extLst>
          </p:cNvPr>
          <p:cNvSpPr txBox="1"/>
          <p:nvPr/>
        </p:nvSpPr>
        <p:spPr>
          <a:xfrm rot="16200000">
            <a:off x="6725414" y="4281897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</a:rPr>
              <a:t>10</a:t>
            </a:r>
            <a:r>
              <a:rPr lang="en-US" b="1" baseline="30000" dirty="0">
                <a:solidFill>
                  <a:srgbClr val="FF0000"/>
                </a:solidFill>
              </a:rPr>
              <a:t>12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081F4AB-8045-7E5C-AABE-9A44E3BC02D1}"/>
              </a:ext>
            </a:extLst>
          </p:cNvPr>
          <p:cNvSpPr txBox="1"/>
          <p:nvPr/>
        </p:nvSpPr>
        <p:spPr>
          <a:xfrm>
            <a:off x="7084815" y="4319660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Receiver “dynamic range” (without distortion)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F49D518-B842-C4E9-1E93-9875417C0B03}"/>
              </a:ext>
            </a:extLst>
          </p:cNvPr>
          <p:cNvCxnSpPr>
            <a:cxnSpLocks/>
          </p:cNvCxnSpPr>
          <p:nvPr/>
        </p:nvCxnSpPr>
        <p:spPr>
          <a:xfrm>
            <a:off x="1453738" y="8001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FE9B8B6-4CA0-C5F3-10B4-529A5A8F0A89}"/>
              </a:ext>
            </a:extLst>
          </p:cNvPr>
          <p:cNvCxnSpPr>
            <a:cxnSpLocks/>
          </p:cNvCxnSpPr>
          <p:nvPr/>
        </p:nvCxnSpPr>
        <p:spPr>
          <a:xfrm>
            <a:off x="1453738" y="9144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4BE43100-EAD1-FA26-7021-7557D6DFE019}"/>
              </a:ext>
            </a:extLst>
          </p:cNvPr>
          <p:cNvCxnSpPr>
            <a:cxnSpLocks/>
          </p:cNvCxnSpPr>
          <p:nvPr/>
        </p:nvCxnSpPr>
        <p:spPr>
          <a:xfrm>
            <a:off x="1453737" y="10287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D07D0BB-D8E9-2BC8-A80B-F1B625A0F342}"/>
              </a:ext>
            </a:extLst>
          </p:cNvPr>
          <p:cNvCxnSpPr>
            <a:cxnSpLocks/>
          </p:cNvCxnSpPr>
          <p:nvPr/>
        </p:nvCxnSpPr>
        <p:spPr>
          <a:xfrm>
            <a:off x="1453737" y="1143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4F01133-7252-4688-479A-DD2B8CF1C4A0}"/>
              </a:ext>
            </a:extLst>
          </p:cNvPr>
          <p:cNvCxnSpPr>
            <a:cxnSpLocks/>
          </p:cNvCxnSpPr>
          <p:nvPr/>
        </p:nvCxnSpPr>
        <p:spPr>
          <a:xfrm>
            <a:off x="1453736" y="13716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29AF191-AE01-EAAE-F2F7-9934FC14C216}"/>
              </a:ext>
            </a:extLst>
          </p:cNvPr>
          <p:cNvCxnSpPr>
            <a:cxnSpLocks/>
          </p:cNvCxnSpPr>
          <p:nvPr/>
        </p:nvCxnSpPr>
        <p:spPr>
          <a:xfrm>
            <a:off x="1453735" y="14859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59C8AC8-4FDC-B880-99B2-E8210CDBF68C}"/>
              </a:ext>
            </a:extLst>
          </p:cNvPr>
          <p:cNvCxnSpPr>
            <a:cxnSpLocks/>
          </p:cNvCxnSpPr>
          <p:nvPr/>
        </p:nvCxnSpPr>
        <p:spPr>
          <a:xfrm>
            <a:off x="1447796" y="16002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1578717-BDD2-72CB-15F7-F63FAF9CC66B}"/>
              </a:ext>
            </a:extLst>
          </p:cNvPr>
          <p:cNvCxnSpPr>
            <a:cxnSpLocks/>
          </p:cNvCxnSpPr>
          <p:nvPr/>
        </p:nvCxnSpPr>
        <p:spPr>
          <a:xfrm>
            <a:off x="1447796" y="17145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A1D2CC8-7738-1369-69B7-4D4BE88AAA7B}"/>
              </a:ext>
            </a:extLst>
          </p:cNvPr>
          <p:cNvCxnSpPr>
            <a:cxnSpLocks/>
          </p:cNvCxnSpPr>
          <p:nvPr/>
        </p:nvCxnSpPr>
        <p:spPr>
          <a:xfrm>
            <a:off x="1447796" y="18288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198716F-8884-33E6-8DDA-8B0399804BB7}"/>
              </a:ext>
            </a:extLst>
          </p:cNvPr>
          <p:cNvCxnSpPr>
            <a:cxnSpLocks/>
          </p:cNvCxnSpPr>
          <p:nvPr/>
        </p:nvCxnSpPr>
        <p:spPr>
          <a:xfrm>
            <a:off x="1447796" y="19431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A2CFC14-9104-2FBB-CA69-A66E93D0159D}"/>
              </a:ext>
            </a:extLst>
          </p:cNvPr>
          <p:cNvCxnSpPr>
            <a:cxnSpLocks/>
          </p:cNvCxnSpPr>
          <p:nvPr/>
        </p:nvCxnSpPr>
        <p:spPr>
          <a:xfrm>
            <a:off x="1447796" y="20574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FA19D9A-3B39-4612-1694-72B8928CFEC1}"/>
              </a:ext>
            </a:extLst>
          </p:cNvPr>
          <p:cNvCxnSpPr>
            <a:cxnSpLocks/>
          </p:cNvCxnSpPr>
          <p:nvPr/>
        </p:nvCxnSpPr>
        <p:spPr>
          <a:xfrm>
            <a:off x="1447796" y="2286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76A99DF4-A2AE-0D8B-254E-5FAAA42F537C}"/>
              </a:ext>
            </a:extLst>
          </p:cNvPr>
          <p:cNvCxnSpPr>
            <a:cxnSpLocks/>
          </p:cNvCxnSpPr>
          <p:nvPr/>
        </p:nvCxnSpPr>
        <p:spPr>
          <a:xfrm>
            <a:off x="1447796" y="24003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805A97C-4382-9355-045A-954399FB85D1}"/>
              </a:ext>
            </a:extLst>
          </p:cNvPr>
          <p:cNvCxnSpPr>
            <a:cxnSpLocks/>
          </p:cNvCxnSpPr>
          <p:nvPr/>
        </p:nvCxnSpPr>
        <p:spPr>
          <a:xfrm>
            <a:off x="1447796" y="25146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B756060-A2B9-998D-D6F0-C739C75D2789}"/>
              </a:ext>
            </a:extLst>
          </p:cNvPr>
          <p:cNvCxnSpPr>
            <a:cxnSpLocks/>
          </p:cNvCxnSpPr>
          <p:nvPr/>
        </p:nvCxnSpPr>
        <p:spPr>
          <a:xfrm>
            <a:off x="1447796" y="27432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0B7CFB3-639A-9549-47C8-39FF15156452}"/>
              </a:ext>
            </a:extLst>
          </p:cNvPr>
          <p:cNvCxnSpPr>
            <a:cxnSpLocks/>
          </p:cNvCxnSpPr>
          <p:nvPr/>
        </p:nvCxnSpPr>
        <p:spPr>
          <a:xfrm>
            <a:off x="1447795" y="2962275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D4CFE51-68E0-1E33-0ADE-61CFC848E79A}"/>
              </a:ext>
            </a:extLst>
          </p:cNvPr>
          <p:cNvCxnSpPr>
            <a:cxnSpLocks/>
          </p:cNvCxnSpPr>
          <p:nvPr/>
        </p:nvCxnSpPr>
        <p:spPr>
          <a:xfrm>
            <a:off x="1447795" y="30861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2F39DE31-FD07-2750-9EB7-2E15C7875FD7}"/>
              </a:ext>
            </a:extLst>
          </p:cNvPr>
          <p:cNvCxnSpPr>
            <a:cxnSpLocks/>
          </p:cNvCxnSpPr>
          <p:nvPr/>
        </p:nvCxnSpPr>
        <p:spPr>
          <a:xfrm>
            <a:off x="1447794" y="32004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47E271D7-4050-237C-44E9-4E9D82F8A9D6}"/>
              </a:ext>
            </a:extLst>
          </p:cNvPr>
          <p:cNvCxnSpPr>
            <a:cxnSpLocks/>
          </p:cNvCxnSpPr>
          <p:nvPr/>
        </p:nvCxnSpPr>
        <p:spPr>
          <a:xfrm>
            <a:off x="1447793" y="3429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E7B117F-A08D-EED6-7034-713E4E3A33DA}"/>
              </a:ext>
            </a:extLst>
          </p:cNvPr>
          <p:cNvCxnSpPr>
            <a:cxnSpLocks/>
          </p:cNvCxnSpPr>
          <p:nvPr/>
        </p:nvCxnSpPr>
        <p:spPr>
          <a:xfrm>
            <a:off x="1447793" y="35433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460757F-FA15-406B-3E98-4F3D09A82699}"/>
              </a:ext>
            </a:extLst>
          </p:cNvPr>
          <p:cNvCxnSpPr>
            <a:cxnSpLocks/>
          </p:cNvCxnSpPr>
          <p:nvPr/>
        </p:nvCxnSpPr>
        <p:spPr>
          <a:xfrm>
            <a:off x="1447793" y="3767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041CAEA-7BC3-7D10-9162-868EE516D174}"/>
              </a:ext>
            </a:extLst>
          </p:cNvPr>
          <p:cNvCxnSpPr>
            <a:cxnSpLocks/>
          </p:cNvCxnSpPr>
          <p:nvPr/>
        </p:nvCxnSpPr>
        <p:spPr>
          <a:xfrm>
            <a:off x="1447793" y="38862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192ED81-77A3-4F85-8400-411D8C8FF996}"/>
              </a:ext>
            </a:extLst>
          </p:cNvPr>
          <p:cNvCxnSpPr>
            <a:cxnSpLocks/>
          </p:cNvCxnSpPr>
          <p:nvPr/>
        </p:nvCxnSpPr>
        <p:spPr>
          <a:xfrm>
            <a:off x="1447793" y="40005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A23138ED-35A5-96F4-C538-08B84ABEC7C1}"/>
              </a:ext>
            </a:extLst>
          </p:cNvPr>
          <p:cNvCxnSpPr>
            <a:cxnSpLocks/>
          </p:cNvCxnSpPr>
          <p:nvPr/>
        </p:nvCxnSpPr>
        <p:spPr>
          <a:xfrm>
            <a:off x="1447793" y="41148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E610DE0-39C2-5BC1-0F1D-40032BCFB9F0}"/>
              </a:ext>
            </a:extLst>
          </p:cNvPr>
          <p:cNvCxnSpPr>
            <a:cxnSpLocks/>
          </p:cNvCxnSpPr>
          <p:nvPr/>
        </p:nvCxnSpPr>
        <p:spPr>
          <a:xfrm>
            <a:off x="1447793" y="4339199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B0229CFF-F79B-4780-D99F-6841F2B072E0}"/>
              </a:ext>
            </a:extLst>
          </p:cNvPr>
          <p:cNvCxnSpPr>
            <a:cxnSpLocks/>
          </p:cNvCxnSpPr>
          <p:nvPr/>
        </p:nvCxnSpPr>
        <p:spPr>
          <a:xfrm>
            <a:off x="1447793" y="44577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3079A62-506B-3C29-9697-ADE669ED856B}"/>
              </a:ext>
            </a:extLst>
          </p:cNvPr>
          <p:cNvCxnSpPr>
            <a:cxnSpLocks/>
          </p:cNvCxnSpPr>
          <p:nvPr/>
        </p:nvCxnSpPr>
        <p:spPr>
          <a:xfrm>
            <a:off x="1447793" y="4572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3A0F724D-9E2B-25F6-A1EE-8B9C48E044A5}"/>
              </a:ext>
            </a:extLst>
          </p:cNvPr>
          <p:cNvCxnSpPr>
            <a:cxnSpLocks/>
          </p:cNvCxnSpPr>
          <p:nvPr/>
        </p:nvCxnSpPr>
        <p:spPr>
          <a:xfrm>
            <a:off x="1447793" y="48006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DB3F617-40E6-C99E-AC18-4949C3395D89}"/>
              </a:ext>
            </a:extLst>
          </p:cNvPr>
          <p:cNvCxnSpPr>
            <a:cxnSpLocks/>
          </p:cNvCxnSpPr>
          <p:nvPr/>
        </p:nvCxnSpPr>
        <p:spPr>
          <a:xfrm>
            <a:off x="1447793" y="49149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33517EFA-6789-AB99-E680-B819C21FDCFF}"/>
              </a:ext>
            </a:extLst>
          </p:cNvPr>
          <p:cNvCxnSpPr>
            <a:cxnSpLocks/>
          </p:cNvCxnSpPr>
          <p:nvPr/>
        </p:nvCxnSpPr>
        <p:spPr>
          <a:xfrm>
            <a:off x="1447793" y="50292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14FF7CC8-4F9A-3646-9DC1-BA6E232E6B44}"/>
              </a:ext>
            </a:extLst>
          </p:cNvPr>
          <p:cNvCxnSpPr>
            <a:cxnSpLocks/>
          </p:cNvCxnSpPr>
          <p:nvPr/>
        </p:nvCxnSpPr>
        <p:spPr>
          <a:xfrm>
            <a:off x="1447793" y="51435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2DFB5E39-9772-03AA-3B8F-E9F71FC95C93}"/>
              </a:ext>
            </a:extLst>
          </p:cNvPr>
          <p:cNvCxnSpPr>
            <a:cxnSpLocks/>
          </p:cNvCxnSpPr>
          <p:nvPr/>
        </p:nvCxnSpPr>
        <p:spPr>
          <a:xfrm>
            <a:off x="1447793" y="52578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37C1D2B-051A-36EA-8E3C-01E649EAF76A}"/>
              </a:ext>
            </a:extLst>
          </p:cNvPr>
          <p:cNvCxnSpPr>
            <a:cxnSpLocks/>
          </p:cNvCxnSpPr>
          <p:nvPr/>
        </p:nvCxnSpPr>
        <p:spPr>
          <a:xfrm>
            <a:off x="1447793" y="54864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522BC780-1F18-43C8-E2DA-0C96B4B8ADAB}"/>
              </a:ext>
            </a:extLst>
          </p:cNvPr>
          <p:cNvCxnSpPr>
            <a:cxnSpLocks/>
          </p:cNvCxnSpPr>
          <p:nvPr/>
        </p:nvCxnSpPr>
        <p:spPr>
          <a:xfrm>
            <a:off x="1447793" y="56007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56DD9D69-4B32-F294-419A-FDA9EAFB3F68}"/>
              </a:ext>
            </a:extLst>
          </p:cNvPr>
          <p:cNvCxnSpPr>
            <a:cxnSpLocks/>
          </p:cNvCxnSpPr>
          <p:nvPr/>
        </p:nvCxnSpPr>
        <p:spPr>
          <a:xfrm>
            <a:off x="6559138" y="27236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A2CB7AB0-A843-AE95-057A-7E4AB6681CBF}"/>
              </a:ext>
            </a:extLst>
          </p:cNvPr>
          <p:cNvCxnSpPr>
            <a:cxnSpLocks/>
          </p:cNvCxnSpPr>
          <p:nvPr/>
        </p:nvCxnSpPr>
        <p:spPr>
          <a:xfrm>
            <a:off x="6559137" y="28379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309DD73-83BA-3FF1-2E7C-D5609F81F633}"/>
              </a:ext>
            </a:extLst>
          </p:cNvPr>
          <p:cNvCxnSpPr>
            <a:cxnSpLocks/>
          </p:cNvCxnSpPr>
          <p:nvPr/>
        </p:nvCxnSpPr>
        <p:spPr>
          <a:xfrm>
            <a:off x="6559137" y="2942736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49AC53F0-79E8-FA71-F539-045933FD059A}"/>
              </a:ext>
            </a:extLst>
          </p:cNvPr>
          <p:cNvCxnSpPr>
            <a:cxnSpLocks/>
          </p:cNvCxnSpPr>
          <p:nvPr/>
        </p:nvCxnSpPr>
        <p:spPr>
          <a:xfrm>
            <a:off x="6559136" y="30665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52D54BF-E0E7-0E38-320A-AFD6DFF86A7F}"/>
              </a:ext>
            </a:extLst>
          </p:cNvPr>
          <p:cNvCxnSpPr>
            <a:cxnSpLocks/>
          </p:cNvCxnSpPr>
          <p:nvPr/>
        </p:nvCxnSpPr>
        <p:spPr>
          <a:xfrm>
            <a:off x="6559136" y="31808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375D98A1-270B-C1FB-333A-9D45A94FB1E9}"/>
              </a:ext>
            </a:extLst>
          </p:cNvPr>
          <p:cNvCxnSpPr>
            <a:cxnSpLocks/>
          </p:cNvCxnSpPr>
          <p:nvPr/>
        </p:nvCxnSpPr>
        <p:spPr>
          <a:xfrm>
            <a:off x="6559135" y="3292327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95B326B9-36AE-0CB9-2438-DF2164246E14}"/>
              </a:ext>
            </a:extLst>
          </p:cNvPr>
          <p:cNvCxnSpPr>
            <a:cxnSpLocks/>
          </p:cNvCxnSpPr>
          <p:nvPr/>
        </p:nvCxnSpPr>
        <p:spPr>
          <a:xfrm>
            <a:off x="6559135" y="34094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122667B9-1E60-0387-44F5-11A4CEEFF7CB}"/>
              </a:ext>
            </a:extLst>
          </p:cNvPr>
          <p:cNvCxnSpPr>
            <a:cxnSpLocks/>
          </p:cNvCxnSpPr>
          <p:nvPr/>
        </p:nvCxnSpPr>
        <p:spPr>
          <a:xfrm>
            <a:off x="6559134" y="35237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C6BA5F77-6C35-46F7-9E28-E1CDF89EFDB3}"/>
              </a:ext>
            </a:extLst>
          </p:cNvPr>
          <p:cNvCxnSpPr>
            <a:cxnSpLocks/>
          </p:cNvCxnSpPr>
          <p:nvPr/>
        </p:nvCxnSpPr>
        <p:spPr>
          <a:xfrm>
            <a:off x="6559133" y="36380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371D38ED-F857-3A7F-ABB7-F732C6120D19}"/>
              </a:ext>
            </a:extLst>
          </p:cNvPr>
          <p:cNvCxnSpPr>
            <a:cxnSpLocks/>
          </p:cNvCxnSpPr>
          <p:nvPr/>
        </p:nvCxnSpPr>
        <p:spPr>
          <a:xfrm>
            <a:off x="6559132" y="38666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6FE1FE1B-B4D7-6DEE-EAAE-3679E6286A6A}"/>
              </a:ext>
            </a:extLst>
          </p:cNvPr>
          <p:cNvCxnSpPr>
            <a:cxnSpLocks/>
          </p:cNvCxnSpPr>
          <p:nvPr/>
        </p:nvCxnSpPr>
        <p:spPr>
          <a:xfrm>
            <a:off x="6559131" y="39809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F332BAF-3124-701A-4397-74C5E71C5078}"/>
              </a:ext>
            </a:extLst>
          </p:cNvPr>
          <p:cNvCxnSpPr>
            <a:cxnSpLocks/>
          </p:cNvCxnSpPr>
          <p:nvPr/>
        </p:nvCxnSpPr>
        <p:spPr>
          <a:xfrm>
            <a:off x="6559131" y="40952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1E1CDE61-E460-91CF-BC30-26155032C137}"/>
              </a:ext>
            </a:extLst>
          </p:cNvPr>
          <p:cNvCxnSpPr>
            <a:cxnSpLocks/>
          </p:cNvCxnSpPr>
          <p:nvPr/>
        </p:nvCxnSpPr>
        <p:spPr>
          <a:xfrm>
            <a:off x="6559131" y="42095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0F084BE9-42FC-A9CD-80B9-6771A9D0750D}"/>
              </a:ext>
            </a:extLst>
          </p:cNvPr>
          <p:cNvCxnSpPr>
            <a:cxnSpLocks/>
          </p:cNvCxnSpPr>
          <p:nvPr/>
        </p:nvCxnSpPr>
        <p:spPr>
          <a:xfrm>
            <a:off x="6559130" y="431966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FB5A8BE5-9A39-5370-6A5E-A0B9C8DB678C}"/>
              </a:ext>
            </a:extLst>
          </p:cNvPr>
          <p:cNvCxnSpPr>
            <a:cxnSpLocks/>
          </p:cNvCxnSpPr>
          <p:nvPr/>
        </p:nvCxnSpPr>
        <p:spPr>
          <a:xfrm>
            <a:off x="6559130" y="44381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1640289A-D0D6-53E0-B283-DC8B6E4E36AF}"/>
              </a:ext>
            </a:extLst>
          </p:cNvPr>
          <p:cNvCxnSpPr>
            <a:cxnSpLocks/>
          </p:cNvCxnSpPr>
          <p:nvPr/>
        </p:nvCxnSpPr>
        <p:spPr>
          <a:xfrm>
            <a:off x="6559130" y="45524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02D89769-E392-47C4-D7FA-F04A8BA7B9CD}"/>
              </a:ext>
            </a:extLst>
          </p:cNvPr>
          <p:cNvCxnSpPr>
            <a:cxnSpLocks/>
          </p:cNvCxnSpPr>
          <p:nvPr/>
        </p:nvCxnSpPr>
        <p:spPr>
          <a:xfrm>
            <a:off x="6559130" y="46667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A88D565D-FF9F-BD7A-F9F9-935203B8A1D5}"/>
              </a:ext>
            </a:extLst>
          </p:cNvPr>
          <p:cNvCxnSpPr>
            <a:cxnSpLocks/>
          </p:cNvCxnSpPr>
          <p:nvPr/>
        </p:nvCxnSpPr>
        <p:spPr>
          <a:xfrm>
            <a:off x="6559130" y="47810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EF81B8BC-1527-A2A2-8CE2-C7A3BA3B0165}"/>
              </a:ext>
            </a:extLst>
          </p:cNvPr>
          <p:cNvCxnSpPr>
            <a:cxnSpLocks/>
          </p:cNvCxnSpPr>
          <p:nvPr/>
        </p:nvCxnSpPr>
        <p:spPr>
          <a:xfrm>
            <a:off x="6559130" y="48953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037C95F6-B6D5-E4D7-FC62-84A7024C5F9C}"/>
              </a:ext>
            </a:extLst>
          </p:cNvPr>
          <p:cNvCxnSpPr>
            <a:cxnSpLocks/>
          </p:cNvCxnSpPr>
          <p:nvPr/>
        </p:nvCxnSpPr>
        <p:spPr>
          <a:xfrm>
            <a:off x="6559129" y="50096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E11646B5-BD25-317E-3FAB-839C5E8B8704}"/>
              </a:ext>
            </a:extLst>
          </p:cNvPr>
          <p:cNvCxnSpPr>
            <a:cxnSpLocks/>
          </p:cNvCxnSpPr>
          <p:nvPr/>
        </p:nvCxnSpPr>
        <p:spPr>
          <a:xfrm>
            <a:off x="6556777" y="51239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8690F01D-45E1-FAC0-B154-DEF2B3D12873}"/>
              </a:ext>
            </a:extLst>
          </p:cNvPr>
          <p:cNvCxnSpPr>
            <a:cxnSpLocks/>
          </p:cNvCxnSpPr>
          <p:nvPr/>
        </p:nvCxnSpPr>
        <p:spPr>
          <a:xfrm>
            <a:off x="6556776" y="52382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3287985-115E-141B-A8CC-05F76B84347F}"/>
              </a:ext>
            </a:extLst>
          </p:cNvPr>
          <p:cNvCxnSpPr>
            <a:cxnSpLocks/>
            <a:stCxn id="41" idx="1"/>
          </p:cNvCxnSpPr>
          <p:nvPr/>
        </p:nvCxnSpPr>
        <p:spPr>
          <a:xfrm flipV="1">
            <a:off x="1664524" y="2628900"/>
            <a:ext cx="4796018" cy="10142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A28F54B1-3A4F-6B80-6E8D-DAD3F640C7AA}"/>
              </a:ext>
            </a:extLst>
          </p:cNvPr>
          <p:cNvCxnSpPr/>
          <p:nvPr/>
        </p:nvCxnSpPr>
        <p:spPr>
          <a:xfrm flipV="1">
            <a:off x="1638300" y="5361959"/>
            <a:ext cx="4796018" cy="10142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EA8081CF-3E63-7E06-599D-D7E9FAF4D0C6}"/>
              </a:ext>
            </a:extLst>
          </p:cNvPr>
          <p:cNvCxnSpPr>
            <a:cxnSpLocks/>
          </p:cNvCxnSpPr>
          <p:nvPr/>
        </p:nvCxnSpPr>
        <p:spPr>
          <a:xfrm>
            <a:off x="6477000" y="3180861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50F461D0-99C1-A403-0A09-F7FF72560E0D}"/>
              </a:ext>
            </a:extLst>
          </p:cNvPr>
          <p:cNvCxnSpPr>
            <a:cxnSpLocks/>
          </p:cNvCxnSpPr>
          <p:nvPr/>
        </p:nvCxnSpPr>
        <p:spPr>
          <a:xfrm>
            <a:off x="6474637" y="3409461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itle 2">
            <a:extLst>
              <a:ext uri="{FF2B5EF4-FFF2-40B4-BE49-F238E27FC236}">
                <a16:creationId xmlns:a16="http://schemas.microsoft.com/office/drawing/2014/main" id="{393DB547-B64F-4C9E-D67A-FC184AE63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8303" y="1321723"/>
            <a:ext cx="6175113" cy="954264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… and “only” 12 orders of magnitude may be needed on receive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F2E7AA-F0D2-EFB3-1B53-016A9A58A82B}"/>
              </a:ext>
            </a:extLst>
          </p:cNvPr>
          <p:cNvSpPr txBox="1"/>
          <p:nvPr/>
        </p:nvSpPr>
        <p:spPr>
          <a:xfrm>
            <a:off x="6821445" y="5167895"/>
            <a:ext cx="407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Lowest radar receive power: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18</a:t>
            </a:r>
            <a:r>
              <a:rPr lang="en-US" sz="1800" dirty="0">
                <a:solidFill>
                  <a:srgbClr val="130CA4"/>
                </a:solidFill>
              </a:rPr>
              <a:t> W</a:t>
            </a:r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653166BD-AF4D-5673-1DCB-A2321E65B347}"/>
              </a:ext>
            </a:extLst>
          </p:cNvPr>
          <p:cNvCxnSpPr/>
          <p:nvPr/>
        </p:nvCxnSpPr>
        <p:spPr>
          <a:xfrm flipV="1">
            <a:off x="1633751" y="3753970"/>
            <a:ext cx="4796018" cy="10142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549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1FADDC-C8FE-42AB-855F-B6B4388A2230}"/>
              </a:ext>
            </a:extLst>
          </p:cNvPr>
          <p:cNvCxnSpPr>
            <a:cxnSpLocks/>
          </p:cNvCxnSpPr>
          <p:nvPr/>
        </p:nvCxnSpPr>
        <p:spPr>
          <a:xfrm>
            <a:off x="1524000" y="685800"/>
            <a:ext cx="0" cy="50481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DAD4FA2-ABDA-81CF-4397-193F39FD6638}"/>
              </a:ext>
            </a:extLst>
          </p:cNvPr>
          <p:cNvSpPr txBox="1"/>
          <p:nvPr/>
        </p:nvSpPr>
        <p:spPr>
          <a:xfrm>
            <a:off x="1638300" y="515625"/>
            <a:ext cx="324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Observable universe: ~10</a:t>
            </a:r>
            <a:r>
              <a:rPr lang="en-US" sz="1800" baseline="30000" dirty="0">
                <a:solidFill>
                  <a:srgbClr val="130CA4"/>
                </a:solidFill>
              </a:rPr>
              <a:t>26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527DA2A-1FD2-FDDD-D03E-76FBE1531622}"/>
              </a:ext>
            </a:extLst>
          </p:cNvPr>
          <p:cNvCxnSpPr>
            <a:cxnSpLocks/>
          </p:cNvCxnSpPr>
          <p:nvPr/>
        </p:nvCxnSpPr>
        <p:spPr>
          <a:xfrm>
            <a:off x="1371600" y="6858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5280942-9704-C559-D502-00C660AEFD85}"/>
              </a:ext>
            </a:extLst>
          </p:cNvPr>
          <p:cNvCxnSpPr>
            <a:cxnSpLocks/>
          </p:cNvCxnSpPr>
          <p:nvPr/>
        </p:nvCxnSpPr>
        <p:spPr>
          <a:xfrm>
            <a:off x="1371600" y="12573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21403B8-F494-33A0-A5BA-A56799ACFC51}"/>
              </a:ext>
            </a:extLst>
          </p:cNvPr>
          <p:cNvSpPr txBox="1"/>
          <p:nvPr/>
        </p:nvSpPr>
        <p:spPr>
          <a:xfrm>
            <a:off x="1677440" y="1071281"/>
            <a:ext cx="2904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Milky Way galaxy: ~10</a:t>
            </a:r>
            <a:r>
              <a:rPr lang="en-US" sz="1800" baseline="30000" dirty="0">
                <a:solidFill>
                  <a:srgbClr val="130CA4"/>
                </a:solidFill>
              </a:rPr>
              <a:t>21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117EED3-5798-EECB-3180-D2A53E3C2C51}"/>
              </a:ext>
            </a:extLst>
          </p:cNvPr>
          <p:cNvCxnSpPr>
            <a:cxnSpLocks/>
          </p:cNvCxnSpPr>
          <p:nvPr/>
        </p:nvCxnSpPr>
        <p:spPr>
          <a:xfrm>
            <a:off x="1371600" y="21717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A7A5018-755A-A456-E113-8A90FFAEDBFC}"/>
              </a:ext>
            </a:extLst>
          </p:cNvPr>
          <p:cNvSpPr txBox="1"/>
          <p:nvPr/>
        </p:nvSpPr>
        <p:spPr>
          <a:xfrm>
            <a:off x="1664525" y="1987034"/>
            <a:ext cx="2904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Our solar system: ~10</a:t>
            </a:r>
            <a:r>
              <a:rPr lang="en-US" sz="1800" baseline="30000" dirty="0">
                <a:solidFill>
                  <a:srgbClr val="130CA4"/>
                </a:solidFill>
              </a:rPr>
              <a:t>13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FF0F77A-E18C-612F-F230-0185184C78B6}"/>
              </a:ext>
            </a:extLst>
          </p:cNvPr>
          <p:cNvCxnSpPr>
            <a:cxnSpLocks/>
          </p:cNvCxnSpPr>
          <p:nvPr/>
        </p:nvCxnSpPr>
        <p:spPr>
          <a:xfrm>
            <a:off x="1371600" y="26289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F065542-2B97-C94C-9362-409089B483D5}"/>
              </a:ext>
            </a:extLst>
          </p:cNvPr>
          <p:cNvSpPr txBox="1"/>
          <p:nvPr/>
        </p:nvSpPr>
        <p:spPr>
          <a:xfrm>
            <a:off x="1664524" y="2454376"/>
            <a:ext cx="3058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Diameter of the sun: ~10</a:t>
            </a:r>
            <a:r>
              <a:rPr lang="en-US" sz="1800" baseline="30000" dirty="0">
                <a:solidFill>
                  <a:srgbClr val="130CA4"/>
                </a:solidFill>
              </a:rPr>
              <a:t>9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E101D81-5AB2-D3CD-840F-8C5E0EB56068}"/>
              </a:ext>
            </a:extLst>
          </p:cNvPr>
          <p:cNvCxnSpPr>
            <a:cxnSpLocks/>
          </p:cNvCxnSpPr>
          <p:nvPr/>
        </p:nvCxnSpPr>
        <p:spPr>
          <a:xfrm>
            <a:off x="1371600" y="28575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019B183-07C9-1A83-67DA-2186FC825B3E}"/>
              </a:ext>
            </a:extLst>
          </p:cNvPr>
          <p:cNvSpPr txBox="1"/>
          <p:nvPr/>
        </p:nvSpPr>
        <p:spPr>
          <a:xfrm>
            <a:off x="1664523" y="2680407"/>
            <a:ext cx="285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Diameter of Earth: ~10</a:t>
            </a:r>
            <a:r>
              <a:rPr lang="en-US" sz="1800" baseline="30000" dirty="0">
                <a:solidFill>
                  <a:srgbClr val="130CA4"/>
                </a:solidFill>
              </a:rPr>
              <a:t>7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3A1F08A-BBEB-DF21-B627-A91F7FBFD5C8}"/>
              </a:ext>
            </a:extLst>
          </p:cNvPr>
          <p:cNvCxnSpPr>
            <a:cxnSpLocks/>
          </p:cNvCxnSpPr>
          <p:nvPr/>
        </p:nvCxnSpPr>
        <p:spPr>
          <a:xfrm>
            <a:off x="1371600" y="33147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59EFBF1-B431-3D02-DAFD-93F1A86A18DD}"/>
              </a:ext>
            </a:extLst>
          </p:cNvPr>
          <p:cNvSpPr txBox="1"/>
          <p:nvPr/>
        </p:nvSpPr>
        <p:spPr>
          <a:xfrm>
            <a:off x="1664523" y="3127200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KU campus: ~10</a:t>
            </a:r>
            <a:r>
              <a:rPr lang="en-US" sz="1800" baseline="30000" dirty="0">
                <a:solidFill>
                  <a:srgbClr val="130CA4"/>
                </a:solidFill>
              </a:rPr>
              <a:t>3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B1A7126-47CE-8278-5BE3-85F0F9D1BB64}"/>
              </a:ext>
            </a:extLst>
          </p:cNvPr>
          <p:cNvCxnSpPr>
            <a:cxnSpLocks/>
          </p:cNvCxnSpPr>
          <p:nvPr/>
        </p:nvCxnSpPr>
        <p:spPr>
          <a:xfrm>
            <a:off x="1371600" y="36576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1ADB1DB-C5B6-1402-B397-A6A5A5054FC3}"/>
              </a:ext>
            </a:extLst>
          </p:cNvPr>
          <p:cNvSpPr txBox="1"/>
          <p:nvPr/>
        </p:nvSpPr>
        <p:spPr>
          <a:xfrm>
            <a:off x="1661561" y="3475026"/>
            <a:ext cx="293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Height of a person: ~10</a:t>
            </a:r>
            <a:r>
              <a:rPr lang="en-US" sz="1800" baseline="30000" dirty="0">
                <a:solidFill>
                  <a:srgbClr val="130CA4"/>
                </a:solidFill>
              </a:rPr>
              <a:t>0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C27D0B0-D2F8-8EE9-FACA-84EAB82203C4}"/>
              </a:ext>
            </a:extLst>
          </p:cNvPr>
          <p:cNvCxnSpPr>
            <a:cxnSpLocks/>
          </p:cNvCxnSpPr>
          <p:nvPr/>
        </p:nvCxnSpPr>
        <p:spPr>
          <a:xfrm>
            <a:off x="1371600" y="42291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8C3CE4D-4633-1855-51F2-44A1CB4C107C}"/>
              </a:ext>
            </a:extLst>
          </p:cNvPr>
          <p:cNvSpPr txBox="1"/>
          <p:nvPr/>
        </p:nvSpPr>
        <p:spPr>
          <a:xfrm>
            <a:off x="1638300" y="4044434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Thickness human hair: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 </a:t>
            </a:r>
            <a:r>
              <a:rPr lang="en-US" sz="1800" baseline="30000" dirty="0">
                <a:solidFill>
                  <a:srgbClr val="130CA4"/>
                </a:solidFill>
              </a:rPr>
              <a:t>5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AA09E17-405B-2C41-2CF0-E5E9B3326432}"/>
              </a:ext>
            </a:extLst>
          </p:cNvPr>
          <p:cNvCxnSpPr>
            <a:cxnSpLocks/>
          </p:cNvCxnSpPr>
          <p:nvPr/>
        </p:nvCxnSpPr>
        <p:spPr>
          <a:xfrm>
            <a:off x="1371600" y="46863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CEBAAEC-C4A1-7192-3A68-9138112D0137}"/>
              </a:ext>
            </a:extLst>
          </p:cNvPr>
          <p:cNvSpPr txBox="1"/>
          <p:nvPr/>
        </p:nvSpPr>
        <p:spPr>
          <a:xfrm>
            <a:off x="1656195" y="4517849"/>
            <a:ext cx="291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Diameter of DNA: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 9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96562DF-CB9E-C1F6-8168-8AB6324E2DD9}"/>
              </a:ext>
            </a:extLst>
          </p:cNvPr>
          <p:cNvCxnSpPr>
            <a:cxnSpLocks/>
          </p:cNvCxnSpPr>
          <p:nvPr/>
        </p:nvCxnSpPr>
        <p:spPr>
          <a:xfrm>
            <a:off x="1371600" y="53721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5688C82-25D7-9047-5B24-3D17BB1B644E}"/>
              </a:ext>
            </a:extLst>
          </p:cNvPr>
          <p:cNvSpPr txBox="1"/>
          <p:nvPr/>
        </p:nvSpPr>
        <p:spPr>
          <a:xfrm>
            <a:off x="1685411" y="5201308"/>
            <a:ext cx="324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Nucleus of an atom: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 15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33053B4-2244-3A29-5939-FFD6A5B645BD}"/>
              </a:ext>
            </a:extLst>
          </p:cNvPr>
          <p:cNvCxnSpPr>
            <a:cxnSpLocks/>
          </p:cNvCxnSpPr>
          <p:nvPr/>
        </p:nvCxnSpPr>
        <p:spPr>
          <a:xfrm>
            <a:off x="1371600" y="57150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02BDE91-D2EB-7C15-E7C2-6950BAEC5BF4}"/>
              </a:ext>
            </a:extLst>
          </p:cNvPr>
          <p:cNvSpPr txBox="1"/>
          <p:nvPr/>
        </p:nvSpPr>
        <p:spPr>
          <a:xfrm>
            <a:off x="1680259" y="5537227"/>
            <a:ext cx="324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Size of an electron: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 18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CC8B018-489D-9EEE-CC1D-A14A21E1043A}"/>
              </a:ext>
            </a:extLst>
          </p:cNvPr>
          <p:cNvCxnSpPr/>
          <p:nvPr/>
        </p:nvCxnSpPr>
        <p:spPr>
          <a:xfrm>
            <a:off x="952500" y="685800"/>
            <a:ext cx="0" cy="5036093"/>
          </a:xfrm>
          <a:prstGeom prst="straightConnector1">
            <a:avLst/>
          </a:prstGeom>
          <a:ln w="25400"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CF1B1385-E6DB-80DD-08F7-D6772922DF72}"/>
              </a:ext>
            </a:extLst>
          </p:cNvPr>
          <p:cNvSpPr txBox="1"/>
          <p:nvPr/>
        </p:nvSpPr>
        <p:spPr>
          <a:xfrm rot="16200000">
            <a:off x="451447" y="2938801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</a:rPr>
              <a:t>10</a:t>
            </a:r>
            <a:r>
              <a:rPr lang="en-US" sz="1800" b="1" baseline="30000" dirty="0">
                <a:solidFill>
                  <a:srgbClr val="FF0000"/>
                </a:solidFill>
              </a:rPr>
              <a:t>44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1C350D4-1037-7142-C28E-80F1FDA087B4}"/>
              </a:ext>
            </a:extLst>
          </p:cNvPr>
          <p:cNvCxnSpPr>
            <a:cxnSpLocks/>
          </p:cNvCxnSpPr>
          <p:nvPr/>
        </p:nvCxnSpPr>
        <p:spPr>
          <a:xfrm>
            <a:off x="6629400" y="2625566"/>
            <a:ext cx="0" cy="272699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AC08498-6C1D-D190-FB7F-F0AB91E2D6BA}"/>
              </a:ext>
            </a:extLst>
          </p:cNvPr>
          <p:cNvCxnSpPr>
            <a:cxnSpLocks/>
          </p:cNvCxnSpPr>
          <p:nvPr/>
        </p:nvCxnSpPr>
        <p:spPr>
          <a:xfrm>
            <a:off x="6477000" y="3759041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1D638E5-FE10-57B6-B694-C2355501269C}"/>
              </a:ext>
            </a:extLst>
          </p:cNvPr>
          <p:cNvCxnSpPr>
            <a:cxnSpLocks/>
          </p:cNvCxnSpPr>
          <p:nvPr/>
        </p:nvCxnSpPr>
        <p:spPr>
          <a:xfrm>
            <a:off x="6477000" y="2635708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0146631-7FEB-E547-4F61-C7C55BDE5F0E}"/>
              </a:ext>
            </a:extLst>
          </p:cNvPr>
          <p:cNvCxnSpPr>
            <a:cxnSpLocks/>
          </p:cNvCxnSpPr>
          <p:nvPr/>
        </p:nvCxnSpPr>
        <p:spPr>
          <a:xfrm>
            <a:off x="6477000" y="5343036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E52806F-87BA-D82C-433C-501B991B05D5}"/>
              </a:ext>
            </a:extLst>
          </p:cNvPr>
          <p:cNvSpPr txBox="1"/>
          <p:nvPr/>
        </p:nvSpPr>
        <p:spPr>
          <a:xfrm>
            <a:off x="6747447" y="2473226"/>
            <a:ext cx="403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Highest radar transmit power: ~10</a:t>
            </a:r>
            <a:r>
              <a:rPr lang="en-US" sz="1800" baseline="30000" dirty="0">
                <a:solidFill>
                  <a:srgbClr val="130CA4"/>
                </a:solidFill>
              </a:rPr>
              <a:t>6</a:t>
            </a:r>
            <a:r>
              <a:rPr lang="en-US" sz="1800" dirty="0">
                <a:solidFill>
                  <a:srgbClr val="130CA4"/>
                </a:solidFill>
              </a:rPr>
              <a:t> W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C0B7A81-A5E9-21E6-ED29-E8047769D95E}"/>
              </a:ext>
            </a:extLst>
          </p:cNvPr>
          <p:cNvCxnSpPr>
            <a:cxnSpLocks/>
          </p:cNvCxnSpPr>
          <p:nvPr/>
        </p:nvCxnSpPr>
        <p:spPr>
          <a:xfrm>
            <a:off x="6150558" y="2609361"/>
            <a:ext cx="0" cy="2754219"/>
          </a:xfrm>
          <a:prstGeom prst="straightConnector1">
            <a:avLst/>
          </a:prstGeom>
          <a:ln w="25400"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8019041-104E-01E4-2522-9CD49A97B440}"/>
              </a:ext>
            </a:extLst>
          </p:cNvPr>
          <p:cNvSpPr txBox="1"/>
          <p:nvPr/>
        </p:nvSpPr>
        <p:spPr>
          <a:xfrm rot="16200000">
            <a:off x="5638916" y="3719363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</a:rPr>
              <a:t>10</a:t>
            </a:r>
            <a:r>
              <a:rPr lang="en-US" b="1" baseline="30000" dirty="0">
                <a:solidFill>
                  <a:srgbClr val="FF0000"/>
                </a:solidFill>
              </a:rPr>
              <a:t>24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E6C81C1-FBC6-34DD-6A8B-2845E4A5F7D5}"/>
              </a:ext>
            </a:extLst>
          </p:cNvPr>
          <p:cNvCxnSpPr>
            <a:cxnSpLocks/>
          </p:cNvCxnSpPr>
          <p:nvPr/>
        </p:nvCxnSpPr>
        <p:spPr>
          <a:xfrm>
            <a:off x="6818220" y="3768566"/>
            <a:ext cx="0" cy="1577256"/>
          </a:xfrm>
          <a:prstGeom prst="straightConnector1">
            <a:avLst/>
          </a:prstGeom>
          <a:ln w="25400"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93CD19C6-1E53-E19C-0A03-33039A8748E2}"/>
              </a:ext>
            </a:extLst>
          </p:cNvPr>
          <p:cNvSpPr txBox="1"/>
          <p:nvPr/>
        </p:nvSpPr>
        <p:spPr>
          <a:xfrm rot="16200000">
            <a:off x="6725414" y="4281897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</a:rPr>
              <a:t>10</a:t>
            </a:r>
            <a:r>
              <a:rPr lang="en-US" b="1" baseline="30000" dirty="0">
                <a:solidFill>
                  <a:srgbClr val="FF0000"/>
                </a:solidFill>
              </a:rPr>
              <a:t>12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081F4AB-8045-7E5C-AABE-9A44E3BC02D1}"/>
              </a:ext>
            </a:extLst>
          </p:cNvPr>
          <p:cNvSpPr txBox="1"/>
          <p:nvPr/>
        </p:nvSpPr>
        <p:spPr>
          <a:xfrm>
            <a:off x="7084815" y="4319660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Receiver “dynamic range” (without distortion)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F49D518-B842-C4E9-1E93-9875417C0B03}"/>
              </a:ext>
            </a:extLst>
          </p:cNvPr>
          <p:cNvCxnSpPr>
            <a:cxnSpLocks/>
          </p:cNvCxnSpPr>
          <p:nvPr/>
        </p:nvCxnSpPr>
        <p:spPr>
          <a:xfrm>
            <a:off x="1453738" y="8001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FE9B8B6-4CA0-C5F3-10B4-529A5A8F0A89}"/>
              </a:ext>
            </a:extLst>
          </p:cNvPr>
          <p:cNvCxnSpPr>
            <a:cxnSpLocks/>
          </p:cNvCxnSpPr>
          <p:nvPr/>
        </p:nvCxnSpPr>
        <p:spPr>
          <a:xfrm>
            <a:off x="1453738" y="9144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4BE43100-EAD1-FA26-7021-7557D6DFE019}"/>
              </a:ext>
            </a:extLst>
          </p:cNvPr>
          <p:cNvCxnSpPr>
            <a:cxnSpLocks/>
          </p:cNvCxnSpPr>
          <p:nvPr/>
        </p:nvCxnSpPr>
        <p:spPr>
          <a:xfrm>
            <a:off x="1453737" y="10287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D07D0BB-D8E9-2BC8-A80B-F1B625A0F342}"/>
              </a:ext>
            </a:extLst>
          </p:cNvPr>
          <p:cNvCxnSpPr>
            <a:cxnSpLocks/>
          </p:cNvCxnSpPr>
          <p:nvPr/>
        </p:nvCxnSpPr>
        <p:spPr>
          <a:xfrm>
            <a:off x="1453737" y="1143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4F01133-7252-4688-479A-DD2B8CF1C4A0}"/>
              </a:ext>
            </a:extLst>
          </p:cNvPr>
          <p:cNvCxnSpPr>
            <a:cxnSpLocks/>
          </p:cNvCxnSpPr>
          <p:nvPr/>
        </p:nvCxnSpPr>
        <p:spPr>
          <a:xfrm>
            <a:off x="1453736" y="13716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29AF191-AE01-EAAE-F2F7-9934FC14C216}"/>
              </a:ext>
            </a:extLst>
          </p:cNvPr>
          <p:cNvCxnSpPr>
            <a:cxnSpLocks/>
          </p:cNvCxnSpPr>
          <p:nvPr/>
        </p:nvCxnSpPr>
        <p:spPr>
          <a:xfrm>
            <a:off x="1453735" y="14859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59C8AC8-4FDC-B880-99B2-E8210CDBF68C}"/>
              </a:ext>
            </a:extLst>
          </p:cNvPr>
          <p:cNvCxnSpPr>
            <a:cxnSpLocks/>
          </p:cNvCxnSpPr>
          <p:nvPr/>
        </p:nvCxnSpPr>
        <p:spPr>
          <a:xfrm>
            <a:off x="1447796" y="16002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1578717-BDD2-72CB-15F7-F63FAF9CC66B}"/>
              </a:ext>
            </a:extLst>
          </p:cNvPr>
          <p:cNvCxnSpPr>
            <a:cxnSpLocks/>
          </p:cNvCxnSpPr>
          <p:nvPr/>
        </p:nvCxnSpPr>
        <p:spPr>
          <a:xfrm>
            <a:off x="1447796" y="17145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A1D2CC8-7738-1369-69B7-4D4BE88AAA7B}"/>
              </a:ext>
            </a:extLst>
          </p:cNvPr>
          <p:cNvCxnSpPr>
            <a:cxnSpLocks/>
          </p:cNvCxnSpPr>
          <p:nvPr/>
        </p:nvCxnSpPr>
        <p:spPr>
          <a:xfrm>
            <a:off x="1447796" y="18288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198716F-8884-33E6-8DDA-8B0399804BB7}"/>
              </a:ext>
            </a:extLst>
          </p:cNvPr>
          <p:cNvCxnSpPr>
            <a:cxnSpLocks/>
          </p:cNvCxnSpPr>
          <p:nvPr/>
        </p:nvCxnSpPr>
        <p:spPr>
          <a:xfrm>
            <a:off x="1447796" y="19431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A2CFC14-9104-2FBB-CA69-A66E93D0159D}"/>
              </a:ext>
            </a:extLst>
          </p:cNvPr>
          <p:cNvCxnSpPr>
            <a:cxnSpLocks/>
          </p:cNvCxnSpPr>
          <p:nvPr/>
        </p:nvCxnSpPr>
        <p:spPr>
          <a:xfrm>
            <a:off x="1447796" y="20574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FA19D9A-3B39-4612-1694-72B8928CFEC1}"/>
              </a:ext>
            </a:extLst>
          </p:cNvPr>
          <p:cNvCxnSpPr>
            <a:cxnSpLocks/>
          </p:cNvCxnSpPr>
          <p:nvPr/>
        </p:nvCxnSpPr>
        <p:spPr>
          <a:xfrm>
            <a:off x="1447796" y="2286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76A99DF4-A2AE-0D8B-254E-5FAAA42F537C}"/>
              </a:ext>
            </a:extLst>
          </p:cNvPr>
          <p:cNvCxnSpPr>
            <a:cxnSpLocks/>
          </p:cNvCxnSpPr>
          <p:nvPr/>
        </p:nvCxnSpPr>
        <p:spPr>
          <a:xfrm>
            <a:off x="1447796" y="24003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805A97C-4382-9355-045A-954399FB85D1}"/>
              </a:ext>
            </a:extLst>
          </p:cNvPr>
          <p:cNvCxnSpPr>
            <a:cxnSpLocks/>
          </p:cNvCxnSpPr>
          <p:nvPr/>
        </p:nvCxnSpPr>
        <p:spPr>
          <a:xfrm>
            <a:off x="1447796" y="25146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B756060-A2B9-998D-D6F0-C739C75D2789}"/>
              </a:ext>
            </a:extLst>
          </p:cNvPr>
          <p:cNvCxnSpPr>
            <a:cxnSpLocks/>
          </p:cNvCxnSpPr>
          <p:nvPr/>
        </p:nvCxnSpPr>
        <p:spPr>
          <a:xfrm>
            <a:off x="1447796" y="27432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0B7CFB3-639A-9549-47C8-39FF15156452}"/>
              </a:ext>
            </a:extLst>
          </p:cNvPr>
          <p:cNvCxnSpPr>
            <a:cxnSpLocks/>
          </p:cNvCxnSpPr>
          <p:nvPr/>
        </p:nvCxnSpPr>
        <p:spPr>
          <a:xfrm>
            <a:off x="1447795" y="2962275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D4CFE51-68E0-1E33-0ADE-61CFC848E79A}"/>
              </a:ext>
            </a:extLst>
          </p:cNvPr>
          <p:cNvCxnSpPr>
            <a:cxnSpLocks/>
          </p:cNvCxnSpPr>
          <p:nvPr/>
        </p:nvCxnSpPr>
        <p:spPr>
          <a:xfrm>
            <a:off x="1447795" y="30861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2F39DE31-FD07-2750-9EB7-2E15C7875FD7}"/>
              </a:ext>
            </a:extLst>
          </p:cNvPr>
          <p:cNvCxnSpPr>
            <a:cxnSpLocks/>
          </p:cNvCxnSpPr>
          <p:nvPr/>
        </p:nvCxnSpPr>
        <p:spPr>
          <a:xfrm>
            <a:off x="1447794" y="32004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47E271D7-4050-237C-44E9-4E9D82F8A9D6}"/>
              </a:ext>
            </a:extLst>
          </p:cNvPr>
          <p:cNvCxnSpPr>
            <a:cxnSpLocks/>
          </p:cNvCxnSpPr>
          <p:nvPr/>
        </p:nvCxnSpPr>
        <p:spPr>
          <a:xfrm>
            <a:off x="1447793" y="3429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E7B117F-A08D-EED6-7034-713E4E3A33DA}"/>
              </a:ext>
            </a:extLst>
          </p:cNvPr>
          <p:cNvCxnSpPr>
            <a:cxnSpLocks/>
          </p:cNvCxnSpPr>
          <p:nvPr/>
        </p:nvCxnSpPr>
        <p:spPr>
          <a:xfrm>
            <a:off x="1447793" y="35433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460757F-FA15-406B-3E98-4F3D09A82699}"/>
              </a:ext>
            </a:extLst>
          </p:cNvPr>
          <p:cNvCxnSpPr>
            <a:cxnSpLocks/>
          </p:cNvCxnSpPr>
          <p:nvPr/>
        </p:nvCxnSpPr>
        <p:spPr>
          <a:xfrm>
            <a:off x="1447793" y="377858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041CAEA-7BC3-7D10-9162-868EE516D174}"/>
              </a:ext>
            </a:extLst>
          </p:cNvPr>
          <p:cNvCxnSpPr>
            <a:cxnSpLocks/>
          </p:cNvCxnSpPr>
          <p:nvPr/>
        </p:nvCxnSpPr>
        <p:spPr>
          <a:xfrm>
            <a:off x="1447793" y="38862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192ED81-77A3-4F85-8400-411D8C8FF996}"/>
              </a:ext>
            </a:extLst>
          </p:cNvPr>
          <p:cNvCxnSpPr>
            <a:cxnSpLocks/>
          </p:cNvCxnSpPr>
          <p:nvPr/>
        </p:nvCxnSpPr>
        <p:spPr>
          <a:xfrm>
            <a:off x="1447793" y="40005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A23138ED-35A5-96F4-C538-08B84ABEC7C1}"/>
              </a:ext>
            </a:extLst>
          </p:cNvPr>
          <p:cNvCxnSpPr>
            <a:cxnSpLocks/>
          </p:cNvCxnSpPr>
          <p:nvPr/>
        </p:nvCxnSpPr>
        <p:spPr>
          <a:xfrm>
            <a:off x="1447793" y="41148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E610DE0-39C2-5BC1-0F1D-40032BCFB9F0}"/>
              </a:ext>
            </a:extLst>
          </p:cNvPr>
          <p:cNvCxnSpPr>
            <a:cxnSpLocks/>
          </p:cNvCxnSpPr>
          <p:nvPr/>
        </p:nvCxnSpPr>
        <p:spPr>
          <a:xfrm>
            <a:off x="1447793" y="4339199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B0229CFF-F79B-4780-D99F-6841F2B072E0}"/>
              </a:ext>
            </a:extLst>
          </p:cNvPr>
          <p:cNvCxnSpPr>
            <a:cxnSpLocks/>
          </p:cNvCxnSpPr>
          <p:nvPr/>
        </p:nvCxnSpPr>
        <p:spPr>
          <a:xfrm>
            <a:off x="1447793" y="44577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3079A62-506B-3C29-9697-ADE669ED856B}"/>
              </a:ext>
            </a:extLst>
          </p:cNvPr>
          <p:cNvCxnSpPr>
            <a:cxnSpLocks/>
          </p:cNvCxnSpPr>
          <p:nvPr/>
        </p:nvCxnSpPr>
        <p:spPr>
          <a:xfrm>
            <a:off x="1447793" y="4572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3A0F724D-9E2B-25F6-A1EE-8B9C48E044A5}"/>
              </a:ext>
            </a:extLst>
          </p:cNvPr>
          <p:cNvCxnSpPr>
            <a:cxnSpLocks/>
          </p:cNvCxnSpPr>
          <p:nvPr/>
        </p:nvCxnSpPr>
        <p:spPr>
          <a:xfrm>
            <a:off x="1447793" y="48006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DB3F617-40E6-C99E-AC18-4949C3395D89}"/>
              </a:ext>
            </a:extLst>
          </p:cNvPr>
          <p:cNvCxnSpPr>
            <a:cxnSpLocks/>
          </p:cNvCxnSpPr>
          <p:nvPr/>
        </p:nvCxnSpPr>
        <p:spPr>
          <a:xfrm>
            <a:off x="1447793" y="49149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33517EFA-6789-AB99-E680-B819C21FDCFF}"/>
              </a:ext>
            </a:extLst>
          </p:cNvPr>
          <p:cNvCxnSpPr>
            <a:cxnSpLocks/>
          </p:cNvCxnSpPr>
          <p:nvPr/>
        </p:nvCxnSpPr>
        <p:spPr>
          <a:xfrm>
            <a:off x="1447793" y="50292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14FF7CC8-4F9A-3646-9DC1-BA6E232E6B44}"/>
              </a:ext>
            </a:extLst>
          </p:cNvPr>
          <p:cNvCxnSpPr>
            <a:cxnSpLocks/>
          </p:cNvCxnSpPr>
          <p:nvPr/>
        </p:nvCxnSpPr>
        <p:spPr>
          <a:xfrm>
            <a:off x="1447793" y="51435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2DFB5E39-9772-03AA-3B8F-E9F71FC95C93}"/>
              </a:ext>
            </a:extLst>
          </p:cNvPr>
          <p:cNvCxnSpPr>
            <a:cxnSpLocks/>
          </p:cNvCxnSpPr>
          <p:nvPr/>
        </p:nvCxnSpPr>
        <p:spPr>
          <a:xfrm>
            <a:off x="1447793" y="52578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37C1D2B-051A-36EA-8E3C-01E649EAF76A}"/>
              </a:ext>
            </a:extLst>
          </p:cNvPr>
          <p:cNvCxnSpPr>
            <a:cxnSpLocks/>
          </p:cNvCxnSpPr>
          <p:nvPr/>
        </p:nvCxnSpPr>
        <p:spPr>
          <a:xfrm>
            <a:off x="1447793" y="54864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522BC780-1F18-43C8-E2DA-0C96B4B8ADAB}"/>
              </a:ext>
            </a:extLst>
          </p:cNvPr>
          <p:cNvCxnSpPr>
            <a:cxnSpLocks/>
          </p:cNvCxnSpPr>
          <p:nvPr/>
        </p:nvCxnSpPr>
        <p:spPr>
          <a:xfrm>
            <a:off x="1447793" y="56007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56DD9D69-4B32-F294-419A-FDA9EAFB3F68}"/>
              </a:ext>
            </a:extLst>
          </p:cNvPr>
          <p:cNvCxnSpPr>
            <a:cxnSpLocks/>
          </p:cNvCxnSpPr>
          <p:nvPr/>
        </p:nvCxnSpPr>
        <p:spPr>
          <a:xfrm>
            <a:off x="6559138" y="27236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A2CB7AB0-A843-AE95-057A-7E4AB6681CBF}"/>
              </a:ext>
            </a:extLst>
          </p:cNvPr>
          <p:cNvCxnSpPr>
            <a:cxnSpLocks/>
          </p:cNvCxnSpPr>
          <p:nvPr/>
        </p:nvCxnSpPr>
        <p:spPr>
          <a:xfrm>
            <a:off x="6559137" y="28379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309DD73-83BA-3FF1-2E7C-D5609F81F633}"/>
              </a:ext>
            </a:extLst>
          </p:cNvPr>
          <p:cNvCxnSpPr>
            <a:cxnSpLocks/>
          </p:cNvCxnSpPr>
          <p:nvPr/>
        </p:nvCxnSpPr>
        <p:spPr>
          <a:xfrm>
            <a:off x="6559137" y="2942736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49AC53F0-79E8-FA71-F539-045933FD059A}"/>
              </a:ext>
            </a:extLst>
          </p:cNvPr>
          <p:cNvCxnSpPr>
            <a:cxnSpLocks/>
          </p:cNvCxnSpPr>
          <p:nvPr/>
        </p:nvCxnSpPr>
        <p:spPr>
          <a:xfrm>
            <a:off x="6559136" y="30665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52D54BF-E0E7-0E38-320A-AFD6DFF86A7F}"/>
              </a:ext>
            </a:extLst>
          </p:cNvPr>
          <p:cNvCxnSpPr>
            <a:cxnSpLocks/>
          </p:cNvCxnSpPr>
          <p:nvPr/>
        </p:nvCxnSpPr>
        <p:spPr>
          <a:xfrm>
            <a:off x="6559136" y="31808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375D98A1-270B-C1FB-333A-9D45A94FB1E9}"/>
              </a:ext>
            </a:extLst>
          </p:cNvPr>
          <p:cNvCxnSpPr>
            <a:cxnSpLocks/>
          </p:cNvCxnSpPr>
          <p:nvPr/>
        </p:nvCxnSpPr>
        <p:spPr>
          <a:xfrm>
            <a:off x="6559135" y="3292327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95B326B9-36AE-0CB9-2438-DF2164246E14}"/>
              </a:ext>
            </a:extLst>
          </p:cNvPr>
          <p:cNvCxnSpPr>
            <a:cxnSpLocks/>
          </p:cNvCxnSpPr>
          <p:nvPr/>
        </p:nvCxnSpPr>
        <p:spPr>
          <a:xfrm>
            <a:off x="6559135" y="34094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122667B9-1E60-0387-44F5-11A4CEEFF7CB}"/>
              </a:ext>
            </a:extLst>
          </p:cNvPr>
          <p:cNvCxnSpPr>
            <a:cxnSpLocks/>
          </p:cNvCxnSpPr>
          <p:nvPr/>
        </p:nvCxnSpPr>
        <p:spPr>
          <a:xfrm>
            <a:off x="6559134" y="35237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C6BA5F77-6C35-46F7-9E28-E1CDF89EFDB3}"/>
              </a:ext>
            </a:extLst>
          </p:cNvPr>
          <p:cNvCxnSpPr>
            <a:cxnSpLocks/>
          </p:cNvCxnSpPr>
          <p:nvPr/>
        </p:nvCxnSpPr>
        <p:spPr>
          <a:xfrm>
            <a:off x="6559133" y="36380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371D38ED-F857-3A7F-ABB7-F732C6120D19}"/>
              </a:ext>
            </a:extLst>
          </p:cNvPr>
          <p:cNvCxnSpPr>
            <a:cxnSpLocks/>
          </p:cNvCxnSpPr>
          <p:nvPr/>
        </p:nvCxnSpPr>
        <p:spPr>
          <a:xfrm>
            <a:off x="6559132" y="38666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6FE1FE1B-B4D7-6DEE-EAAE-3679E6286A6A}"/>
              </a:ext>
            </a:extLst>
          </p:cNvPr>
          <p:cNvCxnSpPr>
            <a:cxnSpLocks/>
          </p:cNvCxnSpPr>
          <p:nvPr/>
        </p:nvCxnSpPr>
        <p:spPr>
          <a:xfrm>
            <a:off x="6559131" y="39809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F332BAF-3124-701A-4397-74C5E71C5078}"/>
              </a:ext>
            </a:extLst>
          </p:cNvPr>
          <p:cNvCxnSpPr>
            <a:cxnSpLocks/>
          </p:cNvCxnSpPr>
          <p:nvPr/>
        </p:nvCxnSpPr>
        <p:spPr>
          <a:xfrm>
            <a:off x="6559131" y="40952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1E1CDE61-E460-91CF-BC30-26155032C137}"/>
              </a:ext>
            </a:extLst>
          </p:cNvPr>
          <p:cNvCxnSpPr>
            <a:cxnSpLocks/>
          </p:cNvCxnSpPr>
          <p:nvPr/>
        </p:nvCxnSpPr>
        <p:spPr>
          <a:xfrm>
            <a:off x="6559131" y="42095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0F084BE9-42FC-A9CD-80B9-6771A9D0750D}"/>
              </a:ext>
            </a:extLst>
          </p:cNvPr>
          <p:cNvCxnSpPr>
            <a:cxnSpLocks/>
          </p:cNvCxnSpPr>
          <p:nvPr/>
        </p:nvCxnSpPr>
        <p:spPr>
          <a:xfrm>
            <a:off x="6559130" y="431966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FB5A8BE5-9A39-5370-6A5E-A0B9C8DB678C}"/>
              </a:ext>
            </a:extLst>
          </p:cNvPr>
          <p:cNvCxnSpPr>
            <a:cxnSpLocks/>
          </p:cNvCxnSpPr>
          <p:nvPr/>
        </p:nvCxnSpPr>
        <p:spPr>
          <a:xfrm>
            <a:off x="6559130" y="44381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1640289A-D0D6-53E0-B283-DC8B6E4E36AF}"/>
              </a:ext>
            </a:extLst>
          </p:cNvPr>
          <p:cNvCxnSpPr>
            <a:cxnSpLocks/>
          </p:cNvCxnSpPr>
          <p:nvPr/>
        </p:nvCxnSpPr>
        <p:spPr>
          <a:xfrm>
            <a:off x="6559130" y="45524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02D89769-E392-47C4-D7FA-F04A8BA7B9CD}"/>
              </a:ext>
            </a:extLst>
          </p:cNvPr>
          <p:cNvCxnSpPr>
            <a:cxnSpLocks/>
          </p:cNvCxnSpPr>
          <p:nvPr/>
        </p:nvCxnSpPr>
        <p:spPr>
          <a:xfrm>
            <a:off x="6559130" y="46667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A88D565D-FF9F-BD7A-F9F9-935203B8A1D5}"/>
              </a:ext>
            </a:extLst>
          </p:cNvPr>
          <p:cNvCxnSpPr>
            <a:cxnSpLocks/>
          </p:cNvCxnSpPr>
          <p:nvPr/>
        </p:nvCxnSpPr>
        <p:spPr>
          <a:xfrm>
            <a:off x="6559130" y="47810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EF81B8BC-1527-A2A2-8CE2-C7A3BA3B0165}"/>
              </a:ext>
            </a:extLst>
          </p:cNvPr>
          <p:cNvCxnSpPr>
            <a:cxnSpLocks/>
          </p:cNvCxnSpPr>
          <p:nvPr/>
        </p:nvCxnSpPr>
        <p:spPr>
          <a:xfrm>
            <a:off x="6559130" y="48953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037C95F6-B6D5-E4D7-FC62-84A7024C5F9C}"/>
              </a:ext>
            </a:extLst>
          </p:cNvPr>
          <p:cNvCxnSpPr>
            <a:cxnSpLocks/>
          </p:cNvCxnSpPr>
          <p:nvPr/>
        </p:nvCxnSpPr>
        <p:spPr>
          <a:xfrm>
            <a:off x="6559129" y="50096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E11646B5-BD25-317E-3FAB-839C5E8B8704}"/>
              </a:ext>
            </a:extLst>
          </p:cNvPr>
          <p:cNvCxnSpPr>
            <a:cxnSpLocks/>
          </p:cNvCxnSpPr>
          <p:nvPr/>
        </p:nvCxnSpPr>
        <p:spPr>
          <a:xfrm>
            <a:off x="6556777" y="51239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8690F01D-45E1-FAC0-B154-DEF2B3D12873}"/>
              </a:ext>
            </a:extLst>
          </p:cNvPr>
          <p:cNvCxnSpPr>
            <a:cxnSpLocks/>
          </p:cNvCxnSpPr>
          <p:nvPr/>
        </p:nvCxnSpPr>
        <p:spPr>
          <a:xfrm>
            <a:off x="6556776" y="52382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3287985-115E-141B-A8CC-05F76B84347F}"/>
              </a:ext>
            </a:extLst>
          </p:cNvPr>
          <p:cNvCxnSpPr>
            <a:cxnSpLocks/>
            <a:stCxn id="41" idx="1"/>
          </p:cNvCxnSpPr>
          <p:nvPr/>
        </p:nvCxnSpPr>
        <p:spPr>
          <a:xfrm flipV="1">
            <a:off x="1664524" y="2628900"/>
            <a:ext cx="4796018" cy="10142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A28F54B1-3A4F-6B80-6E8D-DAD3F640C7AA}"/>
              </a:ext>
            </a:extLst>
          </p:cNvPr>
          <p:cNvCxnSpPr/>
          <p:nvPr/>
        </p:nvCxnSpPr>
        <p:spPr>
          <a:xfrm flipV="1">
            <a:off x="1638300" y="5361959"/>
            <a:ext cx="4796018" cy="10142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EA8081CF-3E63-7E06-599D-D7E9FAF4D0C6}"/>
              </a:ext>
            </a:extLst>
          </p:cNvPr>
          <p:cNvCxnSpPr>
            <a:cxnSpLocks/>
          </p:cNvCxnSpPr>
          <p:nvPr/>
        </p:nvCxnSpPr>
        <p:spPr>
          <a:xfrm>
            <a:off x="6477000" y="3180861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50F461D0-99C1-A403-0A09-F7FF72560E0D}"/>
              </a:ext>
            </a:extLst>
          </p:cNvPr>
          <p:cNvCxnSpPr>
            <a:cxnSpLocks/>
          </p:cNvCxnSpPr>
          <p:nvPr/>
        </p:nvCxnSpPr>
        <p:spPr>
          <a:xfrm>
            <a:off x="6474637" y="3409461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0F2E7AA-F0D2-EFB3-1B53-016A9A58A82B}"/>
              </a:ext>
            </a:extLst>
          </p:cNvPr>
          <p:cNvSpPr txBox="1"/>
          <p:nvPr/>
        </p:nvSpPr>
        <p:spPr>
          <a:xfrm>
            <a:off x="6821445" y="5167895"/>
            <a:ext cx="407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Lowest radar receive power: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18</a:t>
            </a:r>
            <a:r>
              <a:rPr lang="en-US" sz="1800" dirty="0">
                <a:solidFill>
                  <a:srgbClr val="130CA4"/>
                </a:solidFill>
              </a:rPr>
              <a:t> W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DB19A535-F5DF-C330-7E3D-047149F45CCB}"/>
              </a:ext>
            </a:extLst>
          </p:cNvPr>
          <p:cNvSpPr txBox="1">
            <a:spLocks/>
          </p:cNvSpPr>
          <p:nvPr/>
        </p:nvSpPr>
        <p:spPr>
          <a:xfrm>
            <a:off x="5082919" y="5693643"/>
            <a:ext cx="6823378" cy="87993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000" b="1" dirty="0">
                <a:solidFill>
                  <a:srgbClr val="FFFF00"/>
                </a:solidFill>
              </a:rPr>
              <a:t>10</a:t>
            </a:r>
            <a:r>
              <a:rPr lang="en-US" sz="3000" b="1" baseline="30000" dirty="0">
                <a:solidFill>
                  <a:srgbClr val="FFFF00"/>
                </a:solidFill>
              </a:rPr>
              <a:t>12</a:t>
            </a:r>
            <a:r>
              <a:rPr lang="en-US" sz="3000" b="1" dirty="0">
                <a:solidFill>
                  <a:srgbClr val="FFFF00"/>
                </a:solidFill>
              </a:rPr>
              <a:t> is one trillion … well less than the 33 trillion U.S. national debt (in $)</a:t>
            </a:r>
          </a:p>
        </p:txBody>
      </p:sp>
      <p:sp>
        <p:nvSpPr>
          <p:cNvPr id="160" name="Title 2">
            <a:extLst>
              <a:ext uri="{FF2B5EF4-FFF2-40B4-BE49-F238E27FC236}">
                <a16:creationId xmlns:a16="http://schemas.microsoft.com/office/drawing/2014/main" id="{426D9E86-5CFC-A2B4-B351-962F9F7953EF}"/>
              </a:ext>
            </a:extLst>
          </p:cNvPr>
          <p:cNvSpPr txBox="1">
            <a:spLocks/>
          </p:cNvSpPr>
          <p:nvPr/>
        </p:nvSpPr>
        <p:spPr>
          <a:xfrm>
            <a:off x="5358303" y="1321723"/>
            <a:ext cx="6175113" cy="954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000" dirty="0">
                <a:solidFill>
                  <a:srgbClr val="FF0000"/>
                </a:solidFill>
              </a:rPr>
              <a:t>… and “only” 12 orders of magnitude may be needed on receive …</a:t>
            </a:r>
          </a:p>
        </p:txBody>
      </p:sp>
    </p:spTree>
    <p:extLst>
      <p:ext uri="{BB962C8B-B14F-4D97-AF65-F5344CB8AC3E}">
        <p14:creationId xmlns:p14="http://schemas.microsoft.com/office/powerpoint/2010/main" val="4835275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1FADDC-C8FE-42AB-855F-B6B4388A2230}"/>
              </a:ext>
            </a:extLst>
          </p:cNvPr>
          <p:cNvCxnSpPr>
            <a:cxnSpLocks/>
          </p:cNvCxnSpPr>
          <p:nvPr/>
        </p:nvCxnSpPr>
        <p:spPr>
          <a:xfrm>
            <a:off x="1524000" y="685800"/>
            <a:ext cx="0" cy="50481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DAD4FA2-ABDA-81CF-4397-193F39FD6638}"/>
              </a:ext>
            </a:extLst>
          </p:cNvPr>
          <p:cNvSpPr txBox="1"/>
          <p:nvPr/>
        </p:nvSpPr>
        <p:spPr>
          <a:xfrm>
            <a:off x="1638300" y="515625"/>
            <a:ext cx="324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Observable universe: ~10</a:t>
            </a:r>
            <a:r>
              <a:rPr lang="en-US" sz="1800" baseline="30000" dirty="0">
                <a:solidFill>
                  <a:srgbClr val="130CA4"/>
                </a:solidFill>
              </a:rPr>
              <a:t>26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527DA2A-1FD2-FDDD-D03E-76FBE1531622}"/>
              </a:ext>
            </a:extLst>
          </p:cNvPr>
          <p:cNvCxnSpPr>
            <a:cxnSpLocks/>
          </p:cNvCxnSpPr>
          <p:nvPr/>
        </p:nvCxnSpPr>
        <p:spPr>
          <a:xfrm>
            <a:off x="1371600" y="6858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5280942-9704-C559-D502-00C660AEFD85}"/>
              </a:ext>
            </a:extLst>
          </p:cNvPr>
          <p:cNvCxnSpPr>
            <a:cxnSpLocks/>
          </p:cNvCxnSpPr>
          <p:nvPr/>
        </p:nvCxnSpPr>
        <p:spPr>
          <a:xfrm>
            <a:off x="1371600" y="12573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21403B8-F494-33A0-A5BA-A56799ACFC51}"/>
              </a:ext>
            </a:extLst>
          </p:cNvPr>
          <p:cNvSpPr txBox="1"/>
          <p:nvPr/>
        </p:nvSpPr>
        <p:spPr>
          <a:xfrm>
            <a:off x="1677440" y="1071281"/>
            <a:ext cx="2904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Milky Way galaxy: ~10</a:t>
            </a:r>
            <a:r>
              <a:rPr lang="en-US" sz="1800" baseline="30000" dirty="0">
                <a:solidFill>
                  <a:srgbClr val="130CA4"/>
                </a:solidFill>
              </a:rPr>
              <a:t>21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117EED3-5798-EECB-3180-D2A53E3C2C51}"/>
              </a:ext>
            </a:extLst>
          </p:cNvPr>
          <p:cNvCxnSpPr>
            <a:cxnSpLocks/>
          </p:cNvCxnSpPr>
          <p:nvPr/>
        </p:nvCxnSpPr>
        <p:spPr>
          <a:xfrm>
            <a:off x="1371600" y="21717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A7A5018-755A-A456-E113-8A90FFAEDBFC}"/>
              </a:ext>
            </a:extLst>
          </p:cNvPr>
          <p:cNvSpPr txBox="1"/>
          <p:nvPr/>
        </p:nvSpPr>
        <p:spPr>
          <a:xfrm>
            <a:off x="1664525" y="1987034"/>
            <a:ext cx="2904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Our solar system: ~10</a:t>
            </a:r>
            <a:r>
              <a:rPr lang="en-US" sz="1800" baseline="30000" dirty="0">
                <a:solidFill>
                  <a:srgbClr val="130CA4"/>
                </a:solidFill>
              </a:rPr>
              <a:t>13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FF0F77A-E18C-612F-F230-0185184C78B6}"/>
              </a:ext>
            </a:extLst>
          </p:cNvPr>
          <p:cNvCxnSpPr>
            <a:cxnSpLocks/>
          </p:cNvCxnSpPr>
          <p:nvPr/>
        </p:nvCxnSpPr>
        <p:spPr>
          <a:xfrm>
            <a:off x="1371600" y="26289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F065542-2B97-C94C-9362-409089B483D5}"/>
              </a:ext>
            </a:extLst>
          </p:cNvPr>
          <p:cNvSpPr txBox="1"/>
          <p:nvPr/>
        </p:nvSpPr>
        <p:spPr>
          <a:xfrm>
            <a:off x="1664524" y="2454376"/>
            <a:ext cx="3058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Diameter of the sun: ~10</a:t>
            </a:r>
            <a:r>
              <a:rPr lang="en-US" sz="1800" baseline="30000" dirty="0">
                <a:solidFill>
                  <a:srgbClr val="130CA4"/>
                </a:solidFill>
              </a:rPr>
              <a:t>9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E101D81-5AB2-D3CD-840F-8C5E0EB56068}"/>
              </a:ext>
            </a:extLst>
          </p:cNvPr>
          <p:cNvCxnSpPr>
            <a:cxnSpLocks/>
          </p:cNvCxnSpPr>
          <p:nvPr/>
        </p:nvCxnSpPr>
        <p:spPr>
          <a:xfrm>
            <a:off x="1371600" y="28575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019B183-07C9-1A83-67DA-2186FC825B3E}"/>
              </a:ext>
            </a:extLst>
          </p:cNvPr>
          <p:cNvSpPr txBox="1"/>
          <p:nvPr/>
        </p:nvSpPr>
        <p:spPr>
          <a:xfrm>
            <a:off x="1664523" y="2680407"/>
            <a:ext cx="285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Diameter of Earth: ~10</a:t>
            </a:r>
            <a:r>
              <a:rPr lang="en-US" sz="1800" baseline="30000" dirty="0">
                <a:solidFill>
                  <a:srgbClr val="130CA4"/>
                </a:solidFill>
              </a:rPr>
              <a:t>7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3A1F08A-BBEB-DF21-B627-A91F7FBFD5C8}"/>
              </a:ext>
            </a:extLst>
          </p:cNvPr>
          <p:cNvCxnSpPr>
            <a:cxnSpLocks/>
          </p:cNvCxnSpPr>
          <p:nvPr/>
        </p:nvCxnSpPr>
        <p:spPr>
          <a:xfrm>
            <a:off x="1371600" y="33147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59EFBF1-B431-3D02-DAFD-93F1A86A18DD}"/>
              </a:ext>
            </a:extLst>
          </p:cNvPr>
          <p:cNvSpPr txBox="1"/>
          <p:nvPr/>
        </p:nvSpPr>
        <p:spPr>
          <a:xfrm>
            <a:off x="1664523" y="3127200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KU campus: ~10</a:t>
            </a:r>
            <a:r>
              <a:rPr lang="en-US" sz="1800" baseline="30000" dirty="0">
                <a:solidFill>
                  <a:srgbClr val="130CA4"/>
                </a:solidFill>
              </a:rPr>
              <a:t>3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B1A7126-47CE-8278-5BE3-85F0F9D1BB64}"/>
              </a:ext>
            </a:extLst>
          </p:cNvPr>
          <p:cNvCxnSpPr>
            <a:cxnSpLocks/>
          </p:cNvCxnSpPr>
          <p:nvPr/>
        </p:nvCxnSpPr>
        <p:spPr>
          <a:xfrm>
            <a:off x="1371600" y="36576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1ADB1DB-C5B6-1402-B397-A6A5A5054FC3}"/>
              </a:ext>
            </a:extLst>
          </p:cNvPr>
          <p:cNvSpPr txBox="1"/>
          <p:nvPr/>
        </p:nvSpPr>
        <p:spPr>
          <a:xfrm>
            <a:off x="1661561" y="3475026"/>
            <a:ext cx="293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Height of a person: ~10</a:t>
            </a:r>
            <a:r>
              <a:rPr lang="en-US" sz="1800" baseline="30000" dirty="0">
                <a:solidFill>
                  <a:srgbClr val="130CA4"/>
                </a:solidFill>
              </a:rPr>
              <a:t>0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C27D0B0-D2F8-8EE9-FACA-84EAB82203C4}"/>
              </a:ext>
            </a:extLst>
          </p:cNvPr>
          <p:cNvCxnSpPr>
            <a:cxnSpLocks/>
          </p:cNvCxnSpPr>
          <p:nvPr/>
        </p:nvCxnSpPr>
        <p:spPr>
          <a:xfrm>
            <a:off x="1371600" y="42291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8C3CE4D-4633-1855-51F2-44A1CB4C107C}"/>
              </a:ext>
            </a:extLst>
          </p:cNvPr>
          <p:cNvSpPr txBox="1"/>
          <p:nvPr/>
        </p:nvSpPr>
        <p:spPr>
          <a:xfrm>
            <a:off x="1638300" y="4044434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Thickness human hair: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 </a:t>
            </a:r>
            <a:r>
              <a:rPr lang="en-US" sz="1800" baseline="30000" dirty="0">
                <a:solidFill>
                  <a:srgbClr val="130CA4"/>
                </a:solidFill>
              </a:rPr>
              <a:t>5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AA09E17-405B-2C41-2CF0-E5E9B3326432}"/>
              </a:ext>
            </a:extLst>
          </p:cNvPr>
          <p:cNvCxnSpPr>
            <a:cxnSpLocks/>
          </p:cNvCxnSpPr>
          <p:nvPr/>
        </p:nvCxnSpPr>
        <p:spPr>
          <a:xfrm>
            <a:off x="1371600" y="46863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CEBAAEC-C4A1-7192-3A68-9138112D0137}"/>
              </a:ext>
            </a:extLst>
          </p:cNvPr>
          <p:cNvSpPr txBox="1"/>
          <p:nvPr/>
        </p:nvSpPr>
        <p:spPr>
          <a:xfrm>
            <a:off x="1656195" y="4517849"/>
            <a:ext cx="291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Diameter of DNA: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 9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96562DF-CB9E-C1F6-8168-8AB6324E2DD9}"/>
              </a:ext>
            </a:extLst>
          </p:cNvPr>
          <p:cNvCxnSpPr>
            <a:cxnSpLocks/>
          </p:cNvCxnSpPr>
          <p:nvPr/>
        </p:nvCxnSpPr>
        <p:spPr>
          <a:xfrm>
            <a:off x="1371600" y="53721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5688C82-25D7-9047-5B24-3D17BB1B644E}"/>
              </a:ext>
            </a:extLst>
          </p:cNvPr>
          <p:cNvSpPr txBox="1"/>
          <p:nvPr/>
        </p:nvSpPr>
        <p:spPr>
          <a:xfrm>
            <a:off x="1685411" y="5201308"/>
            <a:ext cx="324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Nucleus of an atom: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 15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33053B4-2244-3A29-5939-FFD6A5B645BD}"/>
              </a:ext>
            </a:extLst>
          </p:cNvPr>
          <p:cNvCxnSpPr>
            <a:cxnSpLocks/>
          </p:cNvCxnSpPr>
          <p:nvPr/>
        </p:nvCxnSpPr>
        <p:spPr>
          <a:xfrm>
            <a:off x="1371600" y="57150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02BDE91-D2EB-7C15-E7C2-6950BAEC5BF4}"/>
              </a:ext>
            </a:extLst>
          </p:cNvPr>
          <p:cNvSpPr txBox="1"/>
          <p:nvPr/>
        </p:nvSpPr>
        <p:spPr>
          <a:xfrm>
            <a:off x="1680259" y="5537227"/>
            <a:ext cx="324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Size of an electron: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 18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CC8B018-489D-9EEE-CC1D-A14A21E1043A}"/>
              </a:ext>
            </a:extLst>
          </p:cNvPr>
          <p:cNvCxnSpPr/>
          <p:nvPr/>
        </p:nvCxnSpPr>
        <p:spPr>
          <a:xfrm>
            <a:off x="952500" y="685800"/>
            <a:ext cx="0" cy="5036093"/>
          </a:xfrm>
          <a:prstGeom prst="straightConnector1">
            <a:avLst/>
          </a:prstGeom>
          <a:ln w="25400"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CF1B1385-E6DB-80DD-08F7-D6772922DF72}"/>
              </a:ext>
            </a:extLst>
          </p:cNvPr>
          <p:cNvSpPr txBox="1"/>
          <p:nvPr/>
        </p:nvSpPr>
        <p:spPr>
          <a:xfrm rot="16200000">
            <a:off x="451447" y="2938801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</a:rPr>
              <a:t>10</a:t>
            </a:r>
            <a:r>
              <a:rPr lang="en-US" sz="1800" b="1" baseline="30000" dirty="0">
                <a:solidFill>
                  <a:srgbClr val="FF0000"/>
                </a:solidFill>
              </a:rPr>
              <a:t>44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1C350D4-1037-7142-C28E-80F1FDA087B4}"/>
              </a:ext>
            </a:extLst>
          </p:cNvPr>
          <p:cNvCxnSpPr>
            <a:cxnSpLocks/>
          </p:cNvCxnSpPr>
          <p:nvPr/>
        </p:nvCxnSpPr>
        <p:spPr>
          <a:xfrm>
            <a:off x="6629400" y="2625566"/>
            <a:ext cx="0" cy="272699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AC08498-6C1D-D190-FB7F-F0AB91E2D6BA}"/>
              </a:ext>
            </a:extLst>
          </p:cNvPr>
          <p:cNvCxnSpPr>
            <a:cxnSpLocks/>
          </p:cNvCxnSpPr>
          <p:nvPr/>
        </p:nvCxnSpPr>
        <p:spPr>
          <a:xfrm>
            <a:off x="6477000" y="3759041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1D638E5-FE10-57B6-B694-C2355501269C}"/>
              </a:ext>
            </a:extLst>
          </p:cNvPr>
          <p:cNvCxnSpPr>
            <a:cxnSpLocks/>
          </p:cNvCxnSpPr>
          <p:nvPr/>
        </p:nvCxnSpPr>
        <p:spPr>
          <a:xfrm>
            <a:off x="6477000" y="2635708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0146631-7FEB-E547-4F61-C7C55BDE5F0E}"/>
              </a:ext>
            </a:extLst>
          </p:cNvPr>
          <p:cNvCxnSpPr>
            <a:cxnSpLocks/>
          </p:cNvCxnSpPr>
          <p:nvPr/>
        </p:nvCxnSpPr>
        <p:spPr>
          <a:xfrm>
            <a:off x="6477000" y="5343036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E52806F-87BA-D82C-433C-501B991B05D5}"/>
              </a:ext>
            </a:extLst>
          </p:cNvPr>
          <p:cNvSpPr txBox="1"/>
          <p:nvPr/>
        </p:nvSpPr>
        <p:spPr>
          <a:xfrm>
            <a:off x="6747447" y="2473226"/>
            <a:ext cx="403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Highest radar transmit power: ~10</a:t>
            </a:r>
            <a:r>
              <a:rPr lang="en-US" sz="1800" baseline="30000" dirty="0">
                <a:solidFill>
                  <a:srgbClr val="130CA4"/>
                </a:solidFill>
              </a:rPr>
              <a:t>6</a:t>
            </a:r>
            <a:r>
              <a:rPr lang="en-US" sz="1800" dirty="0">
                <a:solidFill>
                  <a:srgbClr val="130CA4"/>
                </a:solidFill>
              </a:rPr>
              <a:t> W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C0B7A81-A5E9-21E6-ED29-E8047769D95E}"/>
              </a:ext>
            </a:extLst>
          </p:cNvPr>
          <p:cNvCxnSpPr>
            <a:cxnSpLocks/>
          </p:cNvCxnSpPr>
          <p:nvPr/>
        </p:nvCxnSpPr>
        <p:spPr>
          <a:xfrm>
            <a:off x="6150558" y="2609361"/>
            <a:ext cx="0" cy="2754219"/>
          </a:xfrm>
          <a:prstGeom prst="straightConnector1">
            <a:avLst/>
          </a:prstGeom>
          <a:ln w="25400"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8019041-104E-01E4-2522-9CD49A97B440}"/>
              </a:ext>
            </a:extLst>
          </p:cNvPr>
          <p:cNvSpPr txBox="1"/>
          <p:nvPr/>
        </p:nvSpPr>
        <p:spPr>
          <a:xfrm rot="16200000">
            <a:off x="5638916" y="3719363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</a:rPr>
              <a:t>10</a:t>
            </a:r>
            <a:r>
              <a:rPr lang="en-US" b="1" baseline="30000" dirty="0">
                <a:solidFill>
                  <a:srgbClr val="FF0000"/>
                </a:solidFill>
              </a:rPr>
              <a:t>24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E6C81C1-FBC6-34DD-6A8B-2845E4A5F7D5}"/>
              </a:ext>
            </a:extLst>
          </p:cNvPr>
          <p:cNvCxnSpPr>
            <a:cxnSpLocks/>
          </p:cNvCxnSpPr>
          <p:nvPr/>
        </p:nvCxnSpPr>
        <p:spPr>
          <a:xfrm>
            <a:off x="6818220" y="3768566"/>
            <a:ext cx="0" cy="1577256"/>
          </a:xfrm>
          <a:prstGeom prst="straightConnector1">
            <a:avLst/>
          </a:prstGeom>
          <a:ln w="25400"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93CD19C6-1E53-E19C-0A03-33039A8748E2}"/>
              </a:ext>
            </a:extLst>
          </p:cNvPr>
          <p:cNvSpPr txBox="1"/>
          <p:nvPr/>
        </p:nvSpPr>
        <p:spPr>
          <a:xfrm rot="16200000">
            <a:off x="6725414" y="4281897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</a:rPr>
              <a:t>10</a:t>
            </a:r>
            <a:r>
              <a:rPr lang="en-US" b="1" baseline="30000" dirty="0">
                <a:solidFill>
                  <a:srgbClr val="FF0000"/>
                </a:solidFill>
              </a:rPr>
              <a:t>12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081F4AB-8045-7E5C-AABE-9A44E3BC02D1}"/>
              </a:ext>
            </a:extLst>
          </p:cNvPr>
          <p:cNvSpPr txBox="1"/>
          <p:nvPr/>
        </p:nvSpPr>
        <p:spPr>
          <a:xfrm>
            <a:off x="7084815" y="4319660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Receiver “dynamic range” (without distortion)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F49D518-B842-C4E9-1E93-9875417C0B03}"/>
              </a:ext>
            </a:extLst>
          </p:cNvPr>
          <p:cNvCxnSpPr>
            <a:cxnSpLocks/>
          </p:cNvCxnSpPr>
          <p:nvPr/>
        </p:nvCxnSpPr>
        <p:spPr>
          <a:xfrm>
            <a:off x="1453738" y="8001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FE9B8B6-4CA0-C5F3-10B4-529A5A8F0A89}"/>
              </a:ext>
            </a:extLst>
          </p:cNvPr>
          <p:cNvCxnSpPr>
            <a:cxnSpLocks/>
          </p:cNvCxnSpPr>
          <p:nvPr/>
        </p:nvCxnSpPr>
        <p:spPr>
          <a:xfrm>
            <a:off x="1453738" y="9144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4BE43100-EAD1-FA26-7021-7557D6DFE019}"/>
              </a:ext>
            </a:extLst>
          </p:cNvPr>
          <p:cNvCxnSpPr>
            <a:cxnSpLocks/>
          </p:cNvCxnSpPr>
          <p:nvPr/>
        </p:nvCxnSpPr>
        <p:spPr>
          <a:xfrm>
            <a:off x="1453737" y="10287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D07D0BB-D8E9-2BC8-A80B-F1B625A0F342}"/>
              </a:ext>
            </a:extLst>
          </p:cNvPr>
          <p:cNvCxnSpPr>
            <a:cxnSpLocks/>
          </p:cNvCxnSpPr>
          <p:nvPr/>
        </p:nvCxnSpPr>
        <p:spPr>
          <a:xfrm>
            <a:off x="1453737" y="1143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4F01133-7252-4688-479A-DD2B8CF1C4A0}"/>
              </a:ext>
            </a:extLst>
          </p:cNvPr>
          <p:cNvCxnSpPr>
            <a:cxnSpLocks/>
          </p:cNvCxnSpPr>
          <p:nvPr/>
        </p:nvCxnSpPr>
        <p:spPr>
          <a:xfrm>
            <a:off x="1453736" y="13716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29AF191-AE01-EAAE-F2F7-9934FC14C216}"/>
              </a:ext>
            </a:extLst>
          </p:cNvPr>
          <p:cNvCxnSpPr>
            <a:cxnSpLocks/>
          </p:cNvCxnSpPr>
          <p:nvPr/>
        </p:nvCxnSpPr>
        <p:spPr>
          <a:xfrm>
            <a:off x="1453735" y="14859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59C8AC8-4FDC-B880-99B2-E8210CDBF68C}"/>
              </a:ext>
            </a:extLst>
          </p:cNvPr>
          <p:cNvCxnSpPr>
            <a:cxnSpLocks/>
          </p:cNvCxnSpPr>
          <p:nvPr/>
        </p:nvCxnSpPr>
        <p:spPr>
          <a:xfrm>
            <a:off x="1447796" y="16002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1578717-BDD2-72CB-15F7-F63FAF9CC66B}"/>
              </a:ext>
            </a:extLst>
          </p:cNvPr>
          <p:cNvCxnSpPr>
            <a:cxnSpLocks/>
          </p:cNvCxnSpPr>
          <p:nvPr/>
        </p:nvCxnSpPr>
        <p:spPr>
          <a:xfrm>
            <a:off x="1447796" y="17145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A1D2CC8-7738-1369-69B7-4D4BE88AAA7B}"/>
              </a:ext>
            </a:extLst>
          </p:cNvPr>
          <p:cNvCxnSpPr>
            <a:cxnSpLocks/>
          </p:cNvCxnSpPr>
          <p:nvPr/>
        </p:nvCxnSpPr>
        <p:spPr>
          <a:xfrm>
            <a:off x="1447796" y="18288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198716F-8884-33E6-8DDA-8B0399804BB7}"/>
              </a:ext>
            </a:extLst>
          </p:cNvPr>
          <p:cNvCxnSpPr>
            <a:cxnSpLocks/>
          </p:cNvCxnSpPr>
          <p:nvPr/>
        </p:nvCxnSpPr>
        <p:spPr>
          <a:xfrm>
            <a:off x="1447796" y="19431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A2CFC14-9104-2FBB-CA69-A66E93D0159D}"/>
              </a:ext>
            </a:extLst>
          </p:cNvPr>
          <p:cNvCxnSpPr>
            <a:cxnSpLocks/>
          </p:cNvCxnSpPr>
          <p:nvPr/>
        </p:nvCxnSpPr>
        <p:spPr>
          <a:xfrm>
            <a:off x="1447796" y="20574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FA19D9A-3B39-4612-1694-72B8928CFEC1}"/>
              </a:ext>
            </a:extLst>
          </p:cNvPr>
          <p:cNvCxnSpPr>
            <a:cxnSpLocks/>
          </p:cNvCxnSpPr>
          <p:nvPr/>
        </p:nvCxnSpPr>
        <p:spPr>
          <a:xfrm>
            <a:off x="1447796" y="2286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76A99DF4-A2AE-0D8B-254E-5FAAA42F537C}"/>
              </a:ext>
            </a:extLst>
          </p:cNvPr>
          <p:cNvCxnSpPr>
            <a:cxnSpLocks/>
          </p:cNvCxnSpPr>
          <p:nvPr/>
        </p:nvCxnSpPr>
        <p:spPr>
          <a:xfrm>
            <a:off x="1447796" y="24003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805A97C-4382-9355-045A-954399FB85D1}"/>
              </a:ext>
            </a:extLst>
          </p:cNvPr>
          <p:cNvCxnSpPr>
            <a:cxnSpLocks/>
          </p:cNvCxnSpPr>
          <p:nvPr/>
        </p:nvCxnSpPr>
        <p:spPr>
          <a:xfrm>
            <a:off x="1447796" y="25146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B756060-A2B9-998D-D6F0-C739C75D2789}"/>
              </a:ext>
            </a:extLst>
          </p:cNvPr>
          <p:cNvCxnSpPr>
            <a:cxnSpLocks/>
          </p:cNvCxnSpPr>
          <p:nvPr/>
        </p:nvCxnSpPr>
        <p:spPr>
          <a:xfrm>
            <a:off x="1447796" y="27432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0B7CFB3-639A-9549-47C8-39FF15156452}"/>
              </a:ext>
            </a:extLst>
          </p:cNvPr>
          <p:cNvCxnSpPr>
            <a:cxnSpLocks/>
          </p:cNvCxnSpPr>
          <p:nvPr/>
        </p:nvCxnSpPr>
        <p:spPr>
          <a:xfrm>
            <a:off x="1447795" y="2962275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D4CFE51-68E0-1E33-0ADE-61CFC848E79A}"/>
              </a:ext>
            </a:extLst>
          </p:cNvPr>
          <p:cNvCxnSpPr>
            <a:cxnSpLocks/>
          </p:cNvCxnSpPr>
          <p:nvPr/>
        </p:nvCxnSpPr>
        <p:spPr>
          <a:xfrm>
            <a:off x="1447795" y="30861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2F39DE31-FD07-2750-9EB7-2E15C7875FD7}"/>
              </a:ext>
            </a:extLst>
          </p:cNvPr>
          <p:cNvCxnSpPr>
            <a:cxnSpLocks/>
          </p:cNvCxnSpPr>
          <p:nvPr/>
        </p:nvCxnSpPr>
        <p:spPr>
          <a:xfrm>
            <a:off x="1447794" y="32004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47E271D7-4050-237C-44E9-4E9D82F8A9D6}"/>
              </a:ext>
            </a:extLst>
          </p:cNvPr>
          <p:cNvCxnSpPr>
            <a:cxnSpLocks/>
          </p:cNvCxnSpPr>
          <p:nvPr/>
        </p:nvCxnSpPr>
        <p:spPr>
          <a:xfrm>
            <a:off x="1447793" y="3429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E7B117F-A08D-EED6-7034-713E4E3A33DA}"/>
              </a:ext>
            </a:extLst>
          </p:cNvPr>
          <p:cNvCxnSpPr>
            <a:cxnSpLocks/>
          </p:cNvCxnSpPr>
          <p:nvPr/>
        </p:nvCxnSpPr>
        <p:spPr>
          <a:xfrm>
            <a:off x="1447793" y="35433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460757F-FA15-406B-3E98-4F3D09A82699}"/>
              </a:ext>
            </a:extLst>
          </p:cNvPr>
          <p:cNvCxnSpPr>
            <a:cxnSpLocks/>
          </p:cNvCxnSpPr>
          <p:nvPr/>
        </p:nvCxnSpPr>
        <p:spPr>
          <a:xfrm>
            <a:off x="1447793" y="377858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041CAEA-7BC3-7D10-9162-868EE516D174}"/>
              </a:ext>
            </a:extLst>
          </p:cNvPr>
          <p:cNvCxnSpPr>
            <a:cxnSpLocks/>
          </p:cNvCxnSpPr>
          <p:nvPr/>
        </p:nvCxnSpPr>
        <p:spPr>
          <a:xfrm>
            <a:off x="1447793" y="38862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192ED81-77A3-4F85-8400-411D8C8FF996}"/>
              </a:ext>
            </a:extLst>
          </p:cNvPr>
          <p:cNvCxnSpPr>
            <a:cxnSpLocks/>
          </p:cNvCxnSpPr>
          <p:nvPr/>
        </p:nvCxnSpPr>
        <p:spPr>
          <a:xfrm>
            <a:off x="1447793" y="40005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A23138ED-35A5-96F4-C538-08B84ABEC7C1}"/>
              </a:ext>
            </a:extLst>
          </p:cNvPr>
          <p:cNvCxnSpPr>
            <a:cxnSpLocks/>
          </p:cNvCxnSpPr>
          <p:nvPr/>
        </p:nvCxnSpPr>
        <p:spPr>
          <a:xfrm>
            <a:off x="1447793" y="41148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E610DE0-39C2-5BC1-0F1D-40032BCFB9F0}"/>
              </a:ext>
            </a:extLst>
          </p:cNvPr>
          <p:cNvCxnSpPr>
            <a:cxnSpLocks/>
          </p:cNvCxnSpPr>
          <p:nvPr/>
        </p:nvCxnSpPr>
        <p:spPr>
          <a:xfrm>
            <a:off x="1447793" y="4339199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B0229CFF-F79B-4780-D99F-6841F2B072E0}"/>
              </a:ext>
            </a:extLst>
          </p:cNvPr>
          <p:cNvCxnSpPr>
            <a:cxnSpLocks/>
          </p:cNvCxnSpPr>
          <p:nvPr/>
        </p:nvCxnSpPr>
        <p:spPr>
          <a:xfrm>
            <a:off x="1447793" y="44577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3079A62-506B-3C29-9697-ADE669ED856B}"/>
              </a:ext>
            </a:extLst>
          </p:cNvPr>
          <p:cNvCxnSpPr>
            <a:cxnSpLocks/>
          </p:cNvCxnSpPr>
          <p:nvPr/>
        </p:nvCxnSpPr>
        <p:spPr>
          <a:xfrm>
            <a:off x="1447793" y="4572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3A0F724D-9E2B-25F6-A1EE-8B9C48E044A5}"/>
              </a:ext>
            </a:extLst>
          </p:cNvPr>
          <p:cNvCxnSpPr>
            <a:cxnSpLocks/>
          </p:cNvCxnSpPr>
          <p:nvPr/>
        </p:nvCxnSpPr>
        <p:spPr>
          <a:xfrm>
            <a:off x="1447793" y="48006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DB3F617-40E6-C99E-AC18-4949C3395D89}"/>
              </a:ext>
            </a:extLst>
          </p:cNvPr>
          <p:cNvCxnSpPr>
            <a:cxnSpLocks/>
          </p:cNvCxnSpPr>
          <p:nvPr/>
        </p:nvCxnSpPr>
        <p:spPr>
          <a:xfrm>
            <a:off x="1447793" y="49149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33517EFA-6789-AB99-E680-B819C21FDCFF}"/>
              </a:ext>
            </a:extLst>
          </p:cNvPr>
          <p:cNvCxnSpPr>
            <a:cxnSpLocks/>
          </p:cNvCxnSpPr>
          <p:nvPr/>
        </p:nvCxnSpPr>
        <p:spPr>
          <a:xfrm>
            <a:off x="1447793" y="50292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14FF7CC8-4F9A-3646-9DC1-BA6E232E6B44}"/>
              </a:ext>
            </a:extLst>
          </p:cNvPr>
          <p:cNvCxnSpPr>
            <a:cxnSpLocks/>
          </p:cNvCxnSpPr>
          <p:nvPr/>
        </p:nvCxnSpPr>
        <p:spPr>
          <a:xfrm>
            <a:off x="1447793" y="51435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2DFB5E39-9772-03AA-3B8F-E9F71FC95C93}"/>
              </a:ext>
            </a:extLst>
          </p:cNvPr>
          <p:cNvCxnSpPr>
            <a:cxnSpLocks/>
          </p:cNvCxnSpPr>
          <p:nvPr/>
        </p:nvCxnSpPr>
        <p:spPr>
          <a:xfrm>
            <a:off x="1447793" y="52578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37C1D2B-051A-36EA-8E3C-01E649EAF76A}"/>
              </a:ext>
            </a:extLst>
          </p:cNvPr>
          <p:cNvCxnSpPr>
            <a:cxnSpLocks/>
          </p:cNvCxnSpPr>
          <p:nvPr/>
        </p:nvCxnSpPr>
        <p:spPr>
          <a:xfrm>
            <a:off x="1447793" y="54864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522BC780-1F18-43C8-E2DA-0C96B4B8ADAB}"/>
              </a:ext>
            </a:extLst>
          </p:cNvPr>
          <p:cNvCxnSpPr>
            <a:cxnSpLocks/>
          </p:cNvCxnSpPr>
          <p:nvPr/>
        </p:nvCxnSpPr>
        <p:spPr>
          <a:xfrm>
            <a:off x="1447793" y="56007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56DD9D69-4B32-F294-419A-FDA9EAFB3F68}"/>
              </a:ext>
            </a:extLst>
          </p:cNvPr>
          <p:cNvCxnSpPr>
            <a:cxnSpLocks/>
          </p:cNvCxnSpPr>
          <p:nvPr/>
        </p:nvCxnSpPr>
        <p:spPr>
          <a:xfrm>
            <a:off x="6559138" y="27236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A2CB7AB0-A843-AE95-057A-7E4AB6681CBF}"/>
              </a:ext>
            </a:extLst>
          </p:cNvPr>
          <p:cNvCxnSpPr>
            <a:cxnSpLocks/>
          </p:cNvCxnSpPr>
          <p:nvPr/>
        </p:nvCxnSpPr>
        <p:spPr>
          <a:xfrm>
            <a:off x="6559137" y="28379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309DD73-83BA-3FF1-2E7C-D5609F81F633}"/>
              </a:ext>
            </a:extLst>
          </p:cNvPr>
          <p:cNvCxnSpPr>
            <a:cxnSpLocks/>
          </p:cNvCxnSpPr>
          <p:nvPr/>
        </p:nvCxnSpPr>
        <p:spPr>
          <a:xfrm>
            <a:off x="6559137" y="2942736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49AC53F0-79E8-FA71-F539-045933FD059A}"/>
              </a:ext>
            </a:extLst>
          </p:cNvPr>
          <p:cNvCxnSpPr>
            <a:cxnSpLocks/>
          </p:cNvCxnSpPr>
          <p:nvPr/>
        </p:nvCxnSpPr>
        <p:spPr>
          <a:xfrm>
            <a:off x="6559136" y="30665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52D54BF-E0E7-0E38-320A-AFD6DFF86A7F}"/>
              </a:ext>
            </a:extLst>
          </p:cNvPr>
          <p:cNvCxnSpPr>
            <a:cxnSpLocks/>
          </p:cNvCxnSpPr>
          <p:nvPr/>
        </p:nvCxnSpPr>
        <p:spPr>
          <a:xfrm>
            <a:off x="6559136" y="31808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375D98A1-270B-C1FB-333A-9D45A94FB1E9}"/>
              </a:ext>
            </a:extLst>
          </p:cNvPr>
          <p:cNvCxnSpPr>
            <a:cxnSpLocks/>
          </p:cNvCxnSpPr>
          <p:nvPr/>
        </p:nvCxnSpPr>
        <p:spPr>
          <a:xfrm>
            <a:off x="6559135" y="3292327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95B326B9-36AE-0CB9-2438-DF2164246E14}"/>
              </a:ext>
            </a:extLst>
          </p:cNvPr>
          <p:cNvCxnSpPr>
            <a:cxnSpLocks/>
          </p:cNvCxnSpPr>
          <p:nvPr/>
        </p:nvCxnSpPr>
        <p:spPr>
          <a:xfrm>
            <a:off x="6559135" y="34094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122667B9-1E60-0387-44F5-11A4CEEFF7CB}"/>
              </a:ext>
            </a:extLst>
          </p:cNvPr>
          <p:cNvCxnSpPr>
            <a:cxnSpLocks/>
          </p:cNvCxnSpPr>
          <p:nvPr/>
        </p:nvCxnSpPr>
        <p:spPr>
          <a:xfrm>
            <a:off x="6559134" y="35237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C6BA5F77-6C35-46F7-9E28-E1CDF89EFDB3}"/>
              </a:ext>
            </a:extLst>
          </p:cNvPr>
          <p:cNvCxnSpPr>
            <a:cxnSpLocks/>
          </p:cNvCxnSpPr>
          <p:nvPr/>
        </p:nvCxnSpPr>
        <p:spPr>
          <a:xfrm>
            <a:off x="6559133" y="36380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371D38ED-F857-3A7F-ABB7-F732C6120D19}"/>
              </a:ext>
            </a:extLst>
          </p:cNvPr>
          <p:cNvCxnSpPr>
            <a:cxnSpLocks/>
          </p:cNvCxnSpPr>
          <p:nvPr/>
        </p:nvCxnSpPr>
        <p:spPr>
          <a:xfrm>
            <a:off x="6559132" y="38666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6FE1FE1B-B4D7-6DEE-EAAE-3679E6286A6A}"/>
              </a:ext>
            </a:extLst>
          </p:cNvPr>
          <p:cNvCxnSpPr>
            <a:cxnSpLocks/>
          </p:cNvCxnSpPr>
          <p:nvPr/>
        </p:nvCxnSpPr>
        <p:spPr>
          <a:xfrm>
            <a:off x="6559131" y="39809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F332BAF-3124-701A-4397-74C5E71C5078}"/>
              </a:ext>
            </a:extLst>
          </p:cNvPr>
          <p:cNvCxnSpPr>
            <a:cxnSpLocks/>
          </p:cNvCxnSpPr>
          <p:nvPr/>
        </p:nvCxnSpPr>
        <p:spPr>
          <a:xfrm>
            <a:off x="6559131" y="40952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1E1CDE61-E460-91CF-BC30-26155032C137}"/>
              </a:ext>
            </a:extLst>
          </p:cNvPr>
          <p:cNvCxnSpPr>
            <a:cxnSpLocks/>
          </p:cNvCxnSpPr>
          <p:nvPr/>
        </p:nvCxnSpPr>
        <p:spPr>
          <a:xfrm>
            <a:off x="6559131" y="42095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0F084BE9-42FC-A9CD-80B9-6771A9D0750D}"/>
              </a:ext>
            </a:extLst>
          </p:cNvPr>
          <p:cNvCxnSpPr>
            <a:cxnSpLocks/>
          </p:cNvCxnSpPr>
          <p:nvPr/>
        </p:nvCxnSpPr>
        <p:spPr>
          <a:xfrm>
            <a:off x="6559130" y="431966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FB5A8BE5-9A39-5370-6A5E-A0B9C8DB678C}"/>
              </a:ext>
            </a:extLst>
          </p:cNvPr>
          <p:cNvCxnSpPr>
            <a:cxnSpLocks/>
          </p:cNvCxnSpPr>
          <p:nvPr/>
        </p:nvCxnSpPr>
        <p:spPr>
          <a:xfrm>
            <a:off x="6559130" y="44381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1640289A-D0D6-53E0-B283-DC8B6E4E36AF}"/>
              </a:ext>
            </a:extLst>
          </p:cNvPr>
          <p:cNvCxnSpPr>
            <a:cxnSpLocks/>
          </p:cNvCxnSpPr>
          <p:nvPr/>
        </p:nvCxnSpPr>
        <p:spPr>
          <a:xfrm>
            <a:off x="6559130" y="45524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02D89769-E392-47C4-D7FA-F04A8BA7B9CD}"/>
              </a:ext>
            </a:extLst>
          </p:cNvPr>
          <p:cNvCxnSpPr>
            <a:cxnSpLocks/>
          </p:cNvCxnSpPr>
          <p:nvPr/>
        </p:nvCxnSpPr>
        <p:spPr>
          <a:xfrm>
            <a:off x="6559130" y="46667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A88D565D-FF9F-BD7A-F9F9-935203B8A1D5}"/>
              </a:ext>
            </a:extLst>
          </p:cNvPr>
          <p:cNvCxnSpPr>
            <a:cxnSpLocks/>
          </p:cNvCxnSpPr>
          <p:nvPr/>
        </p:nvCxnSpPr>
        <p:spPr>
          <a:xfrm>
            <a:off x="6559130" y="47810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EF81B8BC-1527-A2A2-8CE2-C7A3BA3B0165}"/>
              </a:ext>
            </a:extLst>
          </p:cNvPr>
          <p:cNvCxnSpPr>
            <a:cxnSpLocks/>
          </p:cNvCxnSpPr>
          <p:nvPr/>
        </p:nvCxnSpPr>
        <p:spPr>
          <a:xfrm>
            <a:off x="6559130" y="48953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037C95F6-B6D5-E4D7-FC62-84A7024C5F9C}"/>
              </a:ext>
            </a:extLst>
          </p:cNvPr>
          <p:cNvCxnSpPr>
            <a:cxnSpLocks/>
          </p:cNvCxnSpPr>
          <p:nvPr/>
        </p:nvCxnSpPr>
        <p:spPr>
          <a:xfrm>
            <a:off x="6559129" y="50096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E11646B5-BD25-317E-3FAB-839C5E8B8704}"/>
              </a:ext>
            </a:extLst>
          </p:cNvPr>
          <p:cNvCxnSpPr>
            <a:cxnSpLocks/>
          </p:cNvCxnSpPr>
          <p:nvPr/>
        </p:nvCxnSpPr>
        <p:spPr>
          <a:xfrm>
            <a:off x="6556777" y="51239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8690F01D-45E1-FAC0-B154-DEF2B3D12873}"/>
              </a:ext>
            </a:extLst>
          </p:cNvPr>
          <p:cNvCxnSpPr>
            <a:cxnSpLocks/>
          </p:cNvCxnSpPr>
          <p:nvPr/>
        </p:nvCxnSpPr>
        <p:spPr>
          <a:xfrm>
            <a:off x="6556776" y="52382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3287985-115E-141B-A8CC-05F76B84347F}"/>
              </a:ext>
            </a:extLst>
          </p:cNvPr>
          <p:cNvCxnSpPr>
            <a:cxnSpLocks/>
            <a:stCxn id="41" idx="1"/>
          </p:cNvCxnSpPr>
          <p:nvPr/>
        </p:nvCxnSpPr>
        <p:spPr>
          <a:xfrm flipV="1">
            <a:off x="1664524" y="2628900"/>
            <a:ext cx="4796018" cy="10142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A28F54B1-3A4F-6B80-6E8D-DAD3F640C7AA}"/>
              </a:ext>
            </a:extLst>
          </p:cNvPr>
          <p:cNvCxnSpPr/>
          <p:nvPr/>
        </p:nvCxnSpPr>
        <p:spPr>
          <a:xfrm flipV="1">
            <a:off x="1638300" y="5361959"/>
            <a:ext cx="4796018" cy="10142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EA8081CF-3E63-7E06-599D-D7E9FAF4D0C6}"/>
              </a:ext>
            </a:extLst>
          </p:cNvPr>
          <p:cNvCxnSpPr>
            <a:cxnSpLocks/>
          </p:cNvCxnSpPr>
          <p:nvPr/>
        </p:nvCxnSpPr>
        <p:spPr>
          <a:xfrm>
            <a:off x="6477000" y="3180861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3E34AC6F-F288-B354-8C0C-C1C5D25745DB}"/>
              </a:ext>
            </a:extLst>
          </p:cNvPr>
          <p:cNvSpPr txBox="1"/>
          <p:nvPr/>
        </p:nvSpPr>
        <p:spPr>
          <a:xfrm>
            <a:off x="6781794" y="2971800"/>
            <a:ext cx="507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b="1" dirty="0">
                <a:solidFill>
                  <a:srgbClr val="008000"/>
                </a:solidFill>
              </a:rPr>
              <a:t>Cellular base-station transmit power: ~10</a:t>
            </a:r>
            <a:r>
              <a:rPr lang="en-US" sz="1800" b="1" baseline="30000" dirty="0">
                <a:solidFill>
                  <a:srgbClr val="008000"/>
                </a:solidFill>
              </a:rPr>
              <a:t>1</a:t>
            </a:r>
            <a:r>
              <a:rPr lang="en-US" sz="1800" b="1" dirty="0">
                <a:solidFill>
                  <a:srgbClr val="008000"/>
                </a:solidFill>
              </a:rPr>
              <a:t> W</a:t>
            </a: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50F461D0-99C1-A403-0A09-F7FF72560E0D}"/>
              </a:ext>
            </a:extLst>
          </p:cNvPr>
          <p:cNvCxnSpPr>
            <a:cxnSpLocks/>
          </p:cNvCxnSpPr>
          <p:nvPr/>
        </p:nvCxnSpPr>
        <p:spPr>
          <a:xfrm>
            <a:off x="6474637" y="3409461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B656B1C0-F8F5-21F7-A499-5093C7C8A9FB}"/>
              </a:ext>
            </a:extLst>
          </p:cNvPr>
          <p:cNvSpPr txBox="1"/>
          <p:nvPr/>
        </p:nvSpPr>
        <p:spPr>
          <a:xfrm>
            <a:off x="6783591" y="3252169"/>
            <a:ext cx="411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b="1" dirty="0">
                <a:solidFill>
                  <a:srgbClr val="008000"/>
                </a:solidFill>
              </a:rPr>
              <a:t>Cell phone transmit power: ~10</a:t>
            </a:r>
            <a:r>
              <a:rPr lang="en-US" sz="1800" b="1" baseline="30000" dirty="0">
                <a:solidFill>
                  <a:srgbClr val="008000"/>
                </a:solidFill>
                <a:sym typeface="Symbol" panose="05050102010706020507" pitchFamily="18" charset="2"/>
              </a:rPr>
              <a:t> </a:t>
            </a:r>
            <a:r>
              <a:rPr lang="en-US" sz="1800" b="1" baseline="30000" dirty="0">
                <a:solidFill>
                  <a:srgbClr val="008000"/>
                </a:solidFill>
              </a:rPr>
              <a:t>1</a:t>
            </a:r>
            <a:r>
              <a:rPr lang="en-US" sz="1800" b="1" dirty="0">
                <a:solidFill>
                  <a:srgbClr val="008000"/>
                </a:solidFill>
              </a:rPr>
              <a:t> W</a:t>
            </a:r>
          </a:p>
        </p:txBody>
      </p:sp>
      <p:sp>
        <p:nvSpPr>
          <p:cNvPr id="149" name="Title 2">
            <a:extLst>
              <a:ext uri="{FF2B5EF4-FFF2-40B4-BE49-F238E27FC236}">
                <a16:creationId xmlns:a16="http://schemas.microsoft.com/office/drawing/2014/main" id="{393DB547-B64F-4C9E-D67A-FC184AE63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8303" y="1321723"/>
            <a:ext cx="6175113" cy="954264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Though there is growing interference in the same frequency bands.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A1B6DC-1859-DF00-9144-181FC3B5E1F4}"/>
              </a:ext>
            </a:extLst>
          </p:cNvPr>
          <p:cNvSpPr txBox="1"/>
          <p:nvPr/>
        </p:nvSpPr>
        <p:spPr>
          <a:xfrm>
            <a:off x="6821445" y="5167895"/>
            <a:ext cx="407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Lowest radar receive power: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18</a:t>
            </a:r>
            <a:r>
              <a:rPr lang="en-US" sz="1800" dirty="0">
                <a:solidFill>
                  <a:srgbClr val="130CA4"/>
                </a:solidFill>
              </a:rPr>
              <a:t> W</a:t>
            </a:r>
          </a:p>
        </p:txBody>
      </p:sp>
    </p:spTree>
    <p:extLst>
      <p:ext uri="{BB962C8B-B14F-4D97-AF65-F5344CB8AC3E}">
        <p14:creationId xmlns:p14="http://schemas.microsoft.com/office/powerpoint/2010/main" val="14914220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1FADDC-C8FE-42AB-855F-B6B4388A2230}"/>
              </a:ext>
            </a:extLst>
          </p:cNvPr>
          <p:cNvCxnSpPr>
            <a:cxnSpLocks/>
          </p:cNvCxnSpPr>
          <p:nvPr/>
        </p:nvCxnSpPr>
        <p:spPr>
          <a:xfrm>
            <a:off x="1524000" y="685800"/>
            <a:ext cx="0" cy="50481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DAD4FA2-ABDA-81CF-4397-193F39FD6638}"/>
              </a:ext>
            </a:extLst>
          </p:cNvPr>
          <p:cNvSpPr txBox="1"/>
          <p:nvPr/>
        </p:nvSpPr>
        <p:spPr>
          <a:xfrm>
            <a:off x="1638300" y="515625"/>
            <a:ext cx="324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Observable universe: ~10</a:t>
            </a:r>
            <a:r>
              <a:rPr lang="en-US" sz="1800" baseline="30000" dirty="0">
                <a:solidFill>
                  <a:srgbClr val="130CA4"/>
                </a:solidFill>
              </a:rPr>
              <a:t>26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527DA2A-1FD2-FDDD-D03E-76FBE1531622}"/>
              </a:ext>
            </a:extLst>
          </p:cNvPr>
          <p:cNvCxnSpPr>
            <a:cxnSpLocks/>
          </p:cNvCxnSpPr>
          <p:nvPr/>
        </p:nvCxnSpPr>
        <p:spPr>
          <a:xfrm>
            <a:off x="1371600" y="6858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5280942-9704-C559-D502-00C660AEFD85}"/>
              </a:ext>
            </a:extLst>
          </p:cNvPr>
          <p:cNvCxnSpPr>
            <a:cxnSpLocks/>
          </p:cNvCxnSpPr>
          <p:nvPr/>
        </p:nvCxnSpPr>
        <p:spPr>
          <a:xfrm>
            <a:off x="1371600" y="12573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21403B8-F494-33A0-A5BA-A56799ACFC51}"/>
              </a:ext>
            </a:extLst>
          </p:cNvPr>
          <p:cNvSpPr txBox="1"/>
          <p:nvPr/>
        </p:nvSpPr>
        <p:spPr>
          <a:xfrm>
            <a:off x="1677440" y="1071281"/>
            <a:ext cx="2904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Milky Way galaxy: ~10</a:t>
            </a:r>
            <a:r>
              <a:rPr lang="en-US" sz="1800" baseline="30000" dirty="0">
                <a:solidFill>
                  <a:srgbClr val="130CA4"/>
                </a:solidFill>
              </a:rPr>
              <a:t>21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117EED3-5798-EECB-3180-D2A53E3C2C51}"/>
              </a:ext>
            </a:extLst>
          </p:cNvPr>
          <p:cNvCxnSpPr>
            <a:cxnSpLocks/>
          </p:cNvCxnSpPr>
          <p:nvPr/>
        </p:nvCxnSpPr>
        <p:spPr>
          <a:xfrm>
            <a:off x="1371600" y="21717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A7A5018-755A-A456-E113-8A90FFAEDBFC}"/>
              </a:ext>
            </a:extLst>
          </p:cNvPr>
          <p:cNvSpPr txBox="1"/>
          <p:nvPr/>
        </p:nvSpPr>
        <p:spPr>
          <a:xfrm>
            <a:off x="1664525" y="1987034"/>
            <a:ext cx="2904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Our solar system: ~10</a:t>
            </a:r>
            <a:r>
              <a:rPr lang="en-US" sz="1800" baseline="30000" dirty="0">
                <a:solidFill>
                  <a:srgbClr val="130CA4"/>
                </a:solidFill>
              </a:rPr>
              <a:t>13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FF0F77A-E18C-612F-F230-0185184C78B6}"/>
              </a:ext>
            </a:extLst>
          </p:cNvPr>
          <p:cNvCxnSpPr>
            <a:cxnSpLocks/>
          </p:cNvCxnSpPr>
          <p:nvPr/>
        </p:nvCxnSpPr>
        <p:spPr>
          <a:xfrm>
            <a:off x="1371600" y="26289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F065542-2B97-C94C-9362-409089B483D5}"/>
              </a:ext>
            </a:extLst>
          </p:cNvPr>
          <p:cNvSpPr txBox="1"/>
          <p:nvPr/>
        </p:nvSpPr>
        <p:spPr>
          <a:xfrm>
            <a:off x="1664524" y="2454376"/>
            <a:ext cx="3058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Diameter of the sun: ~10</a:t>
            </a:r>
            <a:r>
              <a:rPr lang="en-US" sz="1800" baseline="30000" dirty="0">
                <a:solidFill>
                  <a:srgbClr val="130CA4"/>
                </a:solidFill>
              </a:rPr>
              <a:t>9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E101D81-5AB2-D3CD-840F-8C5E0EB56068}"/>
              </a:ext>
            </a:extLst>
          </p:cNvPr>
          <p:cNvCxnSpPr>
            <a:cxnSpLocks/>
          </p:cNvCxnSpPr>
          <p:nvPr/>
        </p:nvCxnSpPr>
        <p:spPr>
          <a:xfrm>
            <a:off x="1371600" y="28575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019B183-07C9-1A83-67DA-2186FC825B3E}"/>
              </a:ext>
            </a:extLst>
          </p:cNvPr>
          <p:cNvSpPr txBox="1"/>
          <p:nvPr/>
        </p:nvSpPr>
        <p:spPr>
          <a:xfrm>
            <a:off x="1664523" y="2680407"/>
            <a:ext cx="285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Diameter of Earth: ~10</a:t>
            </a:r>
            <a:r>
              <a:rPr lang="en-US" sz="1800" baseline="30000" dirty="0">
                <a:solidFill>
                  <a:srgbClr val="130CA4"/>
                </a:solidFill>
              </a:rPr>
              <a:t>7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3A1F08A-BBEB-DF21-B627-A91F7FBFD5C8}"/>
              </a:ext>
            </a:extLst>
          </p:cNvPr>
          <p:cNvCxnSpPr>
            <a:cxnSpLocks/>
          </p:cNvCxnSpPr>
          <p:nvPr/>
        </p:nvCxnSpPr>
        <p:spPr>
          <a:xfrm>
            <a:off x="1371600" y="33147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59EFBF1-B431-3D02-DAFD-93F1A86A18DD}"/>
              </a:ext>
            </a:extLst>
          </p:cNvPr>
          <p:cNvSpPr txBox="1"/>
          <p:nvPr/>
        </p:nvSpPr>
        <p:spPr>
          <a:xfrm>
            <a:off x="1664523" y="3127200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KU campus: ~10</a:t>
            </a:r>
            <a:r>
              <a:rPr lang="en-US" sz="1800" baseline="30000" dirty="0">
                <a:solidFill>
                  <a:srgbClr val="130CA4"/>
                </a:solidFill>
              </a:rPr>
              <a:t>3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B1A7126-47CE-8278-5BE3-85F0F9D1BB64}"/>
              </a:ext>
            </a:extLst>
          </p:cNvPr>
          <p:cNvCxnSpPr>
            <a:cxnSpLocks/>
          </p:cNvCxnSpPr>
          <p:nvPr/>
        </p:nvCxnSpPr>
        <p:spPr>
          <a:xfrm>
            <a:off x="1371600" y="36576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1ADB1DB-C5B6-1402-B397-A6A5A5054FC3}"/>
              </a:ext>
            </a:extLst>
          </p:cNvPr>
          <p:cNvSpPr txBox="1"/>
          <p:nvPr/>
        </p:nvSpPr>
        <p:spPr>
          <a:xfrm>
            <a:off x="1661561" y="3475026"/>
            <a:ext cx="293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Height of a person: ~10</a:t>
            </a:r>
            <a:r>
              <a:rPr lang="en-US" sz="1800" baseline="30000" dirty="0">
                <a:solidFill>
                  <a:srgbClr val="130CA4"/>
                </a:solidFill>
              </a:rPr>
              <a:t>0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C27D0B0-D2F8-8EE9-FACA-84EAB82203C4}"/>
              </a:ext>
            </a:extLst>
          </p:cNvPr>
          <p:cNvCxnSpPr>
            <a:cxnSpLocks/>
          </p:cNvCxnSpPr>
          <p:nvPr/>
        </p:nvCxnSpPr>
        <p:spPr>
          <a:xfrm>
            <a:off x="1371600" y="42291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8C3CE4D-4633-1855-51F2-44A1CB4C107C}"/>
              </a:ext>
            </a:extLst>
          </p:cNvPr>
          <p:cNvSpPr txBox="1"/>
          <p:nvPr/>
        </p:nvSpPr>
        <p:spPr>
          <a:xfrm>
            <a:off x="1638300" y="4044434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Thickness human hair: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 </a:t>
            </a:r>
            <a:r>
              <a:rPr lang="en-US" sz="1800" baseline="30000" dirty="0">
                <a:solidFill>
                  <a:srgbClr val="130CA4"/>
                </a:solidFill>
              </a:rPr>
              <a:t>5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AA09E17-405B-2C41-2CF0-E5E9B3326432}"/>
              </a:ext>
            </a:extLst>
          </p:cNvPr>
          <p:cNvCxnSpPr>
            <a:cxnSpLocks/>
          </p:cNvCxnSpPr>
          <p:nvPr/>
        </p:nvCxnSpPr>
        <p:spPr>
          <a:xfrm>
            <a:off x="1371600" y="46863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CEBAAEC-C4A1-7192-3A68-9138112D0137}"/>
              </a:ext>
            </a:extLst>
          </p:cNvPr>
          <p:cNvSpPr txBox="1"/>
          <p:nvPr/>
        </p:nvSpPr>
        <p:spPr>
          <a:xfrm>
            <a:off x="1656195" y="4517849"/>
            <a:ext cx="291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Diameter of DNA: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 9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96562DF-CB9E-C1F6-8168-8AB6324E2DD9}"/>
              </a:ext>
            </a:extLst>
          </p:cNvPr>
          <p:cNvCxnSpPr>
            <a:cxnSpLocks/>
          </p:cNvCxnSpPr>
          <p:nvPr/>
        </p:nvCxnSpPr>
        <p:spPr>
          <a:xfrm>
            <a:off x="1371600" y="53721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5688C82-25D7-9047-5B24-3D17BB1B644E}"/>
              </a:ext>
            </a:extLst>
          </p:cNvPr>
          <p:cNvSpPr txBox="1"/>
          <p:nvPr/>
        </p:nvSpPr>
        <p:spPr>
          <a:xfrm>
            <a:off x="1685411" y="5201308"/>
            <a:ext cx="324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Nucleus of an atom: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 15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33053B4-2244-3A29-5939-FFD6A5B645BD}"/>
              </a:ext>
            </a:extLst>
          </p:cNvPr>
          <p:cNvCxnSpPr>
            <a:cxnSpLocks/>
          </p:cNvCxnSpPr>
          <p:nvPr/>
        </p:nvCxnSpPr>
        <p:spPr>
          <a:xfrm>
            <a:off x="1371600" y="57150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02BDE91-D2EB-7C15-E7C2-6950BAEC5BF4}"/>
              </a:ext>
            </a:extLst>
          </p:cNvPr>
          <p:cNvSpPr txBox="1"/>
          <p:nvPr/>
        </p:nvSpPr>
        <p:spPr>
          <a:xfrm>
            <a:off x="1680259" y="5537227"/>
            <a:ext cx="324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Size of an electron: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 18</a:t>
            </a:r>
            <a:r>
              <a:rPr lang="en-US" sz="1800" dirty="0">
                <a:solidFill>
                  <a:srgbClr val="130CA4"/>
                </a:solidFill>
              </a:rPr>
              <a:t> m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CC8B018-489D-9EEE-CC1D-A14A21E1043A}"/>
              </a:ext>
            </a:extLst>
          </p:cNvPr>
          <p:cNvCxnSpPr/>
          <p:nvPr/>
        </p:nvCxnSpPr>
        <p:spPr>
          <a:xfrm>
            <a:off x="952500" y="685800"/>
            <a:ext cx="0" cy="5036093"/>
          </a:xfrm>
          <a:prstGeom prst="straightConnector1">
            <a:avLst/>
          </a:prstGeom>
          <a:ln w="25400"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CF1B1385-E6DB-80DD-08F7-D6772922DF72}"/>
              </a:ext>
            </a:extLst>
          </p:cNvPr>
          <p:cNvSpPr txBox="1"/>
          <p:nvPr/>
        </p:nvSpPr>
        <p:spPr>
          <a:xfrm rot="16200000">
            <a:off x="451447" y="2938801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</a:rPr>
              <a:t>10</a:t>
            </a:r>
            <a:r>
              <a:rPr lang="en-US" sz="1800" b="1" baseline="30000" dirty="0">
                <a:solidFill>
                  <a:srgbClr val="FF0000"/>
                </a:solidFill>
              </a:rPr>
              <a:t>44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1C350D4-1037-7142-C28E-80F1FDA087B4}"/>
              </a:ext>
            </a:extLst>
          </p:cNvPr>
          <p:cNvCxnSpPr>
            <a:cxnSpLocks/>
          </p:cNvCxnSpPr>
          <p:nvPr/>
        </p:nvCxnSpPr>
        <p:spPr>
          <a:xfrm>
            <a:off x="6629400" y="2625566"/>
            <a:ext cx="0" cy="272699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AC08498-6C1D-D190-FB7F-F0AB91E2D6BA}"/>
              </a:ext>
            </a:extLst>
          </p:cNvPr>
          <p:cNvCxnSpPr>
            <a:cxnSpLocks/>
          </p:cNvCxnSpPr>
          <p:nvPr/>
        </p:nvCxnSpPr>
        <p:spPr>
          <a:xfrm>
            <a:off x="6477000" y="3759041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1D638E5-FE10-57B6-B694-C2355501269C}"/>
              </a:ext>
            </a:extLst>
          </p:cNvPr>
          <p:cNvCxnSpPr>
            <a:cxnSpLocks/>
          </p:cNvCxnSpPr>
          <p:nvPr/>
        </p:nvCxnSpPr>
        <p:spPr>
          <a:xfrm>
            <a:off x="6477000" y="2635708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0146631-7FEB-E547-4F61-C7C55BDE5F0E}"/>
              </a:ext>
            </a:extLst>
          </p:cNvPr>
          <p:cNvCxnSpPr>
            <a:cxnSpLocks/>
          </p:cNvCxnSpPr>
          <p:nvPr/>
        </p:nvCxnSpPr>
        <p:spPr>
          <a:xfrm>
            <a:off x="6477000" y="5343036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E52806F-87BA-D82C-433C-501B991B05D5}"/>
              </a:ext>
            </a:extLst>
          </p:cNvPr>
          <p:cNvSpPr txBox="1"/>
          <p:nvPr/>
        </p:nvSpPr>
        <p:spPr>
          <a:xfrm>
            <a:off x="6747447" y="2473226"/>
            <a:ext cx="403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Highest radar transmit power: ~10</a:t>
            </a:r>
            <a:r>
              <a:rPr lang="en-US" sz="1800" baseline="30000" dirty="0">
                <a:solidFill>
                  <a:srgbClr val="130CA4"/>
                </a:solidFill>
              </a:rPr>
              <a:t>6</a:t>
            </a:r>
            <a:r>
              <a:rPr lang="en-US" sz="1800" dirty="0">
                <a:solidFill>
                  <a:srgbClr val="130CA4"/>
                </a:solidFill>
              </a:rPr>
              <a:t> W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C0B7A81-A5E9-21E6-ED29-E8047769D95E}"/>
              </a:ext>
            </a:extLst>
          </p:cNvPr>
          <p:cNvCxnSpPr>
            <a:cxnSpLocks/>
          </p:cNvCxnSpPr>
          <p:nvPr/>
        </p:nvCxnSpPr>
        <p:spPr>
          <a:xfrm>
            <a:off x="6150558" y="2609361"/>
            <a:ext cx="0" cy="2754219"/>
          </a:xfrm>
          <a:prstGeom prst="straightConnector1">
            <a:avLst/>
          </a:prstGeom>
          <a:ln w="25400"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8019041-104E-01E4-2522-9CD49A97B440}"/>
              </a:ext>
            </a:extLst>
          </p:cNvPr>
          <p:cNvSpPr txBox="1"/>
          <p:nvPr/>
        </p:nvSpPr>
        <p:spPr>
          <a:xfrm rot="16200000">
            <a:off x="5638916" y="3719363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</a:rPr>
              <a:t>10</a:t>
            </a:r>
            <a:r>
              <a:rPr lang="en-US" b="1" baseline="30000" dirty="0">
                <a:solidFill>
                  <a:srgbClr val="FF0000"/>
                </a:solidFill>
              </a:rPr>
              <a:t>24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E6C81C1-FBC6-34DD-6A8B-2845E4A5F7D5}"/>
              </a:ext>
            </a:extLst>
          </p:cNvPr>
          <p:cNvCxnSpPr>
            <a:cxnSpLocks/>
          </p:cNvCxnSpPr>
          <p:nvPr/>
        </p:nvCxnSpPr>
        <p:spPr>
          <a:xfrm>
            <a:off x="6818220" y="3768566"/>
            <a:ext cx="0" cy="1577256"/>
          </a:xfrm>
          <a:prstGeom prst="straightConnector1">
            <a:avLst/>
          </a:prstGeom>
          <a:ln w="25400"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93CD19C6-1E53-E19C-0A03-33039A8748E2}"/>
              </a:ext>
            </a:extLst>
          </p:cNvPr>
          <p:cNvSpPr txBox="1"/>
          <p:nvPr/>
        </p:nvSpPr>
        <p:spPr>
          <a:xfrm rot="16200000">
            <a:off x="6725414" y="4281897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</a:rPr>
              <a:t>10</a:t>
            </a:r>
            <a:r>
              <a:rPr lang="en-US" b="1" baseline="30000" dirty="0">
                <a:solidFill>
                  <a:srgbClr val="FF0000"/>
                </a:solidFill>
              </a:rPr>
              <a:t>12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081F4AB-8045-7E5C-AABE-9A44E3BC02D1}"/>
              </a:ext>
            </a:extLst>
          </p:cNvPr>
          <p:cNvSpPr txBox="1"/>
          <p:nvPr/>
        </p:nvSpPr>
        <p:spPr>
          <a:xfrm>
            <a:off x="7084815" y="431966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Receiver “dynamic range” (</a:t>
            </a:r>
            <a:r>
              <a:rPr lang="en-US" sz="1800" b="1" u="sng" dirty="0">
                <a:solidFill>
                  <a:srgbClr val="130CA4"/>
                </a:solidFill>
              </a:rPr>
              <a:t>without distortion</a:t>
            </a:r>
            <a:r>
              <a:rPr lang="en-US" sz="1800" dirty="0">
                <a:solidFill>
                  <a:srgbClr val="130CA4"/>
                </a:solidFill>
              </a:rPr>
              <a:t>)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F49D518-B842-C4E9-1E93-9875417C0B03}"/>
              </a:ext>
            </a:extLst>
          </p:cNvPr>
          <p:cNvCxnSpPr>
            <a:cxnSpLocks/>
          </p:cNvCxnSpPr>
          <p:nvPr/>
        </p:nvCxnSpPr>
        <p:spPr>
          <a:xfrm>
            <a:off x="1453738" y="8001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FE9B8B6-4CA0-C5F3-10B4-529A5A8F0A89}"/>
              </a:ext>
            </a:extLst>
          </p:cNvPr>
          <p:cNvCxnSpPr>
            <a:cxnSpLocks/>
          </p:cNvCxnSpPr>
          <p:nvPr/>
        </p:nvCxnSpPr>
        <p:spPr>
          <a:xfrm>
            <a:off x="1453738" y="9144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4BE43100-EAD1-FA26-7021-7557D6DFE019}"/>
              </a:ext>
            </a:extLst>
          </p:cNvPr>
          <p:cNvCxnSpPr>
            <a:cxnSpLocks/>
          </p:cNvCxnSpPr>
          <p:nvPr/>
        </p:nvCxnSpPr>
        <p:spPr>
          <a:xfrm>
            <a:off x="1453737" y="10287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D07D0BB-D8E9-2BC8-A80B-F1B625A0F342}"/>
              </a:ext>
            </a:extLst>
          </p:cNvPr>
          <p:cNvCxnSpPr>
            <a:cxnSpLocks/>
          </p:cNvCxnSpPr>
          <p:nvPr/>
        </p:nvCxnSpPr>
        <p:spPr>
          <a:xfrm>
            <a:off x="1453737" y="1143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4F01133-7252-4688-479A-DD2B8CF1C4A0}"/>
              </a:ext>
            </a:extLst>
          </p:cNvPr>
          <p:cNvCxnSpPr>
            <a:cxnSpLocks/>
          </p:cNvCxnSpPr>
          <p:nvPr/>
        </p:nvCxnSpPr>
        <p:spPr>
          <a:xfrm>
            <a:off x="1453736" y="13716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29AF191-AE01-EAAE-F2F7-9934FC14C216}"/>
              </a:ext>
            </a:extLst>
          </p:cNvPr>
          <p:cNvCxnSpPr>
            <a:cxnSpLocks/>
          </p:cNvCxnSpPr>
          <p:nvPr/>
        </p:nvCxnSpPr>
        <p:spPr>
          <a:xfrm>
            <a:off x="1453735" y="14859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59C8AC8-4FDC-B880-99B2-E8210CDBF68C}"/>
              </a:ext>
            </a:extLst>
          </p:cNvPr>
          <p:cNvCxnSpPr>
            <a:cxnSpLocks/>
          </p:cNvCxnSpPr>
          <p:nvPr/>
        </p:nvCxnSpPr>
        <p:spPr>
          <a:xfrm>
            <a:off x="1447796" y="16002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1578717-BDD2-72CB-15F7-F63FAF9CC66B}"/>
              </a:ext>
            </a:extLst>
          </p:cNvPr>
          <p:cNvCxnSpPr>
            <a:cxnSpLocks/>
          </p:cNvCxnSpPr>
          <p:nvPr/>
        </p:nvCxnSpPr>
        <p:spPr>
          <a:xfrm>
            <a:off x="1447796" y="17145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A1D2CC8-7738-1369-69B7-4D4BE88AAA7B}"/>
              </a:ext>
            </a:extLst>
          </p:cNvPr>
          <p:cNvCxnSpPr>
            <a:cxnSpLocks/>
          </p:cNvCxnSpPr>
          <p:nvPr/>
        </p:nvCxnSpPr>
        <p:spPr>
          <a:xfrm>
            <a:off x="1447796" y="18288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198716F-8884-33E6-8DDA-8B0399804BB7}"/>
              </a:ext>
            </a:extLst>
          </p:cNvPr>
          <p:cNvCxnSpPr>
            <a:cxnSpLocks/>
          </p:cNvCxnSpPr>
          <p:nvPr/>
        </p:nvCxnSpPr>
        <p:spPr>
          <a:xfrm>
            <a:off x="1447796" y="19431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A2CFC14-9104-2FBB-CA69-A66E93D0159D}"/>
              </a:ext>
            </a:extLst>
          </p:cNvPr>
          <p:cNvCxnSpPr>
            <a:cxnSpLocks/>
          </p:cNvCxnSpPr>
          <p:nvPr/>
        </p:nvCxnSpPr>
        <p:spPr>
          <a:xfrm>
            <a:off x="1447796" y="20574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FA19D9A-3B39-4612-1694-72B8928CFEC1}"/>
              </a:ext>
            </a:extLst>
          </p:cNvPr>
          <p:cNvCxnSpPr>
            <a:cxnSpLocks/>
          </p:cNvCxnSpPr>
          <p:nvPr/>
        </p:nvCxnSpPr>
        <p:spPr>
          <a:xfrm>
            <a:off x="1447796" y="2286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76A99DF4-A2AE-0D8B-254E-5FAAA42F537C}"/>
              </a:ext>
            </a:extLst>
          </p:cNvPr>
          <p:cNvCxnSpPr>
            <a:cxnSpLocks/>
          </p:cNvCxnSpPr>
          <p:nvPr/>
        </p:nvCxnSpPr>
        <p:spPr>
          <a:xfrm>
            <a:off x="1447796" y="24003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805A97C-4382-9355-045A-954399FB85D1}"/>
              </a:ext>
            </a:extLst>
          </p:cNvPr>
          <p:cNvCxnSpPr>
            <a:cxnSpLocks/>
          </p:cNvCxnSpPr>
          <p:nvPr/>
        </p:nvCxnSpPr>
        <p:spPr>
          <a:xfrm>
            <a:off x="1447796" y="25146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B756060-A2B9-998D-D6F0-C739C75D2789}"/>
              </a:ext>
            </a:extLst>
          </p:cNvPr>
          <p:cNvCxnSpPr>
            <a:cxnSpLocks/>
          </p:cNvCxnSpPr>
          <p:nvPr/>
        </p:nvCxnSpPr>
        <p:spPr>
          <a:xfrm>
            <a:off x="1447796" y="27432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0B7CFB3-639A-9549-47C8-39FF15156452}"/>
              </a:ext>
            </a:extLst>
          </p:cNvPr>
          <p:cNvCxnSpPr>
            <a:cxnSpLocks/>
          </p:cNvCxnSpPr>
          <p:nvPr/>
        </p:nvCxnSpPr>
        <p:spPr>
          <a:xfrm>
            <a:off x="1447795" y="2962275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D4CFE51-68E0-1E33-0ADE-61CFC848E79A}"/>
              </a:ext>
            </a:extLst>
          </p:cNvPr>
          <p:cNvCxnSpPr>
            <a:cxnSpLocks/>
          </p:cNvCxnSpPr>
          <p:nvPr/>
        </p:nvCxnSpPr>
        <p:spPr>
          <a:xfrm>
            <a:off x="1447795" y="30861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2F39DE31-FD07-2750-9EB7-2E15C7875FD7}"/>
              </a:ext>
            </a:extLst>
          </p:cNvPr>
          <p:cNvCxnSpPr>
            <a:cxnSpLocks/>
          </p:cNvCxnSpPr>
          <p:nvPr/>
        </p:nvCxnSpPr>
        <p:spPr>
          <a:xfrm>
            <a:off x="1447794" y="32004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47E271D7-4050-237C-44E9-4E9D82F8A9D6}"/>
              </a:ext>
            </a:extLst>
          </p:cNvPr>
          <p:cNvCxnSpPr>
            <a:cxnSpLocks/>
          </p:cNvCxnSpPr>
          <p:nvPr/>
        </p:nvCxnSpPr>
        <p:spPr>
          <a:xfrm>
            <a:off x="1447793" y="3429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E7B117F-A08D-EED6-7034-713E4E3A33DA}"/>
              </a:ext>
            </a:extLst>
          </p:cNvPr>
          <p:cNvCxnSpPr>
            <a:cxnSpLocks/>
          </p:cNvCxnSpPr>
          <p:nvPr/>
        </p:nvCxnSpPr>
        <p:spPr>
          <a:xfrm>
            <a:off x="1447793" y="35433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460757F-FA15-406B-3E98-4F3D09A82699}"/>
              </a:ext>
            </a:extLst>
          </p:cNvPr>
          <p:cNvCxnSpPr>
            <a:cxnSpLocks/>
          </p:cNvCxnSpPr>
          <p:nvPr/>
        </p:nvCxnSpPr>
        <p:spPr>
          <a:xfrm>
            <a:off x="1447793" y="377858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041CAEA-7BC3-7D10-9162-868EE516D174}"/>
              </a:ext>
            </a:extLst>
          </p:cNvPr>
          <p:cNvCxnSpPr>
            <a:cxnSpLocks/>
          </p:cNvCxnSpPr>
          <p:nvPr/>
        </p:nvCxnSpPr>
        <p:spPr>
          <a:xfrm>
            <a:off x="1447793" y="38862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192ED81-77A3-4F85-8400-411D8C8FF996}"/>
              </a:ext>
            </a:extLst>
          </p:cNvPr>
          <p:cNvCxnSpPr>
            <a:cxnSpLocks/>
          </p:cNvCxnSpPr>
          <p:nvPr/>
        </p:nvCxnSpPr>
        <p:spPr>
          <a:xfrm>
            <a:off x="1447793" y="40005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A23138ED-35A5-96F4-C538-08B84ABEC7C1}"/>
              </a:ext>
            </a:extLst>
          </p:cNvPr>
          <p:cNvCxnSpPr>
            <a:cxnSpLocks/>
          </p:cNvCxnSpPr>
          <p:nvPr/>
        </p:nvCxnSpPr>
        <p:spPr>
          <a:xfrm>
            <a:off x="1447793" y="41148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E610DE0-39C2-5BC1-0F1D-40032BCFB9F0}"/>
              </a:ext>
            </a:extLst>
          </p:cNvPr>
          <p:cNvCxnSpPr>
            <a:cxnSpLocks/>
          </p:cNvCxnSpPr>
          <p:nvPr/>
        </p:nvCxnSpPr>
        <p:spPr>
          <a:xfrm>
            <a:off x="1447793" y="4339199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B0229CFF-F79B-4780-D99F-6841F2B072E0}"/>
              </a:ext>
            </a:extLst>
          </p:cNvPr>
          <p:cNvCxnSpPr>
            <a:cxnSpLocks/>
          </p:cNvCxnSpPr>
          <p:nvPr/>
        </p:nvCxnSpPr>
        <p:spPr>
          <a:xfrm>
            <a:off x="1447793" y="44577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3079A62-506B-3C29-9697-ADE669ED856B}"/>
              </a:ext>
            </a:extLst>
          </p:cNvPr>
          <p:cNvCxnSpPr>
            <a:cxnSpLocks/>
          </p:cNvCxnSpPr>
          <p:nvPr/>
        </p:nvCxnSpPr>
        <p:spPr>
          <a:xfrm>
            <a:off x="1447793" y="45720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3A0F724D-9E2B-25F6-A1EE-8B9C48E044A5}"/>
              </a:ext>
            </a:extLst>
          </p:cNvPr>
          <p:cNvCxnSpPr>
            <a:cxnSpLocks/>
          </p:cNvCxnSpPr>
          <p:nvPr/>
        </p:nvCxnSpPr>
        <p:spPr>
          <a:xfrm>
            <a:off x="1447793" y="48006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DB3F617-40E6-C99E-AC18-4949C3395D89}"/>
              </a:ext>
            </a:extLst>
          </p:cNvPr>
          <p:cNvCxnSpPr>
            <a:cxnSpLocks/>
          </p:cNvCxnSpPr>
          <p:nvPr/>
        </p:nvCxnSpPr>
        <p:spPr>
          <a:xfrm>
            <a:off x="1447793" y="49149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33517EFA-6789-AB99-E680-B819C21FDCFF}"/>
              </a:ext>
            </a:extLst>
          </p:cNvPr>
          <p:cNvCxnSpPr>
            <a:cxnSpLocks/>
          </p:cNvCxnSpPr>
          <p:nvPr/>
        </p:nvCxnSpPr>
        <p:spPr>
          <a:xfrm>
            <a:off x="1447793" y="50292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14FF7CC8-4F9A-3646-9DC1-BA6E232E6B44}"/>
              </a:ext>
            </a:extLst>
          </p:cNvPr>
          <p:cNvCxnSpPr>
            <a:cxnSpLocks/>
          </p:cNvCxnSpPr>
          <p:nvPr/>
        </p:nvCxnSpPr>
        <p:spPr>
          <a:xfrm>
            <a:off x="1447793" y="51435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2DFB5E39-9772-03AA-3B8F-E9F71FC95C93}"/>
              </a:ext>
            </a:extLst>
          </p:cNvPr>
          <p:cNvCxnSpPr>
            <a:cxnSpLocks/>
          </p:cNvCxnSpPr>
          <p:nvPr/>
        </p:nvCxnSpPr>
        <p:spPr>
          <a:xfrm>
            <a:off x="1447793" y="52578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37C1D2B-051A-36EA-8E3C-01E649EAF76A}"/>
              </a:ext>
            </a:extLst>
          </p:cNvPr>
          <p:cNvCxnSpPr>
            <a:cxnSpLocks/>
          </p:cNvCxnSpPr>
          <p:nvPr/>
        </p:nvCxnSpPr>
        <p:spPr>
          <a:xfrm>
            <a:off x="1447793" y="54864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522BC780-1F18-43C8-E2DA-0C96B4B8ADAB}"/>
              </a:ext>
            </a:extLst>
          </p:cNvPr>
          <p:cNvCxnSpPr>
            <a:cxnSpLocks/>
          </p:cNvCxnSpPr>
          <p:nvPr/>
        </p:nvCxnSpPr>
        <p:spPr>
          <a:xfrm>
            <a:off x="1447793" y="560070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56DD9D69-4B32-F294-419A-FDA9EAFB3F68}"/>
              </a:ext>
            </a:extLst>
          </p:cNvPr>
          <p:cNvCxnSpPr>
            <a:cxnSpLocks/>
          </p:cNvCxnSpPr>
          <p:nvPr/>
        </p:nvCxnSpPr>
        <p:spPr>
          <a:xfrm>
            <a:off x="6559138" y="27236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A2CB7AB0-A843-AE95-057A-7E4AB6681CBF}"/>
              </a:ext>
            </a:extLst>
          </p:cNvPr>
          <p:cNvCxnSpPr>
            <a:cxnSpLocks/>
          </p:cNvCxnSpPr>
          <p:nvPr/>
        </p:nvCxnSpPr>
        <p:spPr>
          <a:xfrm>
            <a:off x="6559137" y="28379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309DD73-83BA-3FF1-2E7C-D5609F81F633}"/>
              </a:ext>
            </a:extLst>
          </p:cNvPr>
          <p:cNvCxnSpPr>
            <a:cxnSpLocks/>
          </p:cNvCxnSpPr>
          <p:nvPr/>
        </p:nvCxnSpPr>
        <p:spPr>
          <a:xfrm>
            <a:off x="6559137" y="2942736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49AC53F0-79E8-FA71-F539-045933FD059A}"/>
              </a:ext>
            </a:extLst>
          </p:cNvPr>
          <p:cNvCxnSpPr>
            <a:cxnSpLocks/>
          </p:cNvCxnSpPr>
          <p:nvPr/>
        </p:nvCxnSpPr>
        <p:spPr>
          <a:xfrm>
            <a:off x="6559136" y="30665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52D54BF-E0E7-0E38-320A-AFD6DFF86A7F}"/>
              </a:ext>
            </a:extLst>
          </p:cNvPr>
          <p:cNvCxnSpPr>
            <a:cxnSpLocks/>
          </p:cNvCxnSpPr>
          <p:nvPr/>
        </p:nvCxnSpPr>
        <p:spPr>
          <a:xfrm>
            <a:off x="6559136" y="31808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375D98A1-270B-C1FB-333A-9D45A94FB1E9}"/>
              </a:ext>
            </a:extLst>
          </p:cNvPr>
          <p:cNvCxnSpPr>
            <a:cxnSpLocks/>
          </p:cNvCxnSpPr>
          <p:nvPr/>
        </p:nvCxnSpPr>
        <p:spPr>
          <a:xfrm>
            <a:off x="6559135" y="3292327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95B326B9-36AE-0CB9-2438-DF2164246E14}"/>
              </a:ext>
            </a:extLst>
          </p:cNvPr>
          <p:cNvCxnSpPr>
            <a:cxnSpLocks/>
          </p:cNvCxnSpPr>
          <p:nvPr/>
        </p:nvCxnSpPr>
        <p:spPr>
          <a:xfrm>
            <a:off x="6559135" y="34094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122667B9-1E60-0387-44F5-11A4CEEFF7CB}"/>
              </a:ext>
            </a:extLst>
          </p:cNvPr>
          <p:cNvCxnSpPr>
            <a:cxnSpLocks/>
          </p:cNvCxnSpPr>
          <p:nvPr/>
        </p:nvCxnSpPr>
        <p:spPr>
          <a:xfrm>
            <a:off x="6559134" y="35237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C6BA5F77-6C35-46F7-9E28-E1CDF89EFDB3}"/>
              </a:ext>
            </a:extLst>
          </p:cNvPr>
          <p:cNvCxnSpPr>
            <a:cxnSpLocks/>
          </p:cNvCxnSpPr>
          <p:nvPr/>
        </p:nvCxnSpPr>
        <p:spPr>
          <a:xfrm>
            <a:off x="6559133" y="36380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371D38ED-F857-3A7F-ABB7-F732C6120D19}"/>
              </a:ext>
            </a:extLst>
          </p:cNvPr>
          <p:cNvCxnSpPr>
            <a:cxnSpLocks/>
          </p:cNvCxnSpPr>
          <p:nvPr/>
        </p:nvCxnSpPr>
        <p:spPr>
          <a:xfrm>
            <a:off x="6559132" y="38666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6FE1FE1B-B4D7-6DEE-EAAE-3679E6286A6A}"/>
              </a:ext>
            </a:extLst>
          </p:cNvPr>
          <p:cNvCxnSpPr>
            <a:cxnSpLocks/>
          </p:cNvCxnSpPr>
          <p:nvPr/>
        </p:nvCxnSpPr>
        <p:spPr>
          <a:xfrm>
            <a:off x="6559131" y="39809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F332BAF-3124-701A-4397-74C5E71C5078}"/>
              </a:ext>
            </a:extLst>
          </p:cNvPr>
          <p:cNvCxnSpPr>
            <a:cxnSpLocks/>
          </p:cNvCxnSpPr>
          <p:nvPr/>
        </p:nvCxnSpPr>
        <p:spPr>
          <a:xfrm>
            <a:off x="6559131" y="40952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1E1CDE61-E460-91CF-BC30-26155032C137}"/>
              </a:ext>
            </a:extLst>
          </p:cNvPr>
          <p:cNvCxnSpPr>
            <a:cxnSpLocks/>
          </p:cNvCxnSpPr>
          <p:nvPr/>
        </p:nvCxnSpPr>
        <p:spPr>
          <a:xfrm>
            <a:off x="6559131" y="42095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0F084BE9-42FC-A9CD-80B9-6771A9D0750D}"/>
              </a:ext>
            </a:extLst>
          </p:cNvPr>
          <p:cNvCxnSpPr>
            <a:cxnSpLocks/>
          </p:cNvCxnSpPr>
          <p:nvPr/>
        </p:nvCxnSpPr>
        <p:spPr>
          <a:xfrm>
            <a:off x="6559130" y="4319660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FB5A8BE5-9A39-5370-6A5E-A0B9C8DB678C}"/>
              </a:ext>
            </a:extLst>
          </p:cNvPr>
          <p:cNvCxnSpPr>
            <a:cxnSpLocks/>
          </p:cNvCxnSpPr>
          <p:nvPr/>
        </p:nvCxnSpPr>
        <p:spPr>
          <a:xfrm>
            <a:off x="6559130" y="44381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1640289A-D0D6-53E0-B283-DC8B6E4E36AF}"/>
              </a:ext>
            </a:extLst>
          </p:cNvPr>
          <p:cNvCxnSpPr>
            <a:cxnSpLocks/>
          </p:cNvCxnSpPr>
          <p:nvPr/>
        </p:nvCxnSpPr>
        <p:spPr>
          <a:xfrm>
            <a:off x="6559130" y="45524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02D89769-E392-47C4-D7FA-F04A8BA7B9CD}"/>
              </a:ext>
            </a:extLst>
          </p:cNvPr>
          <p:cNvCxnSpPr>
            <a:cxnSpLocks/>
          </p:cNvCxnSpPr>
          <p:nvPr/>
        </p:nvCxnSpPr>
        <p:spPr>
          <a:xfrm>
            <a:off x="6559130" y="46667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A88D565D-FF9F-BD7A-F9F9-935203B8A1D5}"/>
              </a:ext>
            </a:extLst>
          </p:cNvPr>
          <p:cNvCxnSpPr>
            <a:cxnSpLocks/>
          </p:cNvCxnSpPr>
          <p:nvPr/>
        </p:nvCxnSpPr>
        <p:spPr>
          <a:xfrm>
            <a:off x="6559130" y="47810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EF81B8BC-1527-A2A2-8CE2-C7A3BA3B0165}"/>
              </a:ext>
            </a:extLst>
          </p:cNvPr>
          <p:cNvCxnSpPr>
            <a:cxnSpLocks/>
          </p:cNvCxnSpPr>
          <p:nvPr/>
        </p:nvCxnSpPr>
        <p:spPr>
          <a:xfrm>
            <a:off x="6559130" y="48953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037C95F6-B6D5-E4D7-FC62-84A7024C5F9C}"/>
              </a:ext>
            </a:extLst>
          </p:cNvPr>
          <p:cNvCxnSpPr>
            <a:cxnSpLocks/>
          </p:cNvCxnSpPr>
          <p:nvPr/>
        </p:nvCxnSpPr>
        <p:spPr>
          <a:xfrm>
            <a:off x="6559129" y="50096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E11646B5-BD25-317E-3FAB-839C5E8B8704}"/>
              </a:ext>
            </a:extLst>
          </p:cNvPr>
          <p:cNvCxnSpPr>
            <a:cxnSpLocks/>
          </p:cNvCxnSpPr>
          <p:nvPr/>
        </p:nvCxnSpPr>
        <p:spPr>
          <a:xfrm>
            <a:off x="6556777" y="51239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8690F01D-45E1-FAC0-B154-DEF2B3D12873}"/>
              </a:ext>
            </a:extLst>
          </p:cNvPr>
          <p:cNvCxnSpPr>
            <a:cxnSpLocks/>
          </p:cNvCxnSpPr>
          <p:nvPr/>
        </p:nvCxnSpPr>
        <p:spPr>
          <a:xfrm>
            <a:off x="6556776" y="5238261"/>
            <a:ext cx="1405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3287985-115E-141B-A8CC-05F76B84347F}"/>
              </a:ext>
            </a:extLst>
          </p:cNvPr>
          <p:cNvCxnSpPr>
            <a:cxnSpLocks/>
            <a:stCxn id="41" idx="1"/>
          </p:cNvCxnSpPr>
          <p:nvPr/>
        </p:nvCxnSpPr>
        <p:spPr>
          <a:xfrm flipV="1">
            <a:off x="1664524" y="2628900"/>
            <a:ext cx="4796018" cy="10142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A28F54B1-3A4F-6B80-6E8D-DAD3F640C7AA}"/>
              </a:ext>
            </a:extLst>
          </p:cNvPr>
          <p:cNvCxnSpPr/>
          <p:nvPr/>
        </p:nvCxnSpPr>
        <p:spPr>
          <a:xfrm flipV="1">
            <a:off x="1638300" y="5361959"/>
            <a:ext cx="4796018" cy="10142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EA8081CF-3E63-7E06-599D-D7E9FAF4D0C6}"/>
              </a:ext>
            </a:extLst>
          </p:cNvPr>
          <p:cNvCxnSpPr>
            <a:cxnSpLocks/>
          </p:cNvCxnSpPr>
          <p:nvPr/>
        </p:nvCxnSpPr>
        <p:spPr>
          <a:xfrm>
            <a:off x="6477000" y="3180861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3E34AC6F-F288-B354-8C0C-C1C5D25745DB}"/>
              </a:ext>
            </a:extLst>
          </p:cNvPr>
          <p:cNvSpPr txBox="1"/>
          <p:nvPr/>
        </p:nvSpPr>
        <p:spPr>
          <a:xfrm>
            <a:off x="6781794" y="2971800"/>
            <a:ext cx="507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b="1" dirty="0">
                <a:solidFill>
                  <a:srgbClr val="008000"/>
                </a:solidFill>
              </a:rPr>
              <a:t>Cellular base-station transmit power: ~10</a:t>
            </a:r>
            <a:r>
              <a:rPr lang="en-US" sz="1800" b="1" baseline="30000" dirty="0">
                <a:solidFill>
                  <a:srgbClr val="008000"/>
                </a:solidFill>
              </a:rPr>
              <a:t>1</a:t>
            </a:r>
            <a:r>
              <a:rPr lang="en-US" sz="1800" b="1" dirty="0">
                <a:solidFill>
                  <a:srgbClr val="008000"/>
                </a:solidFill>
              </a:rPr>
              <a:t> W</a:t>
            </a: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50F461D0-99C1-A403-0A09-F7FF72560E0D}"/>
              </a:ext>
            </a:extLst>
          </p:cNvPr>
          <p:cNvCxnSpPr>
            <a:cxnSpLocks/>
          </p:cNvCxnSpPr>
          <p:nvPr/>
        </p:nvCxnSpPr>
        <p:spPr>
          <a:xfrm>
            <a:off x="6474637" y="3409461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B656B1C0-F8F5-21F7-A499-5093C7C8A9FB}"/>
              </a:ext>
            </a:extLst>
          </p:cNvPr>
          <p:cNvSpPr txBox="1"/>
          <p:nvPr/>
        </p:nvSpPr>
        <p:spPr>
          <a:xfrm>
            <a:off x="6783591" y="3252169"/>
            <a:ext cx="411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b="1" dirty="0">
                <a:solidFill>
                  <a:srgbClr val="008000"/>
                </a:solidFill>
              </a:rPr>
              <a:t>Cell phone transmit power: ~10</a:t>
            </a:r>
            <a:r>
              <a:rPr lang="en-US" sz="1800" b="1" baseline="30000" dirty="0">
                <a:solidFill>
                  <a:srgbClr val="008000"/>
                </a:solidFill>
                <a:sym typeface="Symbol" panose="05050102010706020507" pitchFamily="18" charset="2"/>
              </a:rPr>
              <a:t> </a:t>
            </a:r>
            <a:r>
              <a:rPr lang="en-US" sz="1800" b="1" baseline="30000" dirty="0">
                <a:solidFill>
                  <a:srgbClr val="008000"/>
                </a:solidFill>
              </a:rPr>
              <a:t>1</a:t>
            </a:r>
            <a:r>
              <a:rPr lang="en-US" sz="1800" b="1" dirty="0">
                <a:solidFill>
                  <a:srgbClr val="008000"/>
                </a:solidFill>
              </a:rPr>
              <a:t> W</a:t>
            </a:r>
          </a:p>
        </p:txBody>
      </p:sp>
      <p:sp>
        <p:nvSpPr>
          <p:cNvPr id="149" name="Title 2">
            <a:extLst>
              <a:ext uri="{FF2B5EF4-FFF2-40B4-BE49-F238E27FC236}">
                <a16:creationId xmlns:a16="http://schemas.microsoft.com/office/drawing/2014/main" id="{393DB547-B64F-4C9E-D67A-FC184AE63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8303" y="1321723"/>
            <a:ext cx="6175113" cy="954264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Though there is growing interference in the same frequency bands.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A1B6DC-1859-DF00-9144-181FC3B5E1F4}"/>
              </a:ext>
            </a:extLst>
          </p:cNvPr>
          <p:cNvSpPr txBox="1"/>
          <p:nvPr/>
        </p:nvSpPr>
        <p:spPr>
          <a:xfrm>
            <a:off x="6821445" y="5167895"/>
            <a:ext cx="407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srgbClr val="130CA4"/>
                </a:solidFill>
              </a:rPr>
              <a:t>Lowest radar receive power: ~10</a:t>
            </a:r>
            <a:r>
              <a:rPr lang="en-US" sz="1800" baseline="30000" dirty="0">
                <a:solidFill>
                  <a:srgbClr val="130CA4"/>
                </a:solidFill>
                <a:sym typeface="Symbol" panose="05050102010706020507" pitchFamily="18" charset="2"/>
              </a:rPr>
              <a:t>18</a:t>
            </a:r>
            <a:r>
              <a:rPr lang="en-US" sz="1800" dirty="0">
                <a:solidFill>
                  <a:srgbClr val="130CA4"/>
                </a:solidFill>
              </a:rPr>
              <a:t> W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CE490F1-3E10-6023-2536-3C2EBBC66898}"/>
              </a:ext>
            </a:extLst>
          </p:cNvPr>
          <p:cNvSpPr txBox="1">
            <a:spLocks/>
          </p:cNvSpPr>
          <p:nvPr/>
        </p:nvSpPr>
        <p:spPr>
          <a:xfrm>
            <a:off x="5759782" y="5709643"/>
            <a:ext cx="5936911" cy="87993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000" b="1" dirty="0">
                <a:solidFill>
                  <a:srgbClr val="FFFF00"/>
                </a:solidFill>
              </a:rPr>
              <a:t>But at least there’s no distortion …</a:t>
            </a:r>
          </a:p>
        </p:txBody>
      </p:sp>
    </p:spTree>
    <p:extLst>
      <p:ext uri="{BB962C8B-B14F-4D97-AF65-F5344CB8AC3E}">
        <p14:creationId xmlns:p14="http://schemas.microsoft.com/office/powerpoint/2010/main" val="7110825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umm …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C94323F-EB6A-7A71-70F7-6CE679847F60}"/>
              </a:ext>
            </a:extLst>
          </p:cNvPr>
          <p:cNvSpPr txBox="1">
            <a:spLocks/>
          </p:cNvSpPr>
          <p:nvPr/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2998625-F1E6-41BD-9C88-BF90A3F4991E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37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A1DD38-2BE6-C861-2BD0-36053F2F4F4E}"/>
              </a:ext>
            </a:extLst>
          </p:cNvPr>
          <p:cNvSpPr txBox="1"/>
          <p:nvPr/>
        </p:nvSpPr>
        <p:spPr>
          <a:xfrm>
            <a:off x="1009650" y="1221581"/>
            <a:ext cx="101727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 dirty="0">
                <a:solidFill>
                  <a:srgbClr val="008000"/>
                </a:solidFill>
              </a:rPr>
              <a:t>Transmit/Receive distortion effects</a:t>
            </a:r>
          </a:p>
          <a:p>
            <a:pPr algn="ctr"/>
            <a:endParaRPr lang="en-US" sz="2600" b="1" u="sng" dirty="0">
              <a:solidFill>
                <a:srgbClr val="00800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8000"/>
                </a:solidFill>
              </a:rPr>
              <a:t>Finite precision ADC/DAC effects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8000"/>
                </a:solidFill>
              </a:rPr>
              <a:t>Power amplifier nonlinearities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8000"/>
                </a:solidFill>
              </a:rPr>
              <a:t>Polarization (</a:t>
            </a:r>
            <a:r>
              <a:rPr lang="en-US" sz="2600" b="1" dirty="0" err="1">
                <a:solidFill>
                  <a:srgbClr val="008000"/>
                </a:solidFill>
              </a:rPr>
              <a:t>im</a:t>
            </a:r>
            <a:r>
              <a:rPr lang="en-US" sz="2600" b="1" dirty="0">
                <a:solidFill>
                  <a:srgbClr val="008000"/>
                </a:solidFill>
              </a:rPr>
              <a:t>)purity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8000"/>
                </a:solidFill>
              </a:rPr>
              <a:t>Array gain/phase errors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8000"/>
                </a:solidFill>
              </a:rPr>
              <a:t>Receiver nonlinearities &amp; saturation effects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8000"/>
                </a:solidFill>
              </a:rPr>
              <a:t>etc…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6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802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umm …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C94323F-EB6A-7A71-70F7-6CE679847F60}"/>
              </a:ext>
            </a:extLst>
          </p:cNvPr>
          <p:cNvSpPr txBox="1">
            <a:spLocks/>
          </p:cNvSpPr>
          <p:nvPr/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2998625-F1E6-41BD-9C88-BF90A3F4991E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38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A1DD38-2BE6-C861-2BD0-36053F2F4F4E}"/>
              </a:ext>
            </a:extLst>
          </p:cNvPr>
          <p:cNvSpPr txBox="1"/>
          <p:nvPr/>
        </p:nvSpPr>
        <p:spPr>
          <a:xfrm>
            <a:off x="1009650" y="1221581"/>
            <a:ext cx="101727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 dirty="0">
                <a:solidFill>
                  <a:srgbClr val="008000"/>
                </a:solidFill>
              </a:rPr>
              <a:t>Transmit/Receive distortion effects</a:t>
            </a:r>
          </a:p>
          <a:p>
            <a:pPr algn="ctr"/>
            <a:endParaRPr lang="en-US" sz="2600" b="1" u="sng" dirty="0">
              <a:solidFill>
                <a:srgbClr val="00800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8000"/>
                </a:solidFill>
              </a:rPr>
              <a:t>Finite precision ADC/DAC effects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8000"/>
                </a:solidFill>
              </a:rPr>
              <a:t>Power amplifier nonlinearities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8000"/>
                </a:solidFill>
              </a:rPr>
              <a:t>Polarization (</a:t>
            </a:r>
            <a:r>
              <a:rPr lang="en-US" sz="2600" b="1" dirty="0" err="1">
                <a:solidFill>
                  <a:srgbClr val="008000"/>
                </a:solidFill>
              </a:rPr>
              <a:t>im</a:t>
            </a:r>
            <a:r>
              <a:rPr lang="en-US" sz="2600" b="1" dirty="0">
                <a:solidFill>
                  <a:srgbClr val="008000"/>
                </a:solidFill>
              </a:rPr>
              <a:t>)purity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8000"/>
                </a:solidFill>
              </a:rPr>
              <a:t>Array gain/phase errors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8000"/>
                </a:solidFill>
              </a:rPr>
              <a:t>Receiver nonlinearities &amp; saturation effects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8000"/>
                </a:solidFill>
              </a:rPr>
              <a:t>etc…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600" b="1" dirty="0">
              <a:solidFill>
                <a:srgbClr val="008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F0796E-C8D5-B08A-C681-F49E4B699145}"/>
              </a:ext>
            </a:extLst>
          </p:cNvPr>
          <p:cNvSpPr txBox="1">
            <a:spLocks/>
          </p:cNvSpPr>
          <p:nvPr/>
        </p:nvSpPr>
        <p:spPr>
          <a:xfrm>
            <a:off x="1879284" y="5258543"/>
            <a:ext cx="8572825" cy="87993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000" b="1" dirty="0">
                <a:solidFill>
                  <a:srgbClr val="FFFF00"/>
                </a:solidFill>
              </a:rPr>
              <a:t>Student translation: JOB SECURITY!</a:t>
            </a:r>
          </a:p>
        </p:txBody>
      </p:sp>
    </p:spTree>
    <p:extLst>
      <p:ext uri="{BB962C8B-B14F-4D97-AF65-F5344CB8AC3E}">
        <p14:creationId xmlns:p14="http://schemas.microsoft.com/office/powerpoint/2010/main" val="3088100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B6FD02F-4355-B046-72D2-8D77099E2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8856" y="2503662"/>
            <a:ext cx="9269507" cy="18506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30CA4"/>
                </a:solidFill>
              </a:rPr>
              <a:t>Now that we have some perspective</a:t>
            </a:r>
          </a:p>
        </p:txBody>
      </p:sp>
    </p:spTree>
    <p:extLst>
      <p:ext uri="{BB962C8B-B14F-4D97-AF65-F5344CB8AC3E}">
        <p14:creationId xmlns:p14="http://schemas.microsoft.com/office/powerpoint/2010/main" val="1723918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E5CDA-843E-C439-DF73-66466DF4B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thanks are in order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BA42B-C684-C7C8-02E4-331B7A07C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5373"/>
            <a:ext cx="10972800" cy="4104978"/>
          </a:xfrm>
        </p:spPr>
        <p:txBody>
          <a:bodyPr>
            <a:noAutofit/>
          </a:bodyPr>
          <a:lstStyle/>
          <a:p>
            <a:r>
              <a:rPr lang="en-US" u="sng" dirty="0"/>
              <a:t>To KU administration</a:t>
            </a:r>
            <a:r>
              <a:rPr lang="en-US" dirty="0"/>
              <a:t> for continued support of defense research</a:t>
            </a:r>
            <a:endParaRPr lang="en-US" u="sng" dirty="0"/>
          </a:p>
          <a:p>
            <a:endParaRPr lang="en-US" u="sng" dirty="0"/>
          </a:p>
          <a:p>
            <a:r>
              <a:rPr lang="en-US" u="sng" dirty="0"/>
              <a:t>To mentors &amp; colleagues</a:t>
            </a:r>
            <a:r>
              <a:rPr lang="en-US" dirty="0"/>
              <a:t> @ KU and beyond</a:t>
            </a:r>
          </a:p>
        </p:txBody>
      </p:sp>
    </p:spTree>
    <p:extLst>
      <p:ext uri="{BB962C8B-B14F-4D97-AF65-F5344CB8AC3E}">
        <p14:creationId xmlns:p14="http://schemas.microsoft.com/office/powerpoint/2010/main" val="9417885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after</a:t>
            </a:r>
            <a:r>
              <a:rPr lang="en-US" dirty="0"/>
              <a:t>math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C94323F-EB6A-7A71-70F7-6CE679847F60}"/>
              </a:ext>
            </a:extLst>
          </p:cNvPr>
          <p:cNvSpPr txBox="1">
            <a:spLocks/>
          </p:cNvSpPr>
          <p:nvPr/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2998625-F1E6-41BD-9C88-BF90A3F4991E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40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BDF377-45B3-756A-ACE7-107149BA3549}"/>
              </a:ext>
            </a:extLst>
          </p:cNvPr>
          <p:cNvSpPr txBox="1"/>
          <p:nvPr/>
        </p:nvSpPr>
        <p:spPr>
          <a:xfrm>
            <a:off x="4085273" y="1159489"/>
            <a:ext cx="61830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y = A x + v</a:t>
            </a: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F931FEA2-B234-6442-ADCD-0E5804D21F13}"/>
              </a:ext>
            </a:extLst>
          </p:cNvPr>
          <p:cNvSpPr txBox="1">
            <a:spLocks/>
          </p:cNvSpPr>
          <p:nvPr/>
        </p:nvSpPr>
        <p:spPr>
          <a:xfrm>
            <a:off x="1879284" y="5258543"/>
            <a:ext cx="8572825" cy="87993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000" b="1" dirty="0">
                <a:solidFill>
                  <a:srgbClr val="FFFF00"/>
                </a:solidFill>
              </a:rPr>
              <a:t>Simple model error is not sufficient for advanced radar due to high dynamic range &amp; distortion effects.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173CF-5C55-835E-6E12-3A46DBCBC932}"/>
              </a:ext>
            </a:extLst>
          </p:cNvPr>
          <p:cNvSpPr txBox="1"/>
          <p:nvPr/>
        </p:nvSpPr>
        <p:spPr>
          <a:xfrm>
            <a:off x="4085273" y="3008701"/>
            <a:ext cx="61830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y = A x + v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5BF8F6C-783D-F730-8CD9-C39A3CF14B40}"/>
              </a:ext>
            </a:extLst>
          </p:cNvPr>
          <p:cNvSpPr txBox="1">
            <a:spLocks/>
          </p:cNvSpPr>
          <p:nvPr/>
        </p:nvSpPr>
        <p:spPr>
          <a:xfrm>
            <a:off x="1338869" y="3557701"/>
            <a:ext cx="2638771" cy="504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dirty="0">
                <a:solidFill>
                  <a:srgbClr val="0033CC"/>
                </a:solidFill>
                <a:sym typeface="Symbol" panose="05050102010706020507" pitchFamily="18" charset="2"/>
              </a:rPr>
              <a:t>Reality: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C69451-36E2-2660-63FA-DB87858D4AF9}"/>
              </a:ext>
            </a:extLst>
          </p:cNvPr>
          <p:cNvSpPr txBox="1"/>
          <p:nvPr/>
        </p:nvSpPr>
        <p:spPr>
          <a:xfrm>
            <a:off x="6117725" y="3008701"/>
            <a:ext cx="1074333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3755E9-E96F-8E13-3323-B7DD01F19811}"/>
              </a:ext>
            </a:extLst>
          </p:cNvPr>
          <p:cNvSpPr txBox="1"/>
          <p:nvPr/>
        </p:nvSpPr>
        <p:spPr>
          <a:xfrm>
            <a:off x="6202683" y="2355470"/>
            <a:ext cx="904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~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1088CB-06DA-CAD5-B1CE-5EF54A6F41A2}"/>
              </a:ext>
            </a:extLst>
          </p:cNvPr>
          <p:cNvSpPr txBox="1"/>
          <p:nvPr/>
        </p:nvSpPr>
        <p:spPr>
          <a:xfrm>
            <a:off x="7283076" y="3008701"/>
            <a:ext cx="869149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A5350E-7B05-4CB4-B74A-56AD750723E5}"/>
              </a:ext>
            </a:extLst>
          </p:cNvPr>
          <p:cNvSpPr txBox="1"/>
          <p:nvPr/>
        </p:nvSpPr>
        <p:spPr>
          <a:xfrm>
            <a:off x="7291222" y="2589091"/>
            <a:ext cx="904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~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9062D11-D0A6-DA38-F13C-E0996021F98E}"/>
              </a:ext>
            </a:extLst>
          </p:cNvPr>
          <p:cNvCxnSpPr>
            <a:cxnSpLocks/>
          </p:cNvCxnSpPr>
          <p:nvPr/>
        </p:nvCxnSpPr>
        <p:spPr>
          <a:xfrm flipV="1">
            <a:off x="5757326" y="4266479"/>
            <a:ext cx="3706714" cy="881488"/>
          </a:xfrm>
          <a:prstGeom prst="straightConnector1">
            <a:avLst/>
          </a:prstGeom>
          <a:ln w="444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2">
            <a:extLst>
              <a:ext uri="{FF2B5EF4-FFF2-40B4-BE49-F238E27FC236}">
                <a16:creationId xmlns:a16="http://schemas.microsoft.com/office/drawing/2014/main" id="{5C3116E8-273D-B436-2A67-1BEC72D80CDC}"/>
              </a:ext>
            </a:extLst>
          </p:cNvPr>
          <p:cNvSpPr txBox="1">
            <a:spLocks/>
          </p:cNvSpPr>
          <p:nvPr/>
        </p:nvSpPr>
        <p:spPr>
          <a:xfrm>
            <a:off x="609601" y="1829048"/>
            <a:ext cx="2849880" cy="504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dirty="0">
                <a:solidFill>
                  <a:srgbClr val="0033CC"/>
                </a:solidFill>
                <a:sym typeface="Symbol" panose="05050102010706020507" pitchFamily="18" charset="2"/>
              </a:rPr>
              <a:t>Our model: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141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after</a:t>
            </a:r>
            <a:r>
              <a:rPr lang="en-US" dirty="0"/>
              <a:t>math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C94323F-EB6A-7A71-70F7-6CE679847F60}"/>
              </a:ext>
            </a:extLst>
          </p:cNvPr>
          <p:cNvSpPr txBox="1">
            <a:spLocks/>
          </p:cNvSpPr>
          <p:nvPr/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2998625-F1E6-41BD-9C88-BF90A3F4991E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41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BDF377-45B3-756A-ACE7-107149BA3549}"/>
              </a:ext>
            </a:extLst>
          </p:cNvPr>
          <p:cNvSpPr txBox="1"/>
          <p:nvPr/>
        </p:nvSpPr>
        <p:spPr>
          <a:xfrm>
            <a:off x="4085273" y="1159489"/>
            <a:ext cx="61830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y = A x + v</a:t>
            </a: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F931FEA2-B234-6442-ADCD-0E5804D21F13}"/>
              </a:ext>
            </a:extLst>
          </p:cNvPr>
          <p:cNvSpPr txBox="1">
            <a:spLocks/>
          </p:cNvSpPr>
          <p:nvPr/>
        </p:nvSpPr>
        <p:spPr>
          <a:xfrm>
            <a:off x="1879284" y="5258543"/>
            <a:ext cx="8572825" cy="87993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000" b="1" dirty="0">
                <a:solidFill>
                  <a:srgbClr val="FFFF00"/>
                </a:solidFill>
              </a:rPr>
              <a:t>This </a:t>
            </a:r>
            <a:r>
              <a:rPr lang="en-US" sz="3000" b="1" i="1" dirty="0">
                <a:solidFill>
                  <a:srgbClr val="FFFF00"/>
                </a:solidFill>
              </a:rPr>
              <a:t>uncertainty</a:t>
            </a:r>
            <a:r>
              <a:rPr lang="en-US" sz="3000" b="1" dirty="0">
                <a:solidFill>
                  <a:srgbClr val="FFFF00"/>
                </a:solidFill>
              </a:rPr>
              <a:t> needs more careful consideration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173CF-5C55-835E-6E12-3A46DBCBC932}"/>
              </a:ext>
            </a:extLst>
          </p:cNvPr>
          <p:cNvSpPr txBox="1"/>
          <p:nvPr/>
        </p:nvSpPr>
        <p:spPr>
          <a:xfrm>
            <a:off x="4085273" y="3008701"/>
            <a:ext cx="61830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y = A x + v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5BF8F6C-783D-F730-8CD9-C39A3CF14B40}"/>
              </a:ext>
            </a:extLst>
          </p:cNvPr>
          <p:cNvSpPr txBox="1">
            <a:spLocks/>
          </p:cNvSpPr>
          <p:nvPr/>
        </p:nvSpPr>
        <p:spPr>
          <a:xfrm>
            <a:off x="1338869" y="3557701"/>
            <a:ext cx="2638771" cy="504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dirty="0">
                <a:solidFill>
                  <a:srgbClr val="0033CC"/>
                </a:solidFill>
                <a:sym typeface="Symbol" panose="05050102010706020507" pitchFamily="18" charset="2"/>
              </a:rPr>
              <a:t>Reality: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C69451-36E2-2660-63FA-DB87858D4AF9}"/>
              </a:ext>
            </a:extLst>
          </p:cNvPr>
          <p:cNvSpPr txBox="1"/>
          <p:nvPr/>
        </p:nvSpPr>
        <p:spPr>
          <a:xfrm>
            <a:off x="6117725" y="3008701"/>
            <a:ext cx="1074333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3755E9-E96F-8E13-3323-B7DD01F19811}"/>
              </a:ext>
            </a:extLst>
          </p:cNvPr>
          <p:cNvSpPr txBox="1"/>
          <p:nvPr/>
        </p:nvSpPr>
        <p:spPr>
          <a:xfrm>
            <a:off x="6202683" y="2355470"/>
            <a:ext cx="904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~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1088CB-06DA-CAD5-B1CE-5EF54A6F41A2}"/>
              </a:ext>
            </a:extLst>
          </p:cNvPr>
          <p:cNvSpPr txBox="1"/>
          <p:nvPr/>
        </p:nvSpPr>
        <p:spPr>
          <a:xfrm>
            <a:off x="7283076" y="3008701"/>
            <a:ext cx="869149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A5350E-7B05-4CB4-B74A-56AD750723E5}"/>
              </a:ext>
            </a:extLst>
          </p:cNvPr>
          <p:cNvSpPr txBox="1"/>
          <p:nvPr/>
        </p:nvSpPr>
        <p:spPr>
          <a:xfrm>
            <a:off x="7291222" y="2589091"/>
            <a:ext cx="904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~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C3116E8-273D-B436-2A67-1BEC72D80CDC}"/>
              </a:ext>
            </a:extLst>
          </p:cNvPr>
          <p:cNvSpPr txBox="1">
            <a:spLocks/>
          </p:cNvSpPr>
          <p:nvPr/>
        </p:nvSpPr>
        <p:spPr>
          <a:xfrm>
            <a:off x="609601" y="1829048"/>
            <a:ext cx="2849880" cy="504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dirty="0">
                <a:solidFill>
                  <a:srgbClr val="0033CC"/>
                </a:solidFill>
                <a:sym typeface="Symbol" panose="05050102010706020507" pitchFamily="18" charset="2"/>
              </a:rPr>
              <a:t>Our model: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B73BA9-A20E-1BE3-07CD-463D4C3A4D89}"/>
              </a:ext>
            </a:extLst>
          </p:cNvPr>
          <p:cNvSpPr txBox="1"/>
          <p:nvPr/>
        </p:nvSpPr>
        <p:spPr>
          <a:xfrm>
            <a:off x="9354013" y="3005846"/>
            <a:ext cx="869149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8BCAAF-6E7F-98AB-885E-4B68FA5AFC66}"/>
              </a:ext>
            </a:extLst>
          </p:cNvPr>
          <p:cNvSpPr txBox="1"/>
          <p:nvPr/>
        </p:nvSpPr>
        <p:spPr>
          <a:xfrm>
            <a:off x="9362159" y="2586236"/>
            <a:ext cx="904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~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9062D11-D0A6-DA38-F13C-E0996021F98E}"/>
              </a:ext>
            </a:extLst>
          </p:cNvPr>
          <p:cNvCxnSpPr>
            <a:cxnSpLocks/>
          </p:cNvCxnSpPr>
          <p:nvPr/>
        </p:nvCxnSpPr>
        <p:spPr>
          <a:xfrm flipV="1">
            <a:off x="5757326" y="4266479"/>
            <a:ext cx="3706714" cy="881488"/>
          </a:xfrm>
          <a:prstGeom prst="straightConnector1">
            <a:avLst/>
          </a:prstGeom>
          <a:ln w="444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5298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after</a:t>
            </a:r>
            <a:r>
              <a:rPr lang="en-US" dirty="0"/>
              <a:t>math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C94323F-EB6A-7A71-70F7-6CE679847F60}"/>
              </a:ext>
            </a:extLst>
          </p:cNvPr>
          <p:cNvSpPr txBox="1">
            <a:spLocks/>
          </p:cNvSpPr>
          <p:nvPr/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2998625-F1E6-41BD-9C88-BF90A3F4991E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42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BDF377-45B3-756A-ACE7-107149BA3549}"/>
              </a:ext>
            </a:extLst>
          </p:cNvPr>
          <p:cNvSpPr txBox="1"/>
          <p:nvPr/>
        </p:nvSpPr>
        <p:spPr>
          <a:xfrm>
            <a:off x="4085273" y="1159489"/>
            <a:ext cx="61830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y = A x + v</a:t>
            </a: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F931FEA2-B234-6442-ADCD-0E5804D21F13}"/>
              </a:ext>
            </a:extLst>
          </p:cNvPr>
          <p:cNvSpPr txBox="1">
            <a:spLocks/>
          </p:cNvSpPr>
          <p:nvPr/>
        </p:nvSpPr>
        <p:spPr>
          <a:xfrm>
            <a:off x="1879284" y="5258543"/>
            <a:ext cx="8572825" cy="87993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000" b="1" dirty="0">
                <a:solidFill>
                  <a:srgbClr val="FFFF00"/>
                </a:solidFill>
              </a:rPr>
              <a:t>And even the ‘addition’ is over-simplified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173CF-5C55-835E-6E12-3A46DBCBC932}"/>
              </a:ext>
            </a:extLst>
          </p:cNvPr>
          <p:cNvSpPr txBox="1"/>
          <p:nvPr/>
        </p:nvSpPr>
        <p:spPr>
          <a:xfrm>
            <a:off x="4085273" y="3008701"/>
            <a:ext cx="61830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y = A x + v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5BF8F6C-783D-F730-8CD9-C39A3CF14B40}"/>
              </a:ext>
            </a:extLst>
          </p:cNvPr>
          <p:cNvSpPr txBox="1">
            <a:spLocks/>
          </p:cNvSpPr>
          <p:nvPr/>
        </p:nvSpPr>
        <p:spPr>
          <a:xfrm>
            <a:off x="1338869" y="3557701"/>
            <a:ext cx="2638771" cy="504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dirty="0">
                <a:solidFill>
                  <a:srgbClr val="0033CC"/>
                </a:solidFill>
                <a:sym typeface="Symbol" panose="05050102010706020507" pitchFamily="18" charset="2"/>
              </a:rPr>
              <a:t>Reality: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C69451-36E2-2660-63FA-DB87858D4AF9}"/>
              </a:ext>
            </a:extLst>
          </p:cNvPr>
          <p:cNvSpPr txBox="1"/>
          <p:nvPr/>
        </p:nvSpPr>
        <p:spPr>
          <a:xfrm>
            <a:off x="6117725" y="3008701"/>
            <a:ext cx="1074333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3755E9-E96F-8E13-3323-B7DD01F19811}"/>
              </a:ext>
            </a:extLst>
          </p:cNvPr>
          <p:cNvSpPr txBox="1"/>
          <p:nvPr/>
        </p:nvSpPr>
        <p:spPr>
          <a:xfrm>
            <a:off x="6202683" y="2355470"/>
            <a:ext cx="904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~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1088CB-06DA-CAD5-B1CE-5EF54A6F41A2}"/>
              </a:ext>
            </a:extLst>
          </p:cNvPr>
          <p:cNvSpPr txBox="1"/>
          <p:nvPr/>
        </p:nvSpPr>
        <p:spPr>
          <a:xfrm>
            <a:off x="7283076" y="3008701"/>
            <a:ext cx="869149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A5350E-7B05-4CB4-B74A-56AD750723E5}"/>
              </a:ext>
            </a:extLst>
          </p:cNvPr>
          <p:cNvSpPr txBox="1"/>
          <p:nvPr/>
        </p:nvSpPr>
        <p:spPr>
          <a:xfrm>
            <a:off x="7291222" y="2589091"/>
            <a:ext cx="904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~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C3116E8-273D-B436-2A67-1BEC72D80CDC}"/>
              </a:ext>
            </a:extLst>
          </p:cNvPr>
          <p:cNvSpPr txBox="1">
            <a:spLocks/>
          </p:cNvSpPr>
          <p:nvPr/>
        </p:nvSpPr>
        <p:spPr>
          <a:xfrm>
            <a:off x="609601" y="1829048"/>
            <a:ext cx="2849880" cy="504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dirty="0">
                <a:solidFill>
                  <a:srgbClr val="0033CC"/>
                </a:solidFill>
                <a:sym typeface="Symbol" panose="05050102010706020507" pitchFamily="18" charset="2"/>
              </a:rPr>
              <a:t>Our model: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B73BA9-A20E-1BE3-07CD-463D4C3A4D89}"/>
              </a:ext>
            </a:extLst>
          </p:cNvPr>
          <p:cNvSpPr txBox="1"/>
          <p:nvPr/>
        </p:nvSpPr>
        <p:spPr>
          <a:xfrm>
            <a:off x="9354013" y="3005846"/>
            <a:ext cx="869149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8BCAAF-6E7F-98AB-885E-4B68FA5AFC66}"/>
              </a:ext>
            </a:extLst>
          </p:cNvPr>
          <p:cNvSpPr txBox="1"/>
          <p:nvPr/>
        </p:nvSpPr>
        <p:spPr>
          <a:xfrm>
            <a:off x="9362159" y="2586236"/>
            <a:ext cx="904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~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9062D11-D0A6-DA38-F13C-E0996021F98E}"/>
              </a:ext>
            </a:extLst>
          </p:cNvPr>
          <p:cNvCxnSpPr>
            <a:cxnSpLocks/>
          </p:cNvCxnSpPr>
          <p:nvPr/>
        </p:nvCxnSpPr>
        <p:spPr>
          <a:xfrm flipV="1">
            <a:off x="7467600" y="4429147"/>
            <a:ext cx="882834" cy="714353"/>
          </a:xfrm>
          <a:prstGeom prst="straightConnector1">
            <a:avLst/>
          </a:prstGeom>
          <a:ln w="444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&quot;Not Allowed&quot; Symbol 16">
            <a:extLst>
              <a:ext uri="{FF2B5EF4-FFF2-40B4-BE49-F238E27FC236}">
                <a16:creationId xmlns:a16="http://schemas.microsoft.com/office/drawing/2014/main" id="{69BF4712-1BA5-9C60-4D82-7D4D25776741}"/>
              </a:ext>
            </a:extLst>
          </p:cNvPr>
          <p:cNvSpPr/>
          <p:nvPr/>
        </p:nvSpPr>
        <p:spPr>
          <a:xfrm>
            <a:off x="8144706" y="3279097"/>
            <a:ext cx="1169355" cy="1071364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9903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B6FD02F-4355-B046-72D2-8D77099E2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" y="686816"/>
            <a:ext cx="4914900" cy="1484884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130CA4"/>
                </a:solidFill>
              </a:rPr>
              <a:t>Put another way, signal processing algorithms “believe” the </a:t>
            </a:r>
            <a:r>
              <a:rPr lang="en-US" sz="3000" u="sng" dirty="0">
                <a:solidFill>
                  <a:srgbClr val="130CA4"/>
                </a:solidFill>
              </a:rPr>
              <a:t>provided model </a:t>
            </a:r>
            <a:r>
              <a:rPr lang="en-US" sz="3000" dirty="0">
                <a:solidFill>
                  <a:srgbClr val="130CA4"/>
                </a:solidFill>
              </a:rPr>
              <a:t>(i.e. they are </a:t>
            </a:r>
            <a:r>
              <a:rPr lang="en-US" sz="3000" i="1" dirty="0">
                <a:solidFill>
                  <a:srgbClr val="130CA4"/>
                </a:solidFill>
              </a:rPr>
              <a:t>naïve</a:t>
            </a:r>
            <a:r>
              <a:rPr lang="en-US" sz="3000" dirty="0">
                <a:solidFill>
                  <a:srgbClr val="130CA4"/>
                </a:solidFill>
              </a:rPr>
              <a:t>)</a:t>
            </a:r>
          </a:p>
        </p:txBody>
      </p:sp>
      <p:pic>
        <p:nvPicPr>
          <p:cNvPr id="4" name="Picture 3" descr="A gold scale with a white background&#10;&#10;Description automatically generated">
            <a:extLst>
              <a:ext uri="{FF2B5EF4-FFF2-40B4-BE49-F238E27FC236}">
                <a16:creationId xmlns:a16="http://schemas.microsoft.com/office/drawing/2014/main" id="{A9D8ABA1-C9DF-BCBB-8A96-60D1A61FD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2608406"/>
            <a:ext cx="4495800" cy="365658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FA86699E-40E0-1AD9-3C9C-111161426D86}"/>
              </a:ext>
            </a:extLst>
          </p:cNvPr>
          <p:cNvSpPr txBox="1">
            <a:spLocks/>
          </p:cNvSpPr>
          <p:nvPr/>
        </p:nvSpPr>
        <p:spPr>
          <a:xfrm>
            <a:off x="7239000" y="400558"/>
            <a:ext cx="4343400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700" dirty="0">
                <a:solidFill>
                  <a:srgbClr val="130CA4"/>
                </a:solidFill>
              </a:rPr>
              <a:t>Accounting for </a:t>
            </a:r>
            <a:r>
              <a:rPr lang="en-US" sz="2700" u="sng" dirty="0">
                <a:solidFill>
                  <a:srgbClr val="130CA4"/>
                </a:solidFill>
              </a:rPr>
              <a:t>model uncertainty</a:t>
            </a:r>
            <a:r>
              <a:rPr lang="en-US" sz="2700" dirty="0">
                <a:solidFill>
                  <a:srgbClr val="130CA4"/>
                </a:solidFill>
              </a:rPr>
              <a:t> can therefore be viewed as incorporating </a:t>
            </a:r>
            <a:r>
              <a:rPr lang="en-US" sz="2700" i="1" dirty="0">
                <a:solidFill>
                  <a:srgbClr val="130CA4"/>
                </a:solidFill>
              </a:rPr>
              <a:t>prior</a:t>
            </a:r>
            <a:r>
              <a:rPr lang="en-US" sz="2700" dirty="0">
                <a:solidFill>
                  <a:srgbClr val="130CA4"/>
                </a:solidFill>
              </a:rPr>
              <a:t> </a:t>
            </a:r>
            <a:r>
              <a:rPr lang="en-US" sz="2700" i="1" dirty="0">
                <a:solidFill>
                  <a:srgbClr val="130CA4"/>
                </a:solidFill>
              </a:rPr>
              <a:t>ignorance</a:t>
            </a:r>
            <a:endParaRPr lang="en-US" sz="2700" dirty="0">
              <a:solidFill>
                <a:srgbClr val="130CA4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BF417A4-2D9D-2D73-1B49-337BD276DAE3}"/>
              </a:ext>
            </a:extLst>
          </p:cNvPr>
          <p:cNvSpPr txBox="1">
            <a:spLocks/>
          </p:cNvSpPr>
          <p:nvPr/>
        </p:nvSpPr>
        <p:spPr>
          <a:xfrm>
            <a:off x="3352800" y="5143500"/>
            <a:ext cx="2514600" cy="353502"/>
          </a:xfrm>
          <a:prstGeom prst="rect">
            <a:avLst/>
          </a:prstGeom>
          <a:solidFill>
            <a:srgbClr val="E9EDF4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</a:rPr>
              <a:t>prior </a:t>
            </a:r>
            <a:r>
              <a:rPr lang="en-US" sz="2400" b="1" dirty="0">
                <a:solidFill>
                  <a:srgbClr val="FF0000"/>
                </a:solidFill>
              </a:rPr>
              <a:t>knowledge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03D70FD-FA6C-C732-DDDF-D33A35EEC511}"/>
              </a:ext>
            </a:extLst>
          </p:cNvPr>
          <p:cNvSpPr txBox="1">
            <a:spLocks/>
          </p:cNvSpPr>
          <p:nvPr/>
        </p:nvSpPr>
        <p:spPr>
          <a:xfrm>
            <a:off x="6400800" y="5143500"/>
            <a:ext cx="2514600" cy="353502"/>
          </a:xfrm>
          <a:prstGeom prst="rect">
            <a:avLst/>
          </a:prstGeom>
          <a:solidFill>
            <a:srgbClr val="E9EDF4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</a:rPr>
              <a:t>prior </a:t>
            </a:r>
            <a:r>
              <a:rPr lang="en-US" sz="2400" b="1" dirty="0">
                <a:solidFill>
                  <a:srgbClr val="FF0000"/>
                </a:solidFill>
              </a:rPr>
              <a:t>ignorance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FFAC65-694C-FD2A-D98D-65DA2685D64E}"/>
              </a:ext>
            </a:extLst>
          </p:cNvPr>
          <p:cNvCxnSpPr>
            <a:cxnSpLocks/>
          </p:cNvCxnSpPr>
          <p:nvPr/>
        </p:nvCxnSpPr>
        <p:spPr>
          <a:xfrm flipH="1">
            <a:off x="4038600" y="1840418"/>
            <a:ext cx="261193" cy="3152634"/>
          </a:xfrm>
          <a:prstGeom prst="straightConnector1">
            <a:avLst/>
          </a:prstGeom>
          <a:ln w="444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100766A-EC00-DB6A-0C9B-3F6915522670}"/>
              </a:ext>
            </a:extLst>
          </p:cNvPr>
          <p:cNvCxnSpPr>
            <a:cxnSpLocks/>
          </p:cNvCxnSpPr>
          <p:nvPr/>
        </p:nvCxnSpPr>
        <p:spPr>
          <a:xfrm flipH="1">
            <a:off x="8382000" y="2337372"/>
            <a:ext cx="795341" cy="2655680"/>
          </a:xfrm>
          <a:prstGeom prst="straightConnector1">
            <a:avLst/>
          </a:prstGeom>
          <a:ln w="444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9366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B6FD02F-4355-B046-72D2-8D77099E2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" y="686816"/>
            <a:ext cx="4914900" cy="1484884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130CA4"/>
                </a:solidFill>
              </a:rPr>
              <a:t>Put another way, signal processing algorithms “believe” the </a:t>
            </a:r>
            <a:r>
              <a:rPr lang="en-US" sz="3000" u="sng" dirty="0">
                <a:solidFill>
                  <a:srgbClr val="130CA4"/>
                </a:solidFill>
              </a:rPr>
              <a:t>provided model </a:t>
            </a:r>
            <a:r>
              <a:rPr lang="en-US" sz="3000" dirty="0">
                <a:solidFill>
                  <a:srgbClr val="130CA4"/>
                </a:solidFill>
              </a:rPr>
              <a:t>(i.e. they are </a:t>
            </a:r>
            <a:r>
              <a:rPr lang="en-US" sz="3000" i="1" dirty="0">
                <a:solidFill>
                  <a:srgbClr val="130CA4"/>
                </a:solidFill>
              </a:rPr>
              <a:t>naïve</a:t>
            </a:r>
            <a:r>
              <a:rPr lang="en-US" sz="3000" dirty="0">
                <a:solidFill>
                  <a:srgbClr val="130CA4"/>
                </a:solidFill>
              </a:rPr>
              <a:t>)</a:t>
            </a:r>
          </a:p>
        </p:txBody>
      </p:sp>
      <p:pic>
        <p:nvPicPr>
          <p:cNvPr id="4" name="Picture 3" descr="A gold scale with a white background&#10;&#10;Description automatically generated">
            <a:extLst>
              <a:ext uri="{FF2B5EF4-FFF2-40B4-BE49-F238E27FC236}">
                <a16:creationId xmlns:a16="http://schemas.microsoft.com/office/drawing/2014/main" id="{A9D8ABA1-C9DF-BCBB-8A96-60D1A61FD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2608406"/>
            <a:ext cx="4495800" cy="365658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FA86699E-40E0-1AD9-3C9C-111161426D86}"/>
              </a:ext>
            </a:extLst>
          </p:cNvPr>
          <p:cNvSpPr txBox="1">
            <a:spLocks/>
          </p:cNvSpPr>
          <p:nvPr/>
        </p:nvSpPr>
        <p:spPr>
          <a:xfrm>
            <a:off x="7239000" y="400558"/>
            <a:ext cx="4343400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700" dirty="0">
                <a:solidFill>
                  <a:srgbClr val="130CA4"/>
                </a:solidFill>
              </a:rPr>
              <a:t>Accounting for </a:t>
            </a:r>
            <a:r>
              <a:rPr lang="en-US" sz="2700" u="sng" dirty="0">
                <a:solidFill>
                  <a:srgbClr val="130CA4"/>
                </a:solidFill>
              </a:rPr>
              <a:t>model uncertainty</a:t>
            </a:r>
            <a:r>
              <a:rPr lang="en-US" sz="2700" dirty="0">
                <a:solidFill>
                  <a:srgbClr val="130CA4"/>
                </a:solidFill>
              </a:rPr>
              <a:t> can therefore be viewed as incorporating </a:t>
            </a:r>
            <a:r>
              <a:rPr lang="en-US" sz="2700" i="1" dirty="0">
                <a:solidFill>
                  <a:srgbClr val="130CA4"/>
                </a:solidFill>
              </a:rPr>
              <a:t>prior</a:t>
            </a:r>
            <a:r>
              <a:rPr lang="en-US" sz="2700" dirty="0">
                <a:solidFill>
                  <a:srgbClr val="130CA4"/>
                </a:solidFill>
              </a:rPr>
              <a:t> </a:t>
            </a:r>
            <a:r>
              <a:rPr lang="en-US" sz="2700" i="1" dirty="0">
                <a:solidFill>
                  <a:srgbClr val="130CA4"/>
                </a:solidFill>
              </a:rPr>
              <a:t>ignorance</a:t>
            </a:r>
            <a:endParaRPr lang="en-US" sz="2700" dirty="0">
              <a:solidFill>
                <a:srgbClr val="130CA4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BF417A4-2D9D-2D73-1B49-337BD276DAE3}"/>
              </a:ext>
            </a:extLst>
          </p:cNvPr>
          <p:cNvSpPr txBox="1">
            <a:spLocks/>
          </p:cNvSpPr>
          <p:nvPr/>
        </p:nvSpPr>
        <p:spPr>
          <a:xfrm>
            <a:off x="3352800" y="5143500"/>
            <a:ext cx="2514600" cy="353502"/>
          </a:xfrm>
          <a:prstGeom prst="rect">
            <a:avLst/>
          </a:prstGeom>
          <a:solidFill>
            <a:srgbClr val="E9EDF4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</a:rPr>
              <a:t>prior </a:t>
            </a:r>
            <a:r>
              <a:rPr lang="en-US" sz="2400" b="1" dirty="0">
                <a:solidFill>
                  <a:srgbClr val="FF0000"/>
                </a:solidFill>
              </a:rPr>
              <a:t>knowledge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03D70FD-FA6C-C732-DDDF-D33A35EEC511}"/>
              </a:ext>
            </a:extLst>
          </p:cNvPr>
          <p:cNvSpPr txBox="1">
            <a:spLocks/>
          </p:cNvSpPr>
          <p:nvPr/>
        </p:nvSpPr>
        <p:spPr>
          <a:xfrm>
            <a:off x="6400800" y="5143500"/>
            <a:ext cx="2514600" cy="353502"/>
          </a:xfrm>
          <a:prstGeom prst="rect">
            <a:avLst/>
          </a:prstGeom>
          <a:solidFill>
            <a:srgbClr val="E9EDF4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</a:rPr>
              <a:t>prior </a:t>
            </a:r>
            <a:r>
              <a:rPr lang="en-US" sz="2400" b="1" dirty="0">
                <a:solidFill>
                  <a:srgbClr val="FF0000"/>
                </a:solidFill>
              </a:rPr>
              <a:t>ignorance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FFAC65-694C-FD2A-D98D-65DA2685D64E}"/>
              </a:ext>
            </a:extLst>
          </p:cNvPr>
          <p:cNvCxnSpPr>
            <a:cxnSpLocks/>
          </p:cNvCxnSpPr>
          <p:nvPr/>
        </p:nvCxnSpPr>
        <p:spPr>
          <a:xfrm flipH="1">
            <a:off x="4038600" y="1840418"/>
            <a:ext cx="261193" cy="3152634"/>
          </a:xfrm>
          <a:prstGeom prst="straightConnector1">
            <a:avLst/>
          </a:prstGeom>
          <a:ln w="444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100766A-EC00-DB6A-0C9B-3F6915522670}"/>
              </a:ext>
            </a:extLst>
          </p:cNvPr>
          <p:cNvCxnSpPr>
            <a:cxnSpLocks/>
          </p:cNvCxnSpPr>
          <p:nvPr/>
        </p:nvCxnSpPr>
        <p:spPr>
          <a:xfrm flipH="1">
            <a:off x="8382000" y="2337372"/>
            <a:ext cx="795341" cy="2655680"/>
          </a:xfrm>
          <a:prstGeom prst="straightConnector1">
            <a:avLst/>
          </a:prstGeom>
          <a:ln w="444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A6600B9A-9191-2CDD-122E-CED551BB4E30}"/>
              </a:ext>
            </a:extLst>
          </p:cNvPr>
          <p:cNvSpPr txBox="1">
            <a:spLocks/>
          </p:cNvSpPr>
          <p:nvPr/>
        </p:nvSpPr>
        <p:spPr>
          <a:xfrm>
            <a:off x="262965" y="2951814"/>
            <a:ext cx="3354294" cy="148488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200" b="1" dirty="0">
                <a:solidFill>
                  <a:srgbClr val="FFFF00"/>
                </a:solidFill>
              </a:rPr>
              <a:t>BTW, machine learning is  signal processing with nonlinearities</a:t>
            </a:r>
          </a:p>
        </p:txBody>
      </p:sp>
    </p:spTree>
    <p:extLst>
      <p:ext uri="{BB962C8B-B14F-4D97-AF65-F5344CB8AC3E}">
        <p14:creationId xmlns:p14="http://schemas.microsoft.com/office/powerpoint/2010/main" val="33290973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those more technically inclined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C94323F-EB6A-7A71-70F7-6CE679847F60}"/>
              </a:ext>
            </a:extLst>
          </p:cNvPr>
          <p:cNvSpPr txBox="1">
            <a:spLocks/>
          </p:cNvSpPr>
          <p:nvPr/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2998625-F1E6-41BD-9C88-BF90A3F4991E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45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A1DD38-2BE6-C861-2BD0-36053F2F4F4E}"/>
              </a:ext>
            </a:extLst>
          </p:cNvPr>
          <p:cNvSpPr txBox="1"/>
          <p:nvPr/>
        </p:nvSpPr>
        <p:spPr>
          <a:xfrm>
            <a:off x="1009650" y="1028700"/>
            <a:ext cx="101727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>
                <a:solidFill>
                  <a:srgbClr val="0033CC"/>
                </a:solidFill>
              </a:rPr>
              <a:t>Model uncertainty approaches (some used in combination)</a:t>
            </a:r>
          </a:p>
          <a:p>
            <a:endParaRPr lang="en-US" sz="2600" u="sng" dirty="0">
              <a:solidFill>
                <a:srgbClr val="0033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33CC"/>
                </a:solidFill>
              </a:rPr>
              <a:t>Over-sampling (reduce unavoidable aliasing)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33CC"/>
                </a:solidFill>
              </a:rPr>
              <a:t>Diagonal loading / regularization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33CC"/>
                </a:solidFill>
              </a:rPr>
              <a:t>Dynamic </a:t>
            </a:r>
            <a:r>
              <a:rPr lang="en-US" sz="2600" dirty="0" err="1">
                <a:solidFill>
                  <a:srgbClr val="0033CC"/>
                </a:solidFill>
              </a:rPr>
              <a:t>beamspoiling</a:t>
            </a:r>
            <a:r>
              <a:rPr lang="en-US" sz="2600" dirty="0">
                <a:solidFill>
                  <a:srgbClr val="0033CC"/>
                </a:solidFill>
              </a:rPr>
              <a:t> to address straddling &amp; super-resolution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33CC"/>
                </a:solidFill>
              </a:rPr>
              <a:t>Enforce phase continuity (or at least minimize phase jumps)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33CC"/>
                </a:solidFill>
              </a:rPr>
              <a:t>Leverage hardware tolerances in the signal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b="1" dirty="0">
              <a:solidFill>
                <a:srgbClr val="0033CC"/>
              </a:solidFill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3B6ED95-40C3-56CC-6506-75952817CEB7}"/>
              </a:ext>
            </a:extLst>
          </p:cNvPr>
          <p:cNvSpPr txBox="1">
            <a:spLocks/>
          </p:cNvSpPr>
          <p:nvPr/>
        </p:nvSpPr>
        <p:spPr>
          <a:xfrm>
            <a:off x="609600" y="4646752"/>
            <a:ext cx="10972800" cy="122357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000" b="1" u="sng" dirty="0">
                <a:solidFill>
                  <a:srgbClr val="FFFF00"/>
                </a:solidFill>
              </a:rPr>
              <a:t>RSL’s contribution</a:t>
            </a:r>
            <a:r>
              <a:rPr lang="en-US" sz="3000" b="1" dirty="0">
                <a:solidFill>
                  <a:srgbClr val="FFFF00"/>
                </a:solidFill>
              </a:rPr>
              <a:t>: technical rigor for practical solutions</a:t>
            </a:r>
          </a:p>
          <a:p>
            <a:pPr fontAlgn="auto">
              <a:spcAft>
                <a:spcPts val="0"/>
              </a:spcAft>
            </a:pPr>
            <a:r>
              <a:rPr lang="en-US" sz="3000" b="1" dirty="0">
                <a:solidFill>
                  <a:srgbClr val="FFFF00"/>
                </a:solidFill>
              </a:rPr>
              <a:t>(i.e. </a:t>
            </a:r>
            <a:r>
              <a:rPr lang="en-US" sz="3000" b="1" i="1" dirty="0">
                <a:solidFill>
                  <a:srgbClr val="FFFF00"/>
                </a:solidFill>
              </a:rPr>
              <a:t>connecting signal processing theory to physical reality</a:t>
            </a:r>
            <a:r>
              <a:rPr lang="en-US" sz="3000" b="1" dirty="0">
                <a:solidFill>
                  <a:srgbClr val="FFFF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416869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the details … see papers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C94323F-EB6A-7A71-70F7-6CE679847F60}"/>
              </a:ext>
            </a:extLst>
          </p:cNvPr>
          <p:cNvSpPr txBox="1">
            <a:spLocks/>
          </p:cNvSpPr>
          <p:nvPr/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2998625-F1E6-41BD-9C88-BF90A3F4991E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46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cartoon of men writing on a chalkboard&#10;&#10;Description automatically generated">
            <a:extLst>
              <a:ext uri="{FF2B5EF4-FFF2-40B4-BE49-F238E27FC236}">
                <a16:creationId xmlns:a16="http://schemas.microsoft.com/office/drawing/2014/main" id="{0EB45CD1-7084-577B-4C3E-2EAA8B141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015" y="1143000"/>
            <a:ext cx="4739879" cy="5157884"/>
          </a:xfrm>
          <a:prstGeom prst="rect">
            <a:avLst/>
          </a:prstGeom>
        </p:spPr>
      </p:pic>
      <p:pic>
        <p:nvPicPr>
          <p:cNvPr id="15" name="Picture 14" descr="A cartoon hand waving&#10;&#10;Description automatically generated">
            <a:extLst>
              <a:ext uri="{FF2B5EF4-FFF2-40B4-BE49-F238E27FC236}">
                <a16:creationId xmlns:a16="http://schemas.microsoft.com/office/drawing/2014/main" id="{25966C03-EEE4-EE17-6766-4A34AF045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985796"/>
            <a:ext cx="2143125" cy="2143125"/>
          </a:xfrm>
          <a:prstGeom prst="rect">
            <a:avLst/>
          </a:prstGeom>
        </p:spPr>
      </p:pic>
      <p:pic>
        <p:nvPicPr>
          <p:cNvPr id="18" name="Picture 17" descr="A black and white drawing of a hand&#10;&#10;Description automatically generated">
            <a:extLst>
              <a:ext uri="{FF2B5EF4-FFF2-40B4-BE49-F238E27FC236}">
                <a16:creationId xmlns:a16="http://schemas.microsoft.com/office/drawing/2014/main" id="{9FD54913-4455-F3D8-B080-2EB94EEEE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10" y="3701957"/>
            <a:ext cx="3069505" cy="2042616"/>
          </a:xfrm>
          <a:prstGeom prst="rect">
            <a:avLst/>
          </a:prstGeom>
        </p:spPr>
      </p:pic>
      <p:pic>
        <p:nvPicPr>
          <p:cNvPr id="20" name="Picture 19" descr="A black hand with a white background&#10;&#10;Description automatically generated">
            <a:extLst>
              <a:ext uri="{FF2B5EF4-FFF2-40B4-BE49-F238E27FC236}">
                <a16:creationId xmlns:a16="http://schemas.microsoft.com/office/drawing/2014/main" id="{97C44DA4-CF71-A1BC-2C2F-72505A7001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6355" y="1288560"/>
            <a:ext cx="1809364" cy="1809364"/>
          </a:xfrm>
          <a:prstGeom prst="rect">
            <a:avLst/>
          </a:prstGeom>
        </p:spPr>
      </p:pic>
      <p:pic>
        <p:nvPicPr>
          <p:cNvPr id="27" name="Picture 26" descr="A hand reaching out of water&#10;&#10;Description automatically generated">
            <a:extLst>
              <a:ext uri="{FF2B5EF4-FFF2-40B4-BE49-F238E27FC236}">
                <a16:creationId xmlns:a16="http://schemas.microsoft.com/office/drawing/2014/main" id="{5DCC0416-288A-84BC-2D59-32F2577225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96" t="9649" r="6346" b="9018"/>
          <a:stretch/>
        </p:blipFill>
        <p:spPr>
          <a:xfrm>
            <a:off x="9210675" y="3729079"/>
            <a:ext cx="2143125" cy="20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093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B6FD02F-4355-B046-72D2-8D77099E2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9346" y="2538445"/>
            <a:ext cx="9269507" cy="18506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30CA4"/>
                </a:solidFill>
              </a:rPr>
              <a:t>Does it work?</a:t>
            </a:r>
          </a:p>
        </p:txBody>
      </p:sp>
    </p:spTree>
    <p:extLst>
      <p:ext uri="{BB962C8B-B14F-4D97-AF65-F5344CB8AC3E}">
        <p14:creationId xmlns:p14="http://schemas.microsoft.com/office/powerpoint/2010/main" val="28714327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first ask the RSL students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C94323F-EB6A-7A71-70F7-6CE679847F60}"/>
              </a:ext>
            </a:extLst>
          </p:cNvPr>
          <p:cNvSpPr txBox="1">
            <a:spLocks/>
          </p:cNvSpPr>
          <p:nvPr/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2998625-F1E6-41BD-9C88-BF90A3F4991E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48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D83D97-9170-C30B-1769-4B99FA293C7B}"/>
              </a:ext>
            </a:extLst>
          </p:cNvPr>
          <p:cNvSpPr txBox="1"/>
          <p:nvPr/>
        </p:nvSpPr>
        <p:spPr>
          <a:xfrm>
            <a:off x="149344" y="879937"/>
            <a:ext cx="10808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u="sng" dirty="0">
                <a:solidFill>
                  <a:srgbClr val="0000CC"/>
                </a:solidFill>
                <a:latin typeface="+mj-lt"/>
                <a:ea typeface="MS PGothic" pitchFamily="34" charset="-128"/>
                <a:cs typeface="+mn-cs"/>
              </a:rPr>
              <a:t>@ top global venues for radar research</a:t>
            </a:r>
            <a:r>
              <a:rPr lang="en-US" sz="2200" dirty="0">
                <a:solidFill>
                  <a:srgbClr val="0000CC"/>
                </a:solidFill>
                <a:latin typeface="+mj-lt"/>
                <a:ea typeface="MS PGothic" pitchFamily="34" charset="-128"/>
                <a:cs typeface="+mn-cs"/>
              </a:rPr>
              <a:t> … students have received numerous research awards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C999C7-ACA2-3997-0FC3-EEB3C79A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9" t="5966" r="4936" b="5098"/>
          <a:stretch/>
        </p:blipFill>
        <p:spPr>
          <a:xfrm>
            <a:off x="7255371" y="1625889"/>
            <a:ext cx="1254035" cy="16067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171D9A-4FC9-3DD2-2FD0-51C718A20527}"/>
              </a:ext>
            </a:extLst>
          </p:cNvPr>
          <p:cNvSpPr txBox="1"/>
          <p:nvPr/>
        </p:nvSpPr>
        <p:spPr>
          <a:xfrm>
            <a:off x="7203486" y="2021332"/>
            <a:ext cx="1357805" cy="4062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2021, 1</a:t>
            </a:r>
            <a:r>
              <a:rPr lang="en-US" altLang="en-US" sz="1200" b="1" baseline="30000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st</a:t>
            </a: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place</a:t>
            </a:r>
          </a:p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(Atlanta)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DB84C4-E592-7A26-C1FE-89717A6A7D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92" t="7460" r="5296" b="5772"/>
          <a:stretch/>
        </p:blipFill>
        <p:spPr>
          <a:xfrm>
            <a:off x="8980249" y="1625889"/>
            <a:ext cx="1237185" cy="15518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4605DC-2808-87A1-E279-38FFF7883F2E}"/>
              </a:ext>
            </a:extLst>
          </p:cNvPr>
          <p:cNvSpPr txBox="1"/>
          <p:nvPr/>
        </p:nvSpPr>
        <p:spPr>
          <a:xfrm>
            <a:off x="8919939" y="1952252"/>
            <a:ext cx="1357805" cy="4062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2020, 2</a:t>
            </a:r>
            <a:r>
              <a:rPr lang="en-US" altLang="en-US" sz="1200" b="1" baseline="30000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nd</a:t>
            </a: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place</a:t>
            </a:r>
          </a:p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(Wash. DC)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E95AA4-32E5-0FD9-1ED9-5EDA1E099B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06" t="4029" r="4808" b="5991"/>
          <a:stretch/>
        </p:blipFill>
        <p:spPr>
          <a:xfrm>
            <a:off x="319230" y="3918301"/>
            <a:ext cx="1121762" cy="16093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4D92C7-07B8-1682-68F4-0A8E7CB80037}"/>
              </a:ext>
            </a:extLst>
          </p:cNvPr>
          <p:cNvSpPr txBox="1"/>
          <p:nvPr/>
        </p:nvSpPr>
        <p:spPr>
          <a:xfrm>
            <a:off x="140880" y="4299517"/>
            <a:ext cx="1428274" cy="5632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2019, top-5 finalist</a:t>
            </a:r>
          </a:p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(Toulon, France)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931486-A0EB-DB70-8CF6-64DF3F4C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29" t="5508" r="5698" b="6887"/>
          <a:stretch/>
        </p:blipFill>
        <p:spPr>
          <a:xfrm>
            <a:off x="3618323" y="3910566"/>
            <a:ext cx="1246321" cy="15668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BFCE52-D2D6-5BB2-447C-EF6796EDB23E}"/>
              </a:ext>
            </a:extLst>
          </p:cNvPr>
          <p:cNvSpPr txBox="1"/>
          <p:nvPr/>
        </p:nvSpPr>
        <p:spPr>
          <a:xfrm>
            <a:off x="3562580" y="4291781"/>
            <a:ext cx="1357805" cy="5632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2019, top-5 finalist</a:t>
            </a:r>
          </a:p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(Boston)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5F1FCB4-5A8F-15EC-C5A7-9A49D24259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26" t="5458" r="5051" b="6838"/>
          <a:stretch/>
        </p:blipFill>
        <p:spPr>
          <a:xfrm>
            <a:off x="1911219" y="3910560"/>
            <a:ext cx="1227662" cy="15668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00E72F-A2FD-D370-75E2-7CBBC7C16F12}"/>
              </a:ext>
            </a:extLst>
          </p:cNvPr>
          <p:cNvSpPr txBox="1"/>
          <p:nvPr/>
        </p:nvSpPr>
        <p:spPr>
          <a:xfrm>
            <a:off x="1846147" y="4271563"/>
            <a:ext cx="1357805" cy="4062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2019, 2</a:t>
            </a:r>
            <a:r>
              <a:rPr lang="en-US" altLang="en-US" sz="1200" b="1" baseline="30000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nd</a:t>
            </a: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place</a:t>
            </a:r>
          </a:p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(Boston)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D18D3B5-4809-2443-E78F-4B56F08E8A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96" t="4621" r="4808" b="3623"/>
          <a:stretch/>
        </p:blipFill>
        <p:spPr>
          <a:xfrm>
            <a:off x="10760261" y="1625889"/>
            <a:ext cx="1139576" cy="16410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0D3B2D-4D3E-EDFF-1870-A6037F613EED}"/>
              </a:ext>
            </a:extLst>
          </p:cNvPr>
          <p:cNvSpPr txBox="1"/>
          <p:nvPr/>
        </p:nvSpPr>
        <p:spPr>
          <a:xfrm>
            <a:off x="10622846" y="1978611"/>
            <a:ext cx="1357805" cy="4062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2020 IET Premium Award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49302B-BCB6-9EDF-02A7-F538EAFFB71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77" t="5508" r="6507" b="6887"/>
          <a:stretch/>
        </p:blipFill>
        <p:spPr>
          <a:xfrm>
            <a:off x="7422630" y="3910566"/>
            <a:ext cx="1202687" cy="156684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096F05D-580B-A246-53F1-FFE1EF80D972}"/>
              </a:ext>
            </a:extLst>
          </p:cNvPr>
          <p:cNvSpPr txBox="1"/>
          <p:nvPr/>
        </p:nvSpPr>
        <p:spPr>
          <a:xfrm>
            <a:off x="7345071" y="4237381"/>
            <a:ext cx="1357805" cy="4062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2017, 1</a:t>
            </a:r>
            <a:r>
              <a:rPr lang="en-US" altLang="en-US" sz="1200" b="1" baseline="30000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st</a:t>
            </a: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place</a:t>
            </a:r>
          </a:p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(Seattle)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8031DB6-03F2-6C0F-FC91-F104C2209AA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28" t="8118" r="4807" b="6888"/>
          <a:stretch/>
        </p:blipFill>
        <p:spPr>
          <a:xfrm>
            <a:off x="9083303" y="3909980"/>
            <a:ext cx="1134131" cy="15201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D74254-4135-F84D-67E8-B1B93552D08C}"/>
              </a:ext>
            </a:extLst>
          </p:cNvPr>
          <p:cNvSpPr txBox="1"/>
          <p:nvPr/>
        </p:nvSpPr>
        <p:spPr>
          <a:xfrm>
            <a:off x="8967289" y="4116908"/>
            <a:ext cx="1357805" cy="5632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2017, top-5 finalist</a:t>
            </a:r>
          </a:p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(Belfast, UK)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9939E50-E396-9CDE-D420-51B016731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788" t="5508" r="5340" b="4868"/>
          <a:stretch/>
        </p:blipFill>
        <p:spPr>
          <a:xfrm>
            <a:off x="10658101" y="3909980"/>
            <a:ext cx="1214518" cy="160296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B32F66F-6A1B-34C5-40A7-ED10920EF1CD}"/>
              </a:ext>
            </a:extLst>
          </p:cNvPr>
          <p:cNvSpPr txBox="1"/>
          <p:nvPr/>
        </p:nvSpPr>
        <p:spPr>
          <a:xfrm>
            <a:off x="10583825" y="4214762"/>
            <a:ext cx="1357805" cy="4062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2016, 3</a:t>
            </a:r>
            <a:r>
              <a:rPr lang="en-US" altLang="en-US" sz="1200" b="1" baseline="30000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rd</a:t>
            </a: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place</a:t>
            </a:r>
          </a:p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(Philadelphia)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7B4A9B-8753-9722-7085-C3868FA19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5457906" y="4215947"/>
            <a:ext cx="1352387" cy="17501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29B0A22-165A-D07B-3755-6FE0046E36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70571" y="1630422"/>
            <a:ext cx="1291464" cy="15742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C4E5C26-0D21-A67B-4A3A-344416CE2510}"/>
              </a:ext>
            </a:extLst>
          </p:cNvPr>
          <p:cNvSpPr txBox="1"/>
          <p:nvPr/>
        </p:nvSpPr>
        <p:spPr>
          <a:xfrm>
            <a:off x="5440802" y="2008126"/>
            <a:ext cx="1357805" cy="4062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2022, 2</a:t>
            </a:r>
            <a:r>
              <a:rPr lang="en-US" altLang="en-US" sz="1200" b="1" baseline="30000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nd</a:t>
            </a: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place</a:t>
            </a:r>
          </a:p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(New York City)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398F162-B8CE-0676-FE4C-529D056545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28069" y="1621654"/>
            <a:ext cx="1293700" cy="161188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E23EE73-BF7D-CC0B-7D0E-CCDB68597609}"/>
              </a:ext>
            </a:extLst>
          </p:cNvPr>
          <p:cNvSpPr txBox="1"/>
          <p:nvPr/>
        </p:nvSpPr>
        <p:spPr>
          <a:xfrm>
            <a:off x="3681405" y="2034507"/>
            <a:ext cx="1357805" cy="4062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2022, 1</a:t>
            </a:r>
            <a:r>
              <a:rPr lang="en-US" altLang="en-US" sz="1200" b="1" baseline="30000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st</a:t>
            </a: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place</a:t>
            </a:r>
          </a:p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(New York City)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4D3929-390A-8D5E-020B-6B9E8C2645CC}"/>
              </a:ext>
            </a:extLst>
          </p:cNvPr>
          <p:cNvSpPr txBox="1"/>
          <p:nvPr/>
        </p:nvSpPr>
        <p:spPr>
          <a:xfrm>
            <a:off x="5128238" y="3865071"/>
            <a:ext cx="2011724" cy="5632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IEEE AESS Robert Hill Dissertation Award for Radar (2018)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EBBEC76-AA21-21B7-C827-21ACF0A4729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03551" y="1624230"/>
            <a:ext cx="1162103" cy="160673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EE16FC1-A881-F971-EB11-1885BFC2C486}"/>
              </a:ext>
            </a:extLst>
          </p:cNvPr>
          <p:cNvSpPr txBox="1"/>
          <p:nvPr/>
        </p:nvSpPr>
        <p:spPr>
          <a:xfrm>
            <a:off x="1905699" y="2024827"/>
            <a:ext cx="1357805" cy="7201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2022, top-5 finalist</a:t>
            </a:r>
          </a:p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(Edinburgh, Scotland)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CA0126D-F630-AF92-2B6B-805B510924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7126" y="1607805"/>
            <a:ext cx="1231744" cy="16131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F8CA572-8217-F14F-1830-A5BD94BEF0FF}"/>
              </a:ext>
            </a:extLst>
          </p:cNvPr>
          <p:cNvSpPr txBox="1"/>
          <p:nvPr/>
        </p:nvSpPr>
        <p:spPr>
          <a:xfrm>
            <a:off x="174903" y="2076178"/>
            <a:ext cx="1357805" cy="4062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2023, 2</a:t>
            </a:r>
            <a:r>
              <a:rPr lang="en-US" altLang="en-US" sz="1200" b="1" baseline="30000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nd</a:t>
            </a: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place</a:t>
            </a:r>
          </a:p>
          <a:p>
            <a:pPr algn="ctr" defTabSz="685800">
              <a:lnSpc>
                <a:spcPct val="85000"/>
              </a:lnSpc>
            </a:pPr>
            <a:r>
              <a:rPr lang="en-US" altLang="en-US" sz="1200" b="1" dirty="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(San Antonio)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D3E904-8E6C-D3B8-CF6B-9502BD7410DF}"/>
              </a:ext>
            </a:extLst>
          </p:cNvPr>
          <p:cNvSpPr txBox="1"/>
          <p:nvPr/>
        </p:nvSpPr>
        <p:spPr>
          <a:xfrm>
            <a:off x="2129839" y="5858630"/>
            <a:ext cx="82207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8000"/>
                </a:solidFill>
                <a:latin typeface="+mj-lt"/>
                <a:ea typeface="MS PGothic" pitchFamily="34" charset="-128"/>
                <a:cs typeface="+mn-cs"/>
              </a:rPr>
              <a:t>* Plus 3 few more “top finalist” papers that wouldn’t fit on the slide</a:t>
            </a:r>
          </a:p>
        </p:txBody>
      </p:sp>
    </p:spTree>
    <p:extLst>
      <p:ext uri="{BB962C8B-B14F-4D97-AF65-F5344CB8AC3E}">
        <p14:creationId xmlns:p14="http://schemas.microsoft.com/office/powerpoint/2010/main" val="26220018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B6FD02F-4355-B046-72D2-8D77099E2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1100" y="2538445"/>
            <a:ext cx="9944100" cy="18506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30CA4"/>
                </a:solidFill>
              </a:rPr>
              <a:t>Proof via eye candy …</a:t>
            </a:r>
            <a:br>
              <a:rPr lang="en-US" dirty="0">
                <a:solidFill>
                  <a:srgbClr val="130CA4"/>
                </a:solidFill>
              </a:rPr>
            </a:br>
            <a:br>
              <a:rPr lang="en-US" dirty="0">
                <a:solidFill>
                  <a:srgbClr val="130CA4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(caveat: I had to pick/choose what would be meaningful to non-experts)</a:t>
            </a:r>
          </a:p>
        </p:txBody>
      </p:sp>
    </p:spTree>
    <p:extLst>
      <p:ext uri="{BB962C8B-B14F-4D97-AF65-F5344CB8AC3E}">
        <p14:creationId xmlns:p14="http://schemas.microsoft.com/office/powerpoint/2010/main" val="3383377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E5CDA-843E-C439-DF73-66466DF4B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thanks are in order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BA42B-C684-C7C8-02E4-331B7A07C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5373"/>
            <a:ext cx="10972800" cy="4104978"/>
          </a:xfrm>
        </p:spPr>
        <p:txBody>
          <a:bodyPr>
            <a:noAutofit/>
          </a:bodyPr>
          <a:lstStyle/>
          <a:p>
            <a:r>
              <a:rPr lang="en-US" u="sng" dirty="0"/>
              <a:t>To KU administration</a:t>
            </a:r>
            <a:r>
              <a:rPr lang="en-US" dirty="0"/>
              <a:t> for continued support of defense research</a:t>
            </a:r>
            <a:endParaRPr lang="en-US" u="sng" dirty="0"/>
          </a:p>
          <a:p>
            <a:endParaRPr lang="en-US" u="sng" dirty="0"/>
          </a:p>
          <a:p>
            <a:r>
              <a:rPr lang="en-US" u="sng" dirty="0"/>
              <a:t>To mentors &amp; colleagues</a:t>
            </a:r>
            <a:r>
              <a:rPr lang="en-US" dirty="0"/>
              <a:t> @ KU and beyond</a:t>
            </a:r>
          </a:p>
          <a:p>
            <a:endParaRPr lang="en-US" dirty="0"/>
          </a:p>
          <a:p>
            <a:r>
              <a:rPr lang="en-US" u="sng" dirty="0"/>
              <a:t>To our incredible staff</a:t>
            </a:r>
            <a:r>
              <a:rPr lang="en-US" dirty="0"/>
              <a:t> – “above &amp; beyond” is their status quo</a:t>
            </a:r>
          </a:p>
        </p:txBody>
      </p:sp>
    </p:spTree>
    <p:extLst>
      <p:ext uri="{BB962C8B-B14F-4D97-AF65-F5344CB8AC3E}">
        <p14:creationId xmlns:p14="http://schemas.microsoft.com/office/powerpoint/2010/main" val="28651195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FFD31E1-8C7E-00B8-3096-8DAB588A9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79936"/>
          </a:xfrm>
        </p:spPr>
        <p:txBody>
          <a:bodyPr/>
          <a:lstStyle/>
          <a:p>
            <a:r>
              <a:rPr lang="en-US" dirty="0"/>
              <a:t>For context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5FBDAAD-EF62-0693-5953-B7512C978130}"/>
              </a:ext>
            </a:extLst>
          </p:cNvPr>
          <p:cNvSpPr txBox="1">
            <a:spLocks/>
          </p:cNvSpPr>
          <p:nvPr/>
        </p:nvSpPr>
        <p:spPr bwMode="auto">
          <a:xfrm>
            <a:off x="720191" y="1371600"/>
            <a:ext cx="3900488" cy="3820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2000" b="1" dirty="0">
                <a:solidFill>
                  <a:srgbClr val="008000"/>
                </a:solidFill>
              </a:rPr>
              <a:t>S-band testbed on Nichols Hall</a:t>
            </a:r>
          </a:p>
        </p:txBody>
      </p:sp>
      <p:pic>
        <p:nvPicPr>
          <p:cNvPr id="6" name="Picture 5" descr="Testbed">
            <a:extLst>
              <a:ext uri="{FF2B5EF4-FFF2-40B4-BE49-F238E27FC236}">
                <a16:creationId xmlns:a16="http://schemas.microsoft.com/office/drawing/2014/main" id="{BD0C24BB-4AEF-61E0-473A-7BBBD20DA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06" y="1771897"/>
            <a:ext cx="4589558" cy="4026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4">
            <a:extLst>
              <a:ext uri="{FF2B5EF4-FFF2-40B4-BE49-F238E27FC236}">
                <a16:creationId xmlns:a16="http://schemas.microsoft.com/office/drawing/2014/main" id="{ADB4725A-0723-C733-A591-9B9B4EE74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603" y="3143497"/>
            <a:ext cx="247650" cy="249237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37D8C54-6D11-F239-F429-8130A23DE874}"/>
              </a:ext>
            </a:extLst>
          </p:cNvPr>
          <p:cNvSpPr txBox="1">
            <a:spLocks/>
          </p:cNvSpPr>
          <p:nvPr/>
        </p:nvSpPr>
        <p:spPr bwMode="auto">
          <a:xfrm>
            <a:off x="4990680" y="3839474"/>
            <a:ext cx="2287415" cy="7224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2000" b="1" dirty="0"/>
              <a:t>Intersection of</a:t>
            </a:r>
          </a:p>
          <a:p>
            <a:pPr marL="0" indent="0" algn="ctr">
              <a:buNone/>
              <a:defRPr/>
            </a:pPr>
            <a:r>
              <a:rPr lang="en-US" altLang="en-US" sz="2000" b="1" dirty="0"/>
              <a:t>23</a:t>
            </a:r>
            <a:r>
              <a:rPr lang="en-US" altLang="en-US" sz="2000" b="1" baseline="30000" dirty="0"/>
              <a:t>rd</a:t>
            </a:r>
            <a:r>
              <a:rPr lang="en-US" altLang="en-US" sz="2000" b="1" dirty="0"/>
              <a:t> &amp; Iowa streets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B7A72F-FB2F-B5C1-A969-733611989280}"/>
              </a:ext>
            </a:extLst>
          </p:cNvPr>
          <p:cNvGrpSpPr>
            <a:grpSpLocks noChangeAspect="1"/>
          </p:cNvGrpSpPr>
          <p:nvPr/>
        </p:nvGrpSpPr>
        <p:grpSpPr>
          <a:xfrm>
            <a:off x="7387089" y="1835721"/>
            <a:ext cx="4008443" cy="3685032"/>
            <a:chOff x="7492315" y="1435834"/>
            <a:chExt cx="8229600" cy="756561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1306B68-CE19-498B-1B67-5120133C35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5278" b="6433"/>
            <a:stretch/>
          </p:blipFill>
          <p:spPr>
            <a:xfrm>
              <a:off x="7492315" y="1435834"/>
              <a:ext cx="8229600" cy="7565615"/>
            </a:xfrm>
            <a:prstGeom prst="rect">
              <a:avLst/>
            </a:prstGeom>
          </p:spPr>
        </p:pic>
        <p:sp>
          <p:nvSpPr>
            <p:cNvPr id="16" name="5-Point Star 13">
              <a:extLst>
                <a:ext uri="{FF2B5EF4-FFF2-40B4-BE49-F238E27FC236}">
                  <a16:creationId xmlns:a16="http://schemas.microsoft.com/office/drawing/2014/main" id="{24AD033B-748A-FE59-DAC5-17E06BD8C145}"/>
                </a:ext>
              </a:extLst>
            </p:cNvPr>
            <p:cNvSpPr/>
            <p:nvPr/>
          </p:nvSpPr>
          <p:spPr>
            <a:xfrm>
              <a:off x="9184043" y="2035534"/>
              <a:ext cx="91440" cy="9144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5A017EE-445D-42D5-C556-2CE936E54E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462" t="97959"/>
          <a:stretch/>
        </p:blipFill>
        <p:spPr>
          <a:xfrm>
            <a:off x="10564170" y="5434312"/>
            <a:ext cx="834086" cy="80446"/>
          </a:xfrm>
          <a:prstGeom prst="rect">
            <a:avLst/>
          </a:pr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0960AAD-BDC9-4E90-3482-3D7C7085CEBF}"/>
              </a:ext>
            </a:extLst>
          </p:cNvPr>
          <p:cNvSpPr/>
          <p:nvPr/>
        </p:nvSpPr>
        <p:spPr>
          <a:xfrm rot="20494981">
            <a:off x="7552225" y="2083937"/>
            <a:ext cx="2346960" cy="3133848"/>
          </a:xfrm>
          <a:prstGeom prst="triangle">
            <a:avLst/>
          </a:prstGeom>
          <a:solidFill>
            <a:srgbClr val="FF0000">
              <a:alpha val="33000"/>
            </a:srgbClr>
          </a:solidFill>
          <a:ln w="63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F298CC-4D85-8BE6-3288-A56BAA97FB74}"/>
              </a:ext>
            </a:extLst>
          </p:cNvPr>
          <p:cNvCxnSpPr>
            <a:cxnSpLocks/>
            <a:stCxn id="18" idx="0"/>
          </p:cNvCxnSpPr>
          <p:nvPr/>
        </p:nvCxnSpPr>
        <p:spPr>
          <a:xfrm flipH="1">
            <a:off x="8116753" y="2164191"/>
            <a:ext cx="113913" cy="33505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6D40177-533C-6177-3D34-B538904796B2}"/>
              </a:ext>
            </a:extLst>
          </p:cNvPr>
          <p:cNvCxnSpPr>
            <a:cxnSpLocks/>
            <a:stCxn id="18" idx="0"/>
            <a:endCxn id="18" idx="4"/>
          </p:cNvCxnSpPr>
          <p:nvPr/>
        </p:nvCxnSpPr>
        <p:spPr>
          <a:xfrm>
            <a:off x="8230666" y="2164191"/>
            <a:ext cx="2103455" cy="26026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AFFE72FC-3BCF-6D52-4E38-01508BDA3ED2}"/>
              </a:ext>
            </a:extLst>
          </p:cNvPr>
          <p:cNvSpPr/>
          <p:nvPr/>
        </p:nvSpPr>
        <p:spPr>
          <a:xfrm>
            <a:off x="9126479" y="5162888"/>
            <a:ext cx="141866" cy="9047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E54ADF-B18D-DE8D-FC1B-2597247F675C}"/>
              </a:ext>
            </a:extLst>
          </p:cNvPr>
          <p:cNvSpPr/>
          <p:nvPr/>
        </p:nvSpPr>
        <p:spPr>
          <a:xfrm>
            <a:off x="7015781" y="1471581"/>
            <a:ext cx="48238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+mj-lt"/>
                <a:cs typeface="Times New Roman" panose="02020603050405020304" pitchFamily="18" charset="0"/>
              </a:rPr>
              <a:t>Annotated field of view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8AEE85-8AF5-7A98-6661-53104EEB74E4}"/>
              </a:ext>
            </a:extLst>
          </p:cNvPr>
          <p:cNvCxnSpPr>
            <a:cxnSpLocks/>
          </p:cNvCxnSpPr>
          <p:nvPr/>
        </p:nvCxnSpPr>
        <p:spPr>
          <a:xfrm flipH="1" flipV="1">
            <a:off x="4352247" y="3316937"/>
            <a:ext cx="972774" cy="522537"/>
          </a:xfrm>
          <a:prstGeom prst="straightConnector1">
            <a:avLst/>
          </a:prstGeom>
          <a:ln w="44450">
            <a:solidFill>
              <a:srgbClr val="FFFF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846066B-04FA-D3CC-563D-F77EC74DE66E}"/>
              </a:ext>
            </a:extLst>
          </p:cNvPr>
          <p:cNvCxnSpPr>
            <a:cxnSpLocks/>
          </p:cNvCxnSpPr>
          <p:nvPr/>
        </p:nvCxnSpPr>
        <p:spPr>
          <a:xfrm>
            <a:off x="6734232" y="4561915"/>
            <a:ext cx="2219268" cy="526750"/>
          </a:xfrm>
          <a:prstGeom prst="straightConnector1">
            <a:avLst/>
          </a:prstGeom>
          <a:ln w="44450">
            <a:solidFill>
              <a:srgbClr val="FFFF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C97B7751-D716-DA32-7D35-3A25FDA0F703}"/>
              </a:ext>
            </a:extLst>
          </p:cNvPr>
          <p:cNvSpPr txBox="1">
            <a:spLocks/>
          </p:cNvSpPr>
          <p:nvPr/>
        </p:nvSpPr>
        <p:spPr bwMode="auto">
          <a:xfrm>
            <a:off x="5673408" y="1583890"/>
            <a:ext cx="1711900" cy="3821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2000" b="1" dirty="0"/>
              <a:t>Nichols Hall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1FBC46E-D5E8-FB1D-8B3C-9895EAF3D434}"/>
              </a:ext>
            </a:extLst>
          </p:cNvPr>
          <p:cNvCxnSpPr>
            <a:cxnSpLocks/>
          </p:cNvCxnSpPr>
          <p:nvPr/>
        </p:nvCxnSpPr>
        <p:spPr>
          <a:xfrm>
            <a:off x="6865558" y="1958015"/>
            <a:ext cx="1251194" cy="192075"/>
          </a:xfrm>
          <a:prstGeom prst="straightConnector1">
            <a:avLst/>
          </a:prstGeom>
          <a:ln w="44450">
            <a:solidFill>
              <a:srgbClr val="FFFF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D1E60A4B-543F-D642-E1B2-C28FB0583E38}"/>
              </a:ext>
            </a:extLst>
          </p:cNvPr>
          <p:cNvSpPr txBox="1">
            <a:spLocks/>
          </p:cNvSpPr>
          <p:nvPr/>
        </p:nvSpPr>
        <p:spPr bwMode="auto">
          <a:xfrm>
            <a:off x="84484" y="5798066"/>
            <a:ext cx="5215636" cy="3820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2000" b="1" dirty="0">
                <a:solidFill>
                  <a:srgbClr val="FF0000"/>
                </a:solidFill>
              </a:rPr>
              <a:t>Transmit power on par with your cell phone</a:t>
            </a:r>
          </a:p>
        </p:txBody>
      </p:sp>
    </p:spTree>
    <p:extLst>
      <p:ext uri="{BB962C8B-B14F-4D97-AF65-F5344CB8AC3E}">
        <p14:creationId xmlns:p14="http://schemas.microsoft.com/office/powerpoint/2010/main" val="42588919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99346" y="2820210"/>
            <a:ext cx="9269507" cy="1470025"/>
          </a:xfrm>
        </p:spPr>
        <p:txBody>
          <a:bodyPr/>
          <a:lstStyle/>
          <a:p>
            <a:r>
              <a:rPr lang="en-US" dirty="0">
                <a:solidFill>
                  <a:srgbClr val="130CA4"/>
                </a:solidFill>
              </a:rPr>
              <a:t>Optimizing diverse radar waveforms</a:t>
            </a:r>
            <a:br>
              <a:rPr lang="en-US" dirty="0">
                <a:solidFill>
                  <a:srgbClr val="130CA4"/>
                </a:solidFill>
              </a:rPr>
            </a:br>
            <a:r>
              <a:rPr lang="en-US" dirty="0">
                <a:solidFill>
                  <a:srgbClr val="130CA4"/>
                </a:solidFill>
              </a:rPr>
              <a:t>(most recent example thereof)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48D5F9B-9453-BD6E-1609-59BB6CE46A97}"/>
              </a:ext>
            </a:extLst>
          </p:cNvPr>
          <p:cNvSpPr txBox="1">
            <a:spLocks/>
          </p:cNvSpPr>
          <p:nvPr/>
        </p:nvSpPr>
        <p:spPr>
          <a:xfrm>
            <a:off x="1619249" y="4686300"/>
            <a:ext cx="9029700" cy="1721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400" b="1" u="sng" dirty="0">
                <a:solidFill>
                  <a:schemeClr val="tx1"/>
                </a:solidFill>
              </a:rPr>
              <a:t>Students: 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Bahozhoni White (now @ Sandia National Labs)          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Matthew Heintzelman (PhD student)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3A5F5A-D2BC-9FF0-6042-2A8418AC486B}"/>
              </a:ext>
            </a:extLst>
          </p:cNvPr>
          <p:cNvGrpSpPr/>
          <p:nvPr/>
        </p:nvGrpSpPr>
        <p:grpSpPr>
          <a:xfrm>
            <a:off x="3526631" y="560420"/>
            <a:ext cx="5214938" cy="1863725"/>
            <a:chOff x="2720975" y="4091940"/>
            <a:chExt cx="5214938" cy="1863725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98F97DA-7EFD-F366-5483-200C4C26C66B}"/>
                </a:ext>
              </a:extLst>
            </p:cNvPr>
            <p:cNvCxnSpPr/>
            <p:nvPr/>
          </p:nvCxnSpPr>
          <p:spPr>
            <a:xfrm flipV="1">
              <a:off x="2835275" y="4461828"/>
              <a:ext cx="0" cy="131921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D6C9660-42B6-07AB-8F13-173CE5FC6858}"/>
                </a:ext>
              </a:extLst>
            </p:cNvPr>
            <p:cNvCxnSpPr/>
            <p:nvPr/>
          </p:nvCxnSpPr>
          <p:spPr>
            <a:xfrm>
              <a:off x="2835275" y="5781040"/>
              <a:ext cx="478313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0B2C6719-553F-BFF9-8332-5B3ED88DB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413" y="5585778"/>
              <a:ext cx="3175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en-US" i="1"/>
                <a:t>t</a:t>
              </a:r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53C3FBA1-7D7E-58F7-F2BE-753E00F06E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0975" y="4091940"/>
              <a:ext cx="3175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en-US" i="1"/>
                <a:t>f</a:t>
              </a:r>
            </a:p>
          </p:txBody>
        </p:sp>
        <p:sp>
          <p:nvSpPr>
            <p:cNvPr id="10" name="Freeform 36">
              <a:extLst>
                <a:ext uri="{FF2B5EF4-FFF2-40B4-BE49-F238E27FC236}">
                  <a16:creationId xmlns:a16="http://schemas.microsoft.com/office/drawing/2014/main" id="{D46E6319-9D1B-2A25-739A-EBFA59F9FBD6}"/>
                </a:ext>
              </a:extLst>
            </p:cNvPr>
            <p:cNvSpPr/>
            <p:nvPr/>
          </p:nvSpPr>
          <p:spPr>
            <a:xfrm>
              <a:off x="2844800" y="4545965"/>
              <a:ext cx="4730750" cy="1179513"/>
            </a:xfrm>
            <a:custGeom>
              <a:avLst/>
              <a:gdLst>
                <a:gd name="connsiteX0" fmla="*/ 0 w 4730262"/>
                <a:gd name="connsiteY0" fmla="*/ 531883 h 1179874"/>
                <a:gd name="connsiteX1" fmla="*/ 158262 w 4730262"/>
                <a:gd name="connsiteY1" fmla="*/ 461545 h 1179874"/>
                <a:gd name="connsiteX2" fmla="*/ 298939 w 4730262"/>
                <a:gd name="connsiteY2" fmla="*/ 232945 h 1179874"/>
                <a:gd name="connsiteX3" fmla="*/ 457200 w 4730262"/>
                <a:gd name="connsiteY3" fmla="*/ 4345 h 1179874"/>
                <a:gd name="connsiteX4" fmla="*/ 562708 w 4730262"/>
                <a:gd name="connsiteY4" fmla="*/ 443960 h 1179874"/>
                <a:gd name="connsiteX5" fmla="*/ 668216 w 4730262"/>
                <a:gd name="connsiteY5" fmla="*/ 848406 h 1179874"/>
                <a:gd name="connsiteX6" fmla="*/ 791308 w 4730262"/>
                <a:gd name="connsiteY6" fmla="*/ 1077006 h 1179874"/>
                <a:gd name="connsiteX7" fmla="*/ 844062 w 4730262"/>
                <a:gd name="connsiteY7" fmla="*/ 443960 h 1179874"/>
                <a:gd name="connsiteX8" fmla="*/ 1019908 w 4730262"/>
                <a:gd name="connsiteY8" fmla="*/ 391206 h 1179874"/>
                <a:gd name="connsiteX9" fmla="*/ 1230923 w 4730262"/>
                <a:gd name="connsiteY9" fmla="*/ 215360 h 1179874"/>
                <a:gd name="connsiteX10" fmla="*/ 1230923 w 4730262"/>
                <a:gd name="connsiteY10" fmla="*/ 619806 h 1179874"/>
                <a:gd name="connsiteX11" fmla="*/ 1248508 w 4730262"/>
                <a:gd name="connsiteY11" fmla="*/ 848406 h 1179874"/>
                <a:gd name="connsiteX12" fmla="*/ 1406770 w 4730262"/>
                <a:gd name="connsiteY12" fmla="*/ 1094591 h 1179874"/>
                <a:gd name="connsiteX13" fmla="*/ 1600200 w 4730262"/>
                <a:gd name="connsiteY13" fmla="*/ 584637 h 1179874"/>
                <a:gd name="connsiteX14" fmla="*/ 1793631 w 4730262"/>
                <a:gd name="connsiteY14" fmla="*/ 320868 h 1179874"/>
                <a:gd name="connsiteX15" fmla="*/ 1846385 w 4730262"/>
                <a:gd name="connsiteY15" fmla="*/ 654975 h 1179874"/>
                <a:gd name="connsiteX16" fmla="*/ 1916723 w 4730262"/>
                <a:gd name="connsiteY16" fmla="*/ 989083 h 1179874"/>
                <a:gd name="connsiteX17" fmla="*/ 2127739 w 4730262"/>
                <a:gd name="connsiteY17" fmla="*/ 918745 h 1179874"/>
                <a:gd name="connsiteX18" fmla="*/ 2180493 w 4730262"/>
                <a:gd name="connsiteY18" fmla="*/ 654975 h 1179874"/>
                <a:gd name="connsiteX19" fmla="*/ 2373923 w 4730262"/>
                <a:gd name="connsiteY19" fmla="*/ 303283 h 1179874"/>
                <a:gd name="connsiteX20" fmla="*/ 2549770 w 4730262"/>
                <a:gd name="connsiteY20" fmla="*/ 373622 h 1179874"/>
                <a:gd name="connsiteX21" fmla="*/ 2725616 w 4730262"/>
                <a:gd name="connsiteY21" fmla="*/ 602222 h 1179874"/>
                <a:gd name="connsiteX22" fmla="*/ 2936631 w 4730262"/>
                <a:gd name="connsiteY22" fmla="*/ 918745 h 1179874"/>
                <a:gd name="connsiteX23" fmla="*/ 3094893 w 4730262"/>
                <a:gd name="connsiteY23" fmla="*/ 918745 h 1179874"/>
                <a:gd name="connsiteX24" fmla="*/ 3323493 w 4730262"/>
                <a:gd name="connsiteY24" fmla="*/ 461545 h 1179874"/>
                <a:gd name="connsiteX25" fmla="*/ 3481754 w 4730262"/>
                <a:gd name="connsiteY25" fmla="*/ 215360 h 1179874"/>
                <a:gd name="connsiteX26" fmla="*/ 3516923 w 4730262"/>
                <a:gd name="connsiteY26" fmla="*/ 883575 h 1179874"/>
                <a:gd name="connsiteX27" fmla="*/ 3604847 w 4730262"/>
                <a:gd name="connsiteY27" fmla="*/ 1147345 h 1179874"/>
                <a:gd name="connsiteX28" fmla="*/ 3640016 w 4730262"/>
                <a:gd name="connsiteY28" fmla="*/ 180191 h 1179874"/>
                <a:gd name="connsiteX29" fmla="*/ 3745523 w 4730262"/>
                <a:gd name="connsiteY29" fmla="*/ 760483 h 1179874"/>
                <a:gd name="connsiteX30" fmla="*/ 3921370 w 4730262"/>
                <a:gd name="connsiteY30" fmla="*/ 1059422 h 1179874"/>
                <a:gd name="connsiteX31" fmla="*/ 4167554 w 4730262"/>
                <a:gd name="connsiteY31" fmla="*/ 584637 h 1179874"/>
                <a:gd name="connsiteX32" fmla="*/ 4396154 w 4730262"/>
                <a:gd name="connsiteY32" fmla="*/ 356037 h 1179874"/>
                <a:gd name="connsiteX33" fmla="*/ 4554416 w 4730262"/>
                <a:gd name="connsiteY33" fmla="*/ 672560 h 1179874"/>
                <a:gd name="connsiteX34" fmla="*/ 4730262 w 4730262"/>
                <a:gd name="connsiteY34" fmla="*/ 778068 h 117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30262" h="1179874">
                  <a:moveTo>
                    <a:pt x="0" y="531883"/>
                  </a:moveTo>
                  <a:cubicBezTo>
                    <a:pt x="54219" y="521625"/>
                    <a:pt x="108439" y="511368"/>
                    <a:pt x="158262" y="461545"/>
                  </a:cubicBezTo>
                  <a:cubicBezTo>
                    <a:pt x="208085" y="411722"/>
                    <a:pt x="249116" y="309145"/>
                    <a:pt x="298939" y="232945"/>
                  </a:cubicBezTo>
                  <a:cubicBezTo>
                    <a:pt x="348762" y="156745"/>
                    <a:pt x="413239" y="-30824"/>
                    <a:pt x="457200" y="4345"/>
                  </a:cubicBezTo>
                  <a:cubicBezTo>
                    <a:pt x="501162" y="39514"/>
                    <a:pt x="527539" y="303283"/>
                    <a:pt x="562708" y="443960"/>
                  </a:cubicBezTo>
                  <a:cubicBezTo>
                    <a:pt x="597877" y="584637"/>
                    <a:pt x="630116" y="742899"/>
                    <a:pt x="668216" y="848406"/>
                  </a:cubicBezTo>
                  <a:cubicBezTo>
                    <a:pt x="706316" y="953913"/>
                    <a:pt x="762000" y="1144414"/>
                    <a:pt x="791308" y="1077006"/>
                  </a:cubicBezTo>
                  <a:cubicBezTo>
                    <a:pt x="820616" y="1009598"/>
                    <a:pt x="805962" y="558260"/>
                    <a:pt x="844062" y="443960"/>
                  </a:cubicBezTo>
                  <a:cubicBezTo>
                    <a:pt x="882162" y="329660"/>
                    <a:pt x="955431" y="429306"/>
                    <a:pt x="1019908" y="391206"/>
                  </a:cubicBezTo>
                  <a:cubicBezTo>
                    <a:pt x="1084385" y="353106"/>
                    <a:pt x="1195754" y="177260"/>
                    <a:pt x="1230923" y="215360"/>
                  </a:cubicBezTo>
                  <a:cubicBezTo>
                    <a:pt x="1266092" y="253460"/>
                    <a:pt x="1227992" y="514298"/>
                    <a:pt x="1230923" y="619806"/>
                  </a:cubicBezTo>
                  <a:cubicBezTo>
                    <a:pt x="1233854" y="725314"/>
                    <a:pt x="1219200" y="769275"/>
                    <a:pt x="1248508" y="848406"/>
                  </a:cubicBezTo>
                  <a:cubicBezTo>
                    <a:pt x="1277816" y="927537"/>
                    <a:pt x="1348155" y="1138552"/>
                    <a:pt x="1406770" y="1094591"/>
                  </a:cubicBezTo>
                  <a:cubicBezTo>
                    <a:pt x="1465385" y="1050630"/>
                    <a:pt x="1535723" y="713591"/>
                    <a:pt x="1600200" y="584637"/>
                  </a:cubicBezTo>
                  <a:cubicBezTo>
                    <a:pt x="1664677" y="455683"/>
                    <a:pt x="1752600" y="309145"/>
                    <a:pt x="1793631" y="320868"/>
                  </a:cubicBezTo>
                  <a:cubicBezTo>
                    <a:pt x="1834662" y="332591"/>
                    <a:pt x="1825870" y="543606"/>
                    <a:pt x="1846385" y="654975"/>
                  </a:cubicBezTo>
                  <a:cubicBezTo>
                    <a:pt x="1866900" y="766344"/>
                    <a:pt x="1869831" y="945121"/>
                    <a:pt x="1916723" y="989083"/>
                  </a:cubicBezTo>
                  <a:cubicBezTo>
                    <a:pt x="1963615" y="1033045"/>
                    <a:pt x="2083777" y="974430"/>
                    <a:pt x="2127739" y="918745"/>
                  </a:cubicBezTo>
                  <a:cubicBezTo>
                    <a:pt x="2171701" y="863060"/>
                    <a:pt x="2139462" y="757552"/>
                    <a:pt x="2180493" y="654975"/>
                  </a:cubicBezTo>
                  <a:cubicBezTo>
                    <a:pt x="2221524" y="552398"/>
                    <a:pt x="2312377" y="350175"/>
                    <a:pt x="2373923" y="303283"/>
                  </a:cubicBezTo>
                  <a:cubicBezTo>
                    <a:pt x="2435469" y="256391"/>
                    <a:pt x="2491155" y="323799"/>
                    <a:pt x="2549770" y="373622"/>
                  </a:cubicBezTo>
                  <a:cubicBezTo>
                    <a:pt x="2608385" y="423445"/>
                    <a:pt x="2661139" y="511368"/>
                    <a:pt x="2725616" y="602222"/>
                  </a:cubicBezTo>
                  <a:cubicBezTo>
                    <a:pt x="2790093" y="693076"/>
                    <a:pt x="2875085" y="865991"/>
                    <a:pt x="2936631" y="918745"/>
                  </a:cubicBezTo>
                  <a:cubicBezTo>
                    <a:pt x="2998177" y="971499"/>
                    <a:pt x="3030416" y="994945"/>
                    <a:pt x="3094893" y="918745"/>
                  </a:cubicBezTo>
                  <a:cubicBezTo>
                    <a:pt x="3159370" y="842545"/>
                    <a:pt x="3259016" y="578776"/>
                    <a:pt x="3323493" y="461545"/>
                  </a:cubicBezTo>
                  <a:cubicBezTo>
                    <a:pt x="3387970" y="344314"/>
                    <a:pt x="3449516" y="145022"/>
                    <a:pt x="3481754" y="215360"/>
                  </a:cubicBezTo>
                  <a:cubicBezTo>
                    <a:pt x="3513992" y="285698"/>
                    <a:pt x="3496408" y="728244"/>
                    <a:pt x="3516923" y="883575"/>
                  </a:cubicBezTo>
                  <a:cubicBezTo>
                    <a:pt x="3537438" y="1038906"/>
                    <a:pt x="3584332" y="1264576"/>
                    <a:pt x="3604847" y="1147345"/>
                  </a:cubicBezTo>
                  <a:cubicBezTo>
                    <a:pt x="3625363" y="1030114"/>
                    <a:pt x="3616570" y="244668"/>
                    <a:pt x="3640016" y="180191"/>
                  </a:cubicBezTo>
                  <a:cubicBezTo>
                    <a:pt x="3663462" y="115714"/>
                    <a:pt x="3698631" y="613945"/>
                    <a:pt x="3745523" y="760483"/>
                  </a:cubicBezTo>
                  <a:cubicBezTo>
                    <a:pt x="3792415" y="907022"/>
                    <a:pt x="3851032" y="1088730"/>
                    <a:pt x="3921370" y="1059422"/>
                  </a:cubicBezTo>
                  <a:cubicBezTo>
                    <a:pt x="3991709" y="1030114"/>
                    <a:pt x="4088423" y="701868"/>
                    <a:pt x="4167554" y="584637"/>
                  </a:cubicBezTo>
                  <a:cubicBezTo>
                    <a:pt x="4246685" y="467406"/>
                    <a:pt x="4331677" y="341383"/>
                    <a:pt x="4396154" y="356037"/>
                  </a:cubicBezTo>
                  <a:cubicBezTo>
                    <a:pt x="4460631" y="370691"/>
                    <a:pt x="4498731" y="602222"/>
                    <a:pt x="4554416" y="672560"/>
                  </a:cubicBezTo>
                  <a:cubicBezTo>
                    <a:pt x="4610101" y="742898"/>
                    <a:pt x="4630616" y="786860"/>
                    <a:pt x="4730262" y="7780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80985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621C6-91A2-426B-940C-FF5FB96E2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13" y="0"/>
            <a:ext cx="10972800" cy="879936"/>
          </a:xfrm>
        </p:spPr>
        <p:txBody>
          <a:bodyPr/>
          <a:lstStyle/>
          <a:p>
            <a:r>
              <a:rPr lang="en-US" dirty="0"/>
              <a:t>Detecting “movers” with diverse waveforms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88BB2-E4A8-4F5F-95CE-49A8ED69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2D5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D8D4B37-2AE3-793E-6156-6F1E0785C815}"/>
              </a:ext>
            </a:extLst>
          </p:cNvPr>
          <p:cNvSpPr txBox="1">
            <a:spLocks/>
          </p:cNvSpPr>
          <p:nvPr/>
        </p:nvSpPr>
        <p:spPr bwMode="auto">
          <a:xfrm>
            <a:off x="329513" y="2180127"/>
            <a:ext cx="3900488" cy="3820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altLang="en-US" sz="1800" b="1" dirty="0">
              <a:solidFill>
                <a:srgbClr val="008000"/>
              </a:solidFill>
            </a:endParaRPr>
          </a:p>
        </p:txBody>
      </p:sp>
      <p:pic>
        <p:nvPicPr>
          <p:cNvPr id="6" name="1st order">
            <a:extLst>
              <a:ext uri="{FF2B5EF4-FFF2-40B4-BE49-F238E27FC236}">
                <a16:creationId xmlns:a16="http://schemas.microsoft.com/office/drawing/2014/main" id="{C7266075-19FA-CEF3-3139-6D0CD57D6B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1" t="6053" r="5170" b="1963"/>
          <a:stretch/>
        </p:blipFill>
        <p:spPr>
          <a:xfrm>
            <a:off x="4313159" y="918204"/>
            <a:ext cx="7878841" cy="59688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18C1B70-CCCA-F0BD-9180-E9D6F0DF1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8" y="983809"/>
            <a:ext cx="3802171" cy="14770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</a:rPr>
              <a:t>The red blobs are reflections from cars/trucks traversing the intersection of 23</a:t>
            </a:r>
            <a:r>
              <a:rPr lang="en-US" sz="2000" baseline="30000" dirty="0">
                <a:solidFill>
                  <a:srgbClr val="0000FF"/>
                </a:solidFill>
              </a:rPr>
              <a:t>rd</a:t>
            </a:r>
            <a:r>
              <a:rPr lang="en-US" sz="2000" dirty="0">
                <a:solidFill>
                  <a:srgbClr val="0000FF"/>
                </a:solidFill>
              </a:rPr>
              <a:t> &amp; Iowa</a:t>
            </a:r>
          </a:p>
          <a:p>
            <a:pPr marL="0" indent="0">
              <a:buNone/>
            </a:pPr>
            <a:endParaRPr lang="en-US" sz="20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</a:rPr>
              <a:t>The blue background is the “noise floor”</a:t>
            </a:r>
          </a:p>
          <a:p>
            <a:pPr marL="0" indent="0">
              <a:buNone/>
            </a:pPr>
            <a:endParaRPr lang="en-US" sz="20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</a:rPr>
              <a:t>The darker blue vertical strip in the center is where we have suppressed “ground clutter” scattering (buildings, trees, etc)</a:t>
            </a:r>
          </a:p>
          <a:p>
            <a:pPr marL="0" indent="0">
              <a:buNone/>
            </a:pPr>
            <a:endParaRPr lang="en-US" sz="20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000" u="sng" dirty="0">
                <a:solidFill>
                  <a:srgbClr val="0000FF"/>
                </a:solidFill>
              </a:rPr>
              <a:t>Not shown</a:t>
            </a:r>
            <a:r>
              <a:rPr lang="en-US" sz="2000" dirty="0">
                <a:solidFill>
                  <a:srgbClr val="0000FF"/>
                </a:solidFill>
              </a:rPr>
              <a:t>: a complicated gradient derivation to enable design of these waveforms</a:t>
            </a:r>
          </a:p>
        </p:txBody>
      </p:sp>
    </p:spTree>
    <p:extLst>
      <p:ext uri="{BB962C8B-B14F-4D97-AF65-F5344CB8AC3E}">
        <p14:creationId xmlns:p14="http://schemas.microsoft.com/office/powerpoint/2010/main" val="36664244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99346" y="2538445"/>
            <a:ext cx="9269507" cy="1470025"/>
          </a:xfrm>
        </p:spPr>
        <p:txBody>
          <a:bodyPr/>
          <a:lstStyle/>
          <a:p>
            <a:r>
              <a:rPr lang="en-US" dirty="0">
                <a:solidFill>
                  <a:srgbClr val="130CA4"/>
                </a:solidFill>
              </a:rPr>
              <a:t>Real-time “cognitive” radar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48D5F9B-9453-BD6E-1609-59BB6CE46A97}"/>
              </a:ext>
            </a:extLst>
          </p:cNvPr>
          <p:cNvSpPr txBox="1">
            <a:spLocks/>
          </p:cNvSpPr>
          <p:nvPr/>
        </p:nvSpPr>
        <p:spPr>
          <a:xfrm>
            <a:off x="1619249" y="4686300"/>
            <a:ext cx="9029700" cy="1721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400" b="1" u="sng" dirty="0">
                <a:solidFill>
                  <a:schemeClr val="tx1"/>
                </a:solidFill>
              </a:rPr>
              <a:t>Students: 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Dr. Jon Owen (now KU Research Asst. Prof.)          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Dr. Brandon Ravenscroft (now @ Johns Hopkins APL)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               Dr. Charles Mohr (now @ AFRL Sensors Directorate)</a:t>
            </a:r>
          </a:p>
        </p:txBody>
      </p:sp>
    </p:spTree>
    <p:extLst>
      <p:ext uri="{BB962C8B-B14F-4D97-AF65-F5344CB8AC3E}">
        <p14:creationId xmlns:p14="http://schemas.microsoft.com/office/powerpoint/2010/main" val="16473132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964D20B-A5F4-13A3-F16C-C540914FA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1500"/>
            <a:ext cx="4848664" cy="3636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C621C6-91A2-426B-940C-FF5FB96E2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13" y="0"/>
            <a:ext cx="10972800" cy="879936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real-time sense-and-notch 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88BB2-E4A8-4F5F-95CE-49A8ED69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2D5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D8D4B37-2AE3-793E-6156-6F1E0785C815}"/>
              </a:ext>
            </a:extLst>
          </p:cNvPr>
          <p:cNvSpPr txBox="1">
            <a:spLocks/>
          </p:cNvSpPr>
          <p:nvPr/>
        </p:nvSpPr>
        <p:spPr bwMode="auto">
          <a:xfrm>
            <a:off x="329513" y="2180127"/>
            <a:ext cx="3900488" cy="3820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altLang="en-US" sz="1800" b="1" dirty="0">
              <a:solidFill>
                <a:srgbClr val="008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F4CFE6-3C2B-9BE3-2A17-8C0D6CF8D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836" y="787277"/>
            <a:ext cx="3016647" cy="226248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A9F264-C8CA-373C-C5A6-07A5441C49DF}"/>
              </a:ext>
            </a:extLst>
          </p:cNvPr>
          <p:cNvSpPr txBox="1">
            <a:spLocks/>
          </p:cNvSpPr>
          <p:nvPr/>
        </p:nvSpPr>
        <p:spPr>
          <a:xfrm>
            <a:off x="9176469" y="893641"/>
            <a:ext cx="2779283" cy="128648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1" dirty="0">
                <a:solidFill>
                  <a:srgbClr val="FF0000"/>
                </a:solidFill>
              </a:rPr>
              <a:t>responsive waveform design/generation for up to 4.4 kHz PRF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E8C7B5C-D322-419E-D9ED-E1A9DCF97C5E}"/>
              </a:ext>
            </a:extLst>
          </p:cNvPr>
          <p:cNvSpPr txBox="1">
            <a:spLocks/>
          </p:cNvSpPr>
          <p:nvPr/>
        </p:nvSpPr>
        <p:spPr>
          <a:xfrm>
            <a:off x="759670" y="3076967"/>
            <a:ext cx="3040174" cy="33470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1" dirty="0">
                <a:solidFill>
                  <a:srgbClr val="FF0000"/>
                </a:solidFill>
              </a:rPr>
              <a:t>standard operation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0C6A82-1F84-6024-F06D-465F8D277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35" y="3221500"/>
            <a:ext cx="4848665" cy="3636499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AA273CD-F5F5-8865-5D60-95FA660EACAE}"/>
              </a:ext>
            </a:extLst>
          </p:cNvPr>
          <p:cNvSpPr txBox="1">
            <a:spLocks/>
          </p:cNvSpPr>
          <p:nvPr/>
        </p:nvSpPr>
        <p:spPr>
          <a:xfrm>
            <a:off x="7509435" y="3051681"/>
            <a:ext cx="4516464" cy="31222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1" dirty="0">
                <a:solidFill>
                  <a:srgbClr val="FF0000"/>
                </a:solidFill>
              </a:rPr>
              <a:t>using dynamic transmit spectral notching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DDAD1F-44EC-9289-222B-041D2AC71B3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7" t="12831" r="18159" b="47842"/>
          <a:stretch/>
        </p:blipFill>
        <p:spPr bwMode="auto">
          <a:xfrm>
            <a:off x="1212476" y="945509"/>
            <a:ext cx="3517556" cy="1988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B43EED8-06FE-7C12-140B-09A531D83F42}"/>
              </a:ext>
            </a:extLst>
          </p:cNvPr>
          <p:cNvSpPr txBox="1">
            <a:spLocks/>
          </p:cNvSpPr>
          <p:nvPr/>
        </p:nvSpPr>
        <p:spPr>
          <a:xfrm>
            <a:off x="1260911" y="1074338"/>
            <a:ext cx="1395645" cy="33470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500" b="1" dirty="0">
                <a:solidFill>
                  <a:srgbClr val="FF0000"/>
                </a:solidFill>
              </a:rPr>
              <a:t>interference source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51C7504-F2A5-5618-AEC3-3AED6CD50841}"/>
              </a:ext>
            </a:extLst>
          </p:cNvPr>
          <p:cNvSpPr/>
          <p:nvPr/>
        </p:nvSpPr>
        <p:spPr>
          <a:xfrm>
            <a:off x="1798212" y="1570446"/>
            <a:ext cx="1256500" cy="10238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FAAD171-2A93-5D6C-B7A8-8E04B5904369}"/>
              </a:ext>
            </a:extLst>
          </p:cNvPr>
          <p:cNvSpPr/>
          <p:nvPr/>
        </p:nvSpPr>
        <p:spPr>
          <a:xfrm>
            <a:off x="3242427" y="949538"/>
            <a:ext cx="986458" cy="7555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EA0DAED-B479-ED10-421D-EB5B90E89D0C}"/>
              </a:ext>
            </a:extLst>
          </p:cNvPr>
          <p:cNvSpPr txBox="1">
            <a:spLocks/>
          </p:cNvSpPr>
          <p:nvPr/>
        </p:nvSpPr>
        <p:spPr>
          <a:xfrm>
            <a:off x="4619076" y="878654"/>
            <a:ext cx="1307422" cy="158284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500" b="1" dirty="0">
                <a:solidFill>
                  <a:srgbClr val="FF0000"/>
                </a:solidFill>
              </a:rPr>
              <a:t>radar </a:t>
            </a:r>
          </a:p>
          <a:p>
            <a:pPr marL="0" indent="0" algn="ctr" defTabSz="68580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500" b="1" dirty="0">
                <a:solidFill>
                  <a:srgbClr val="FF0000"/>
                </a:solidFill>
              </a:rPr>
              <a:t>transmitter    &amp; receiver</a:t>
            </a:r>
          </a:p>
          <a:p>
            <a:pPr marL="0" indent="0" algn="ctr" defTabSz="68580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500" b="1" dirty="0">
                <a:solidFill>
                  <a:srgbClr val="FF0000"/>
                </a:solidFill>
              </a:rPr>
              <a:t>(SDR not visible)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547A38E-17B9-C4B1-A28B-0754D2A5698E}"/>
              </a:ext>
            </a:extLst>
          </p:cNvPr>
          <p:cNvSpPr txBox="1">
            <a:spLocks/>
          </p:cNvSpPr>
          <p:nvPr/>
        </p:nvSpPr>
        <p:spPr>
          <a:xfrm>
            <a:off x="4988782" y="4096255"/>
            <a:ext cx="2214436" cy="128648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1" dirty="0">
                <a:solidFill>
                  <a:schemeClr val="tx1"/>
                </a:solidFill>
              </a:rPr>
              <a:t>Our first demo to OUSD(R&amp;E)</a:t>
            </a:r>
          </a:p>
          <a:p>
            <a:pPr marL="0" indent="0" algn="ctr" defTabSz="68580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800" b="1" dirty="0">
              <a:solidFill>
                <a:schemeClr val="tx1"/>
              </a:solidFill>
            </a:endParaRPr>
          </a:p>
          <a:p>
            <a:pPr marL="0" indent="0" algn="ctr" defTabSz="68580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800" b="1" dirty="0">
              <a:solidFill>
                <a:schemeClr val="tx1"/>
              </a:solidFill>
            </a:endParaRPr>
          </a:p>
          <a:p>
            <a:pPr marL="0" indent="0" algn="ctr" defTabSz="68580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800" b="1" dirty="0">
              <a:solidFill>
                <a:schemeClr val="tx1"/>
              </a:solidFill>
            </a:endParaRPr>
          </a:p>
          <a:p>
            <a:pPr marL="0" indent="0" algn="ctr" defTabSz="68580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800" b="1" dirty="0">
              <a:solidFill>
                <a:schemeClr val="tx1"/>
              </a:solidFill>
            </a:endParaRPr>
          </a:p>
          <a:p>
            <a:pPr marL="0" indent="0" algn="ctr" defTabSz="68580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1" dirty="0">
                <a:solidFill>
                  <a:schemeClr val="tx1"/>
                </a:solidFill>
              </a:rPr>
              <a:t>Can see the moving cars/trucks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6D56B1A-8093-860A-06A0-371DF441465B}"/>
              </a:ext>
            </a:extLst>
          </p:cNvPr>
          <p:cNvSpPr/>
          <p:nvPr/>
        </p:nvSpPr>
        <p:spPr>
          <a:xfrm rot="7052010">
            <a:off x="8844494" y="4832737"/>
            <a:ext cx="2113077" cy="91492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75C3990-35A0-06B3-2CE5-70AEBF14EE5E}"/>
              </a:ext>
            </a:extLst>
          </p:cNvPr>
          <p:cNvSpPr/>
          <p:nvPr/>
        </p:nvSpPr>
        <p:spPr>
          <a:xfrm rot="7052010">
            <a:off x="7604229" y="4520688"/>
            <a:ext cx="2113077" cy="7802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0743491-DEE4-C4E6-50E5-2E69AB468D45}"/>
              </a:ext>
            </a:extLst>
          </p:cNvPr>
          <p:cNvCxnSpPr>
            <a:cxnSpLocks/>
          </p:cNvCxnSpPr>
          <p:nvPr/>
        </p:nvCxnSpPr>
        <p:spPr>
          <a:xfrm flipV="1">
            <a:off x="7002739" y="5704764"/>
            <a:ext cx="994849" cy="442463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AA95BD9-D5C0-1536-DD92-6F0E540FE5AC}"/>
              </a:ext>
            </a:extLst>
          </p:cNvPr>
          <p:cNvCxnSpPr>
            <a:cxnSpLocks/>
          </p:cNvCxnSpPr>
          <p:nvPr/>
        </p:nvCxnSpPr>
        <p:spPr>
          <a:xfrm flipV="1">
            <a:off x="7002739" y="5939554"/>
            <a:ext cx="2142265" cy="207673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6134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99346" y="2538445"/>
            <a:ext cx="9269507" cy="1470025"/>
          </a:xfrm>
        </p:spPr>
        <p:txBody>
          <a:bodyPr/>
          <a:lstStyle/>
          <a:p>
            <a:r>
              <a:rPr lang="en-US" dirty="0">
                <a:solidFill>
                  <a:srgbClr val="130CA4"/>
                </a:solidFill>
              </a:rPr>
              <a:t>Embedding information into            radar emissions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B32A36C-2F91-760B-DD71-EB396A1C78B6}"/>
              </a:ext>
            </a:extLst>
          </p:cNvPr>
          <p:cNvSpPr txBox="1">
            <a:spLocks/>
          </p:cNvSpPr>
          <p:nvPr/>
        </p:nvSpPr>
        <p:spPr>
          <a:xfrm>
            <a:off x="1619249" y="4686300"/>
            <a:ext cx="9029700" cy="1721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400" b="1" u="sng" dirty="0">
                <a:solidFill>
                  <a:schemeClr val="tx1"/>
                </a:solidFill>
              </a:rPr>
              <a:t>Students: 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Dr. Brandon Ravenscroft (now @ Johns Hopkins APL)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 Prof. Patrick McCormick (now KU Asst. Prof.)</a:t>
            </a:r>
          </a:p>
        </p:txBody>
      </p:sp>
    </p:spTree>
    <p:extLst>
      <p:ext uri="{BB962C8B-B14F-4D97-AF65-F5344CB8AC3E}">
        <p14:creationId xmlns:p14="http://schemas.microsoft.com/office/powerpoint/2010/main" val="37638690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621C6-91A2-426B-940C-FF5FB96E2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Dual-Function Radar &amp; Communications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88BB2-E4A8-4F5F-95CE-49A8ED69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2D5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3FBEE1-27C3-4FF3-8F50-F93D91057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8" y="983809"/>
            <a:ext cx="11528612" cy="6793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</a:rPr>
              <a:t>Embedding standard OFDM comms into FM radar structure (after optimization) @ 300 bits/pulse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5A850E4E-F0FB-4937-A822-A5F4CEB3B22B}"/>
              </a:ext>
            </a:extLst>
          </p:cNvPr>
          <p:cNvSpPr txBox="1">
            <a:spLocks/>
          </p:cNvSpPr>
          <p:nvPr/>
        </p:nvSpPr>
        <p:spPr>
          <a:xfrm>
            <a:off x="510988" y="5849841"/>
            <a:ext cx="11268636" cy="50501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00"/>
                </a:solidFill>
              </a:rPr>
              <a:t>We’ve developed &amp; demonstrated several other dual-function radar/comms methods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C6E6ED-E118-34E4-168D-46B74A9A925F}"/>
              </a:ext>
            </a:extLst>
          </p:cNvPr>
          <p:cNvSpPr txBox="1"/>
          <p:nvPr/>
        </p:nvSpPr>
        <p:spPr>
          <a:xfrm>
            <a:off x="1946349" y="1609683"/>
            <a:ext cx="36753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>
                <a:solidFill>
                  <a:srgbClr val="FF0000"/>
                </a:solidFill>
                <a:latin typeface="+mj-lt"/>
                <a:ea typeface="MS PGothic" pitchFamily="34" charset="-128"/>
                <a:cs typeface="+mn-cs"/>
              </a:rPr>
              <a:t>Radar range-Doppler response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D28C3D-2AA7-CE39-8115-299CCED5B22F}"/>
              </a:ext>
            </a:extLst>
          </p:cNvPr>
          <p:cNvSpPr txBox="1"/>
          <p:nvPr/>
        </p:nvSpPr>
        <p:spPr>
          <a:xfrm>
            <a:off x="6479582" y="1627029"/>
            <a:ext cx="41558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>
                <a:solidFill>
                  <a:srgbClr val="FF0000"/>
                </a:solidFill>
                <a:latin typeface="+mj-lt"/>
                <a:ea typeface="MS PGothic" pitchFamily="34" charset="-128"/>
                <a:cs typeface="+mn-cs"/>
              </a:rPr>
              <a:t>open-air demodulation of 64-QAM</a:t>
            </a:r>
          </a:p>
        </p:txBody>
      </p:sp>
      <p:pic>
        <p:nvPicPr>
          <p:cNvPr id="20" name="Picture 2" descr="Figure 3 RD Map">
            <a:extLst>
              <a:ext uri="{FF2B5EF4-FFF2-40B4-BE49-F238E27FC236}">
                <a16:creationId xmlns:a16="http://schemas.microsoft.com/office/drawing/2014/main" id="{6314F88F-BAD7-9158-82EB-A08CB2990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792" y="2085245"/>
            <a:ext cx="4958480" cy="35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4D720160-EB5B-3CB7-AF71-30679C742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" r="543" b="562"/>
          <a:stretch>
            <a:fillRect/>
          </a:stretch>
        </p:blipFill>
        <p:spPr bwMode="auto">
          <a:xfrm>
            <a:off x="6550684" y="2085248"/>
            <a:ext cx="3527183" cy="345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53652DE-D395-40CC-DD34-28C06CDF81F3}"/>
              </a:ext>
            </a:extLst>
          </p:cNvPr>
          <p:cNvSpPr txBox="1">
            <a:spLocks/>
          </p:cNvSpPr>
          <p:nvPr/>
        </p:nvSpPr>
        <p:spPr bwMode="auto">
          <a:xfrm>
            <a:off x="10077867" y="2590267"/>
            <a:ext cx="2015249" cy="13215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33CC"/>
                </a:solidFill>
                <a:latin typeface="Calibri" pitchFamily="34" charset="0"/>
              </a:rPr>
              <a:t>after sync &amp; equalization (every 50</a:t>
            </a:r>
            <a:r>
              <a:rPr lang="en-US" sz="2000" b="1" baseline="30000" dirty="0">
                <a:solidFill>
                  <a:srgbClr val="0033CC"/>
                </a:solidFill>
                <a:latin typeface="Calibri" pitchFamily="34" charset="0"/>
              </a:rPr>
              <a:t>th</a:t>
            </a:r>
            <a:r>
              <a:rPr lang="en-US" sz="2000" b="1" dirty="0">
                <a:solidFill>
                  <a:srgbClr val="0033CC"/>
                </a:solidFill>
                <a:latin typeface="Calibri" pitchFamily="34" charset="0"/>
              </a:rPr>
              <a:t> pulse used as pilot)</a:t>
            </a:r>
          </a:p>
        </p:txBody>
      </p:sp>
    </p:spTree>
    <p:extLst>
      <p:ext uri="{BB962C8B-B14F-4D97-AF65-F5344CB8AC3E}">
        <p14:creationId xmlns:p14="http://schemas.microsoft.com/office/powerpoint/2010/main" val="20447986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99346" y="1627094"/>
            <a:ext cx="9269507" cy="23397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30CA4"/>
                </a:solidFill>
              </a:rPr>
              <a:t>Structure-based adaptive               cancellation / estimation</a:t>
            </a:r>
            <a:br>
              <a:rPr lang="en-US" dirty="0">
                <a:solidFill>
                  <a:srgbClr val="130CA4"/>
                </a:solidFill>
              </a:rPr>
            </a:br>
            <a:r>
              <a:rPr lang="en-US" sz="1500" dirty="0">
                <a:solidFill>
                  <a:srgbClr val="130CA4"/>
                </a:solidFill>
              </a:rPr>
              <a:t> </a:t>
            </a:r>
            <a:br>
              <a:rPr lang="en-US" dirty="0">
                <a:solidFill>
                  <a:srgbClr val="130CA4"/>
                </a:solidFill>
              </a:rPr>
            </a:br>
            <a:r>
              <a:rPr lang="en-US" dirty="0">
                <a:solidFill>
                  <a:srgbClr val="130CA4"/>
                </a:solidFill>
              </a:rPr>
              <a:t>(“</a:t>
            </a:r>
            <a:r>
              <a:rPr lang="en-US" i="1" dirty="0" err="1">
                <a:solidFill>
                  <a:srgbClr val="130CA4"/>
                </a:solidFill>
              </a:rPr>
              <a:t>canstellmation</a:t>
            </a:r>
            <a:r>
              <a:rPr lang="en-US" dirty="0">
                <a:solidFill>
                  <a:srgbClr val="130CA4"/>
                </a:solidFill>
              </a:rPr>
              <a:t>” didn’t catch on)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639A925-6431-76AA-8CFD-E376EB45A9AF}"/>
              </a:ext>
            </a:extLst>
          </p:cNvPr>
          <p:cNvSpPr txBox="1">
            <a:spLocks/>
          </p:cNvSpPr>
          <p:nvPr/>
        </p:nvSpPr>
        <p:spPr>
          <a:xfrm>
            <a:off x="1619249" y="4457700"/>
            <a:ext cx="9029700" cy="1721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400" b="1" u="sng" dirty="0">
                <a:solidFill>
                  <a:schemeClr val="tx1"/>
                </a:solidFill>
              </a:rPr>
              <a:t>Students: 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Levi Goodman (now @ Northrop-Grumman)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(soon to be Dr.) Christian Jones (now @ NRL Radar Division)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Dr. Lumumba Harnett (now @ Leidos)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Dr. Charles Mohr (now @ AFRL Sensors Directorate)</a:t>
            </a:r>
          </a:p>
        </p:txBody>
      </p:sp>
    </p:spTree>
    <p:extLst>
      <p:ext uri="{BB962C8B-B14F-4D97-AF65-F5344CB8AC3E}">
        <p14:creationId xmlns:p14="http://schemas.microsoft.com/office/powerpoint/2010/main" val="22791698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9E77AA5-13DA-CECD-A062-9A3C36C4BCA2}"/>
              </a:ext>
            </a:extLst>
          </p:cNvPr>
          <p:cNvSpPr/>
          <p:nvPr/>
        </p:nvSpPr>
        <p:spPr>
          <a:xfrm>
            <a:off x="0" y="6204630"/>
            <a:ext cx="12192000" cy="717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Blink and you’ll miss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2D5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9398D46-C05F-7EE3-A9C6-137A9675F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49643"/>
            <a:ext cx="11201400" cy="1384297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W-band radar concept develop by Prof. Chris Allen to detect/track high-speed objects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 here a reusable paintball (or “re-ball”)</a:t>
            </a:r>
          </a:p>
          <a:p>
            <a:pPr marL="0" indent="0">
              <a:buNone/>
            </a:pPr>
            <a:endParaRPr lang="en-US" sz="900" dirty="0">
              <a:solidFill>
                <a:srgbClr val="0000FF"/>
              </a:solidFill>
            </a:endParaRPr>
          </a:p>
          <a:p>
            <a:r>
              <a:rPr lang="en-US" sz="2200" dirty="0">
                <a:solidFill>
                  <a:srgbClr val="0000FF"/>
                </a:solidFill>
              </a:rPr>
              <a:t>Free-space capture inside high-clutter environment (Apollo room of Nichols Hall)</a:t>
            </a:r>
          </a:p>
          <a:p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26FAE84-D9F9-81B4-1C0A-4C4BD5F5AE73}"/>
              </a:ext>
            </a:extLst>
          </p:cNvPr>
          <p:cNvSpPr txBox="1">
            <a:spLocks/>
          </p:cNvSpPr>
          <p:nvPr/>
        </p:nvSpPr>
        <p:spPr bwMode="auto">
          <a:xfrm>
            <a:off x="1064166" y="2396539"/>
            <a:ext cx="4391446" cy="3820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2000" b="1" dirty="0">
                <a:solidFill>
                  <a:srgbClr val="FF0000"/>
                </a:solidFill>
              </a:rPr>
              <a:t>standard stretch processing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6625011-6F71-290E-56BC-407577AEB2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2929" r="2153" b="4183"/>
          <a:stretch/>
        </p:blipFill>
        <p:spPr bwMode="auto">
          <a:xfrm>
            <a:off x="757329" y="2804778"/>
            <a:ext cx="5065913" cy="36318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FF7B17-740F-BC39-945B-79CE7E31BC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t="2929" r="2153" b="4183"/>
          <a:stretch/>
        </p:blipFill>
        <p:spPr bwMode="auto">
          <a:xfrm>
            <a:off x="6095999" y="2828181"/>
            <a:ext cx="5232463" cy="37634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6FCA980-73F0-0844-DFF1-E16F3BEE69E9}"/>
              </a:ext>
            </a:extLst>
          </p:cNvPr>
          <p:cNvSpPr txBox="1">
            <a:spLocks/>
          </p:cNvSpPr>
          <p:nvPr/>
        </p:nvSpPr>
        <p:spPr bwMode="auto">
          <a:xfrm>
            <a:off x="2271193" y="6461468"/>
            <a:ext cx="4493894" cy="3820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2000" b="1" dirty="0"/>
              <a:t>sheet vibration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19C97B8-32B6-58FA-A147-25CAC1AEFCEB}"/>
              </a:ext>
            </a:extLst>
          </p:cNvPr>
          <p:cNvSpPr/>
          <p:nvPr/>
        </p:nvSpPr>
        <p:spPr>
          <a:xfrm>
            <a:off x="6369559" y="5074064"/>
            <a:ext cx="1089100" cy="11898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8802068-A3B6-357A-8F26-8CC8B929CC39}"/>
              </a:ext>
            </a:extLst>
          </p:cNvPr>
          <p:cNvCxnSpPr/>
          <p:nvPr/>
        </p:nvCxnSpPr>
        <p:spPr>
          <a:xfrm flipV="1">
            <a:off x="5468984" y="5950981"/>
            <a:ext cx="910279" cy="66821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649F3DA-F631-45D3-44AE-F705BF1D83F1}"/>
              </a:ext>
            </a:extLst>
          </p:cNvPr>
          <p:cNvCxnSpPr>
            <a:cxnSpLocks/>
          </p:cNvCxnSpPr>
          <p:nvPr/>
        </p:nvCxnSpPr>
        <p:spPr>
          <a:xfrm flipH="1" flipV="1">
            <a:off x="1885369" y="5657843"/>
            <a:ext cx="1690206" cy="99140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0B50D349-10B5-589C-AB19-E823F05A6455}"/>
              </a:ext>
            </a:extLst>
          </p:cNvPr>
          <p:cNvSpPr txBox="1">
            <a:spLocks/>
          </p:cNvSpPr>
          <p:nvPr/>
        </p:nvSpPr>
        <p:spPr bwMode="auto">
          <a:xfrm>
            <a:off x="8792982" y="6379525"/>
            <a:ext cx="2180646" cy="3820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2000" b="1" dirty="0"/>
              <a:t>re-ball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1412F5B-C062-5D7E-85B6-963B2BC1805E}"/>
              </a:ext>
            </a:extLst>
          </p:cNvPr>
          <p:cNvSpPr/>
          <p:nvPr/>
        </p:nvSpPr>
        <p:spPr>
          <a:xfrm rot="1584675">
            <a:off x="8032820" y="3004845"/>
            <a:ext cx="832869" cy="227412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7814278-FA4A-1852-9D09-0754A2D5F19B}"/>
              </a:ext>
            </a:extLst>
          </p:cNvPr>
          <p:cNvCxnSpPr>
            <a:cxnSpLocks/>
          </p:cNvCxnSpPr>
          <p:nvPr/>
        </p:nvCxnSpPr>
        <p:spPr>
          <a:xfrm flipH="1" flipV="1">
            <a:off x="8449254" y="5000782"/>
            <a:ext cx="990596" cy="15211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CD41DA8D-8E07-5D36-8065-112165C3787D}"/>
              </a:ext>
            </a:extLst>
          </p:cNvPr>
          <p:cNvSpPr txBox="1">
            <a:spLocks/>
          </p:cNvSpPr>
          <p:nvPr/>
        </p:nvSpPr>
        <p:spPr bwMode="auto">
          <a:xfrm>
            <a:off x="6203989" y="2425512"/>
            <a:ext cx="4493894" cy="3820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2000" b="1" dirty="0">
                <a:solidFill>
                  <a:srgbClr val="FF0000"/>
                </a:solidFill>
              </a:rPr>
              <a:t>adaptive processing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FC241CC6-4F54-28B9-42E0-41965B8B9CB4}"/>
              </a:ext>
            </a:extLst>
          </p:cNvPr>
          <p:cNvSpPr txBox="1">
            <a:spLocks/>
          </p:cNvSpPr>
          <p:nvPr/>
        </p:nvSpPr>
        <p:spPr bwMode="auto">
          <a:xfrm>
            <a:off x="-153691" y="2630831"/>
            <a:ext cx="1598343" cy="8799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altLang="en-US" sz="2000" b="1" dirty="0"/>
              <a:t>fans in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altLang="en-US" sz="2000" b="1" dirty="0"/>
              <a:t>ductwork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BD532D2-9F9C-F7BF-0EEE-49C5F119BA70}"/>
              </a:ext>
            </a:extLst>
          </p:cNvPr>
          <p:cNvCxnSpPr>
            <a:cxnSpLocks/>
          </p:cNvCxnSpPr>
          <p:nvPr/>
        </p:nvCxnSpPr>
        <p:spPr>
          <a:xfrm>
            <a:off x="1064166" y="2985500"/>
            <a:ext cx="1439883" cy="1176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045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99346" y="2693987"/>
            <a:ext cx="9269507" cy="1470025"/>
          </a:xfrm>
        </p:spPr>
        <p:txBody>
          <a:bodyPr/>
          <a:lstStyle/>
          <a:p>
            <a:r>
              <a:rPr lang="en-US" dirty="0">
                <a:solidFill>
                  <a:srgbClr val="130CA4"/>
                </a:solidFill>
              </a:rPr>
              <a:t>Single Pulse Imaging (SPI)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521F8A3-8BC2-6AA8-7F3A-AB95A130C0B5}"/>
              </a:ext>
            </a:extLst>
          </p:cNvPr>
          <p:cNvSpPr txBox="1">
            <a:spLocks/>
          </p:cNvSpPr>
          <p:nvPr/>
        </p:nvSpPr>
        <p:spPr>
          <a:xfrm>
            <a:off x="1619249" y="4686300"/>
            <a:ext cx="9029700" cy="1721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400" b="1" u="sng" dirty="0">
                <a:solidFill>
                  <a:schemeClr val="tx1"/>
                </a:solidFill>
              </a:rPr>
              <a:t>Students: 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David Felton (PhD student)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(soon to be Dr.) Christian Jones (now @ NRL Radar Division)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(soon to be Dr.) Daniel Herr (being recruited by MIT Lincoln Lab)</a:t>
            </a:r>
          </a:p>
          <a:p>
            <a:pPr fontAlgn="auto">
              <a:spcAft>
                <a:spcPts val="0"/>
              </a:spcAft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44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E5CDA-843E-C439-DF73-66466DF4B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thanks are in order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BA42B-C684-C7C8-02E4-331B7A07C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5373"/>
            <a:ext cx="10972800" cy="4104978"/>
          </a:xfrm>
        </p:spPr>
        <p:txBody>
          <a:bodyPr>
            <a:noAutofit/>
          </a:bodyPr>
          <a:lstStyle/>
          <a:p>
            <a:r>
              <a:rPr lang="en-US" u="sng" dirty="0"/>
              <a:t>To KU administration</a:t>
            </a:r>
            <a:r>
              <a:rPr lang="en-US" dirty="0"/>
              <a:t> for continued support of defense research</a:t>
            </a:r>
            <a:endParaRPr lang="en-US" u="sng" dirty="0"/>
          </a:p>
          <a:p>
            <a:endParaRPr lang="en-US" u="sng" dirty="0"/>
          </a:p>
          <a:p>
            <a:r>
              <a:rPr lang="en-US" u="sng" dirty="0"/>
              <a:t>To mentors &amp; colleagues</a:t>
            </a:r>
            <a:r>
              <a:rPr lang="en-US" dirty="0"/>
              <a:t> @ KU and beyond</a:t>
            </a:r>
          </a:p>
          <a:p>
            <a:endParaRPr lang="en-US" dirty="0"/>
          </a:p>
          <a:p>
            <a:r>
              <a:rPr lang="en-US" u="sng" dirty="0"/>
              <a:t>To our incredible staff</a:t>
            </a:r>
            <a:r>
              <a:rPr lang="en-US" dirty="0"/>
              <a:t> – “above &amp; beyond” is their status quo</a:t>
            </a:r>
          </a:p>
          <a:p>
            <a:endParaRPr lang="en-US" dirty="0"/>
          </a:p>
          <a:p>
            <a:r>
              <a:rPr lang="en-US" u="sng" dirty="0"/>
              <a:t>To our students</a:t>
            </a:r>
            <a:r>
              <a:rPr lang="en-US" dirty="0"/>
              <a:t> – making me look good since 2005</a:t>
            </a:r>
          </a:p>
        </p:txBody>
      </p:sp>
    </p:spTree>
    <p:extLst>
      <p:ext uri="{BB962C8B-B14F-4D97-AF65-F5344CB8AC3E}">
        <p14:creationId xmlns:p14="http://schemas.microsoft.com/office/powerpoint/2010/main" val="22840284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621C6-91A2-426B-940C-FF5FB96E2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</a:t>
            </a:r>
            <a:r>
              <a:rPr lang="en-US" dirty="0" err="1"/>
              <a:t>Beamspoiling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88BB2-E4A8-4F5F-95CE-49A8ED69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2D5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3FBEE1-27C3-4FF3-8F50-F93D91057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8" y="1115567"/>
            <a:ext cx="11268636" cy="1833355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This localized covariance is incorporated into the RMMSE filter to </a:t>
            </a:r>
            <a:r>
              <a:rPr lang="en-US" sz="2000" b="1" dirty="0">
                <a:solidFill>
                  <a:srgbClr val="FF0000"/>
                </a:solidFill>
              </a:rPr>
              <a:t>“spoil” excessive super-resolution</a:t>
            </a:r>
            <a:r>
              <a:rPr lang="en-US" sz="2000" dirty="0">
                <a:solidFill>
                  <a:srgbClr val="0000FF"/>
                </a:solidFill>
              </a:rPr>
              <a:t> of components in the localized covariance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F54041-EB2A-498F-BE35-ABD55CF4F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387" y="3673897"/>
            <a:ext cx="3348038" cy="876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E088B2-9771-4FC7-9E11-DB423ED3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972" y="5699304"/>
            <a:ext cx="4700591" cy="604838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EE86D7C-A58A-411F-97BF-A8632832B90B}"/>
              </a:ext>
            </a:extLst>
          </p:cNvPr>
          <p:cNvGraphicFramePr>
            <a:graphicFrameLocks noGrp="1"/>
          </p:cNvGraphicFramePr>
          <p:nvPr/>
        </p:nvGraphicFramePr>
        <p:xfrm>
          <a:off x="8625741" y="3494479"/>
          <a:ext cx="2943409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0487">
                  <a:extLst>
                    <a:ext uri="{9D8B030D-6E8A-4147-A177-3AD203B41FA5}">
                      <a16:colId xmlns:a16="http://schemas.microsoft.com/office/drawing/2014/main" val="3169165185"/>
                    </a:ext>
                  </a:extLst>
                </a:gridCol>
                <a:gridCol w="420487">
                  <a:extLst>
                    <a:ext uri="{9D8B030D-6E8A-4147-A177-3AD203B41FA5}">
                      <a16:colId xmlns:a16="http://schemas.microsoft.com/office/drawing/2014/main" val="3587836168"/>
                    </a:ext>
                  </a:extLst>
                </a:gridCol>
                <a:gridCol w="420487">
                  <a:extLst>
                    <a:ext uri="{9D8B030D-6E8A-4147-A177-3AD203B41FA5}">
                      <a16:colId xmlns:a16="http://schemas.microsoft.com/office/drawing/2014/main" val="1279723126"/>
                    </a:ext>
                  </a:extLst>
                </a:gridCol>
                <a:gridCol w="420487">
                  <a:extLst>
                    <a:ext uri="{9D8B030D-6E8A-4147-A177-3AD203B41FA5}">
                      <a16:colId xmlns:a16="http://schemas.microsoft.com/office/drawing/2014/main" val="1100758393"/>
                    </a:ext>
                  </a:extLst>
                </a:gridCol>
                <a:gridCol w="420487">
                  <a:extLst>
                    <a:ext uri="{9D8B030D-6E8A-4147-A177-3AD203B41FA5}">
                      <a16:colId xmlns:a16="http://schemas.microsoft.com/office/drawing/2014/main" val="95868744"/>
                    </a:ext>
                  </a:extLst>
                </a:gridCol>
                <a:gridCol w="420487">
                  <a:extLst>
                    <a:ext uri="{9D8B030D-6E8A-4147-A177-3AD203B41FA5}">
                      <a16:colId xmlns:a16="http://schemas.microsoft.com/office/drawing/2014/main" val="2911978097"/>
                    </a:ext>
                  </a:extLst>
                </a:gridCol>
                <a:gridCol w="420487">
                  <a:extLst>
                    <a:ext uri="{9D8B030D-6E8A-4147-A177-3AD203B41FA5}">
                      <a16:colId xmlns:a16="http://schemas.microsoft.com/office/drawing/2014/main" val="1821496149"/>
                    </a:ext>
                  </a:extLst>
                </a:gridCol>
              </a:tblGrid>
              <a:tr h="2352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222798"/>
                  </a:ext>
                </a:extLst>
              </a:tr>
              <a:tr h="2352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094031"/>
                  </a:ext>
                </a:extLst>
              </a:tr>
              <a:tr h="2352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674008"/>
                  </a:ext>
                </a:extLst>
              </a:tr>
              <a:tr h="2352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191831"/>
                  </a:ext>
                </a:extLst>
              </a:tr>
              <a:tr h="2352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212142"/>
                  </a:ext>
                </a:extLst>
              </a:tr>
              <a:tr h="2352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359825"/>
                  </a:ext>
                </a:extLst>
              </a:tr>
              <a:tr h="2352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818862"/>
                  </a:ext>
                </a:extLst>
              </a:tr>
            </a:tbl>
          </a:graphicData>
        </a:graphic>
      </p:graphicFrame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F18D1BDA-F827-468A-981A-BB96A4AF1FC7}"/>
              </a:ext>
            </a:extLst>
          </p:cNvPr>
          <p:cNvCxnSpPr>
            <a:cxnSpLocks/>
          </p:cNvCxnSpPr>
          <p:nvPr/>
        </p:nvCxnSpPr>
        <p:spPr>
          <a:xfrm>
            <a:off x="8625741" y="3388508"/>
            <a:ext cx="3111311" cy="2666291"/>
          </a:xfrm>
          <a:prstGeom prst="bentConnector3">
            <a:avLst>
              <a:gd name="adj1" fmla="val 99"/>
            </a:avLst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47A65FE-9551-4C53-931D-722FB2162229}"/>
              </a:ext>
            </a:extLst>
          </p:cNvPr>
          <p:cNvSpPr txBox="1"/>
          <p:nvPr/>
        </p:nvSpPr>
        <p:spPr>
          <a:xfrm>
            <a:off x="8367352" y="59413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3B7B6A-930F-4A25-8052-EEE842C3582D}"/>
                  </a:ext>
                </a:extLst>
              </p:cNvPr>
              <p:cNvSpPr txBox="1"/>
              <p:nvPr/>
            </p:nvSpPr>
            <p:spPr>
              <a:xfrm>
                <a:off x="9926038" y="6040344"/>
                <a:ext cx="3273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3B7B6A-930F-4A25-8052-EEE842C35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6038" y="6040344"/>
                <a:ext cx="327333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E36B4DE-6D16-483D-8511-D7A33ECC87B0}"/>
                  </a:ext>
                </a:extLst>
              </p:cNvPr>
              <p:cNvSpPr txBox="1"/>
              <p:nvPr/>
            </p:nvSpPr>
            <p:spPr>
              <a:xfrm>
                <a:off x="8156365" y="4603232"/>
                <a:ext cx="4219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E36B4DE-6D16-483D-8511-D7A33ECC8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6365" y="4603232"/>
                <a:ext cx="421974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6095EFB-B51C-4286-879E-63133324AF81}"/>
                  </a:ext>
                </a:extLst>
              </p:cNvPr>
              <p:cNvSpPr txBox="1"/>
              <p:nvPr/>
            </p:nvSpPr>
            <p:spPr>
              <a:xfrm>
                <a:off x="10643755" y="6028855"/>
                <a:ext cx="5641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pc="-150" smtClean="0">
                          <a:latin typeface="Cambria Math" panose="02040503050406030204" pitchFamily="18" charset="0"/>
                        </a:rPr>
                        <m:t>ℓ+2</m:t>
                      </m:r>
                    </m:oMath>
                  </m:oMathPara>
                </a14:m>
                <a:endParaRPr lang="en-US" sz="1400" spc="-15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6095EFB-B51C-4286-879E-63133324A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3755" y="6028855"/>
                <a:ext cx="564193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A27F19C-6EF1-44B6-A88F-F2B16901D33A}"/>
                  </a:ext>
                </a:extLst>
              </p:cNvPr>
              <p:cNvSpPr txBox="1"/>
              <p:nvPr/>
            </p:nvSpPr>
            <p:spPr>
              <a:xfrm>
                <a:off x="8974562" y="6054797"/>
                <a:ext cx="5641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pc="-150" smtClean="0">
                          <a:latin typeface="Cambria Math" panose="02040503050406030204" pitchFamily="18" charset="0"/>
                        </a:rPr>
                        <m:t>ℓ−2</m:t>
                      </m:r>
                    </m:oMath>
                  </m:oMathPara>
                </a14:m>
                <a:endParaRPr lang="en-US" sz="1400" spc="-15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A27F19C-6EF1-44B6-A88F-F2B16901D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4562" y="6054797"/>
                <a:ext cx="564193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57A9A58-00A2-4BBF-8DA6-3D8EB84477D3}"/>
                  </a:ext>
                </a:extLst>
              </p:cNvPr>
              <p:cNvSpPr txBox="1"/>
              <p:nvPr/>
            </p:nvSpPr>
            <p:spPr>
              <a:xfrm>
                <a:off x="8156365" y="4233358"/>
                <a:ext cx="5112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pc="-15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pc="-15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1400" b="0" i="1" spc="-150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400" b="0" i="1" spc="-15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1400" spc="-15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57A9A58-00A2-4BBF-8DA6-3D8EB8447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6365" y="4233358"/>
                <a:ext cx="511294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6B5BCCA-2226-4747-91EE-6ADF752D1FA8}"/>
                  </a:ext>
                </a:extLst>
              </p:cNvPr>
              <p:cNvSpPr txBox="1"/>
              <p:nvPr/>
            </p:nvSpPr>
            <p:spPr>
              <a:xfrm>
                <a:off x="8168964" y="4973107"/>
                <a:ext cx="5112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pc="-15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pc="-15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1400" b="0" i="1" spc="-150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400" b="0" i="1" spc="-15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1400" spc="-15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6B5BCCA-2226-4747-91EE-6ADF752D1F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964" y="4973107"/>
                <a:ext cx="511294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Left Brace 25">
            <a:extLst>
              <a:ext uri="{FF2B5EF4-FFF2-40B4-BE49-F238E27FC236}">
                <a16:creationId xmlns:a16="http://schemas.microsoft.com/office/drawing/2014/main" id="{94E817B0-302F-4C32-9DAE-6971DD02BCC9}"/>
              </a:ext>
            </a:extLst>
          </p:cNvPr>
          <p:cNvSpPr/>
          <p:nvPr/>
        </p:nvSpPr>
        <p:spPr>
          <a:xfrm rot="5400000">
            <a:off x="10656751" y="3713628"/>
            <a:ext cx="141153" cy="838199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90F2F06-CE69-4BFC-A383-5A0FB75AEE1C}"/>
                  </a:ext>
                </a:extLst>
              </p:cNvPr>
              <p:cNvSpPr txBox="1"/>
              <p:nvPr/>
            </p:nvSpPr>
            <p:spPr>
              <a:xfrm>
                <a:off x="10308636" y="3780318"/>
                <a:ext cx="8265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90F2F06-CE69-4BFC-A383-5A0FB75AE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8636" y="3780318"/>
                <a:ext cx="82650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eft Brace 27">
            <a:extLst>
              <a:ext uri="{FF2B5EF4-FFF2-40B4-BE49-F238E27FC236}">
                <a16:creationId xmlns:a16="http://schemas.microsoft.com/office/drawing/2014/main" id="{208409F9-2058-4237-B410-B39E40D355DC}"/>
              </a:ext>
            </a:extLst>
          </p:cNvPr>
          <p:cNvSpPr/>
          <p:nvPr/>
        </p:nvSpPr>
        <p:spPr>
          <a:xfrm rot="10800000">
            <a:off x="11259125" y="4233358"/>
            <a:ext cx="93009" cy="353600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403BDA0-273F-4EC7-B30B-00D3FAB5365A}"/>
                  </a:ext>
                </a:extLst>
              </p:cNvPr>
              <p:cNvSpPr txBox="1"/>
              <p:nvPr/>
            </p:nvSpPr>
            <p:spPr>
              <a:xfrm>
                <a:off x="11274626" y="4225492"/>
                <a:ext cx="8368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403BDA0-273F-4EC7-B30B-00D3FAB53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626" y="4225492"/>
                <a:ext cx="83689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9B6EC69-0DCB-4DDF-9C27-8C4754D143A8}"/>
              </a:ext>
            </a:extLst>
          </p:cNvPr>
          <p:cNvSpPr txBox="1">
            <a:spLocks/>
          </p:cNvSpPr>
          <p:nvPr/>
        </p:nvSpPr>
        <p:spPr>
          <a:xfrm>
            <a:off x="471603" y="2060423"/>
            <a:ext cx="7805238" cy="1261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By selecting </a:t>
            </a:r>
            <a:r>
              <a:rPr lang="en-US" sz="2000" i="1" dirty="0">
                <a:solidFill>
                  <a:srgbClr val="0000FF"/>
                </a:solidFill>
              </a:rPr>
              <a:t>A</a:t>
            </a:r>
            <a:r>
              <a:rPr lang="en-US" sz="2000" dirty="0">
                <a:solidFill>
                  <a:srgbClr val="0000FF"/>
                </a:solidFill>
              </a:rPr>
              <a:t> and </a:t>
            </a:r>
            <a:r>
              <a:rPr lang="en-US" sz="2000" i="1" dirty="0">
                <a:solidFill>
                  <a:srgbClr val="0000FF"/>
                </a:solidFill>
              </a:rPr>
              <a:t>B</a:t>
            </a:r>
            <a:r>
              <a:rPr lang="en-US" sz="2000" dirty="0">
                <a:solidFill>
                  <a:srgbClr val="0000FF"/>
                </a:solidFill>
              </a:rPr>
              <a:t> to correspond to the matched filter response mainlobe in range &amp; Doppler, we </a:t>
            </a:r>
            <a:r>
              <a:rPr lang="en-US" sz="2000" b="1" dirty="0">
                <a:solidFill>
                  <a:srgbClr val="FF0000"/>
                </a:solidFill>
              </a:rPr>
              <a:t>prevent collapse</a:t>
            </a:r>
            <a:r>
              <a:rPr lang="en-US" sz="2000" dirty="0">
                <a:solidFill>
                  <a:srgbClr val="0000FF"/>
                </a:solidFill>
              </a:rPr>
              <a:t> of the estimated response </a:t>
            </a:r>
            <a:r>
              <a:rPr lang="en-US" sz="2000" b="1" dirty="0">
                <a:solidFill>
                  <a:srgbClr val="FF0000"/>
                </a:solidFill>
              </a:rPr>
              <a:t>into non-physical point scatterers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974562" y="4233357"/>
            <a:ext cx="2259347" cy="104752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cxnSpLocks/>
            <a:stCxn id="13" idx="2"/>
            <a:endCxn id="7" idx="0"/>
          </p:cNvCxnSpPr>
          <p:nvPr/>
        </p:nvCxnSpPr>
        <p:spPr>
          <a:xfrm>
            <a:off x="10093467" y="3195576"/>
            <a:ext cx="10769" cy="103778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067703" y="2549245"/>
            <a:ext cx="2051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Ambiguity function mainlobe</a:t>
            </a:r>
          </a:p>
        </p:txBody>
      </p:sp>
      <p:cxnSp>
        <p:nvCxnSpPr>
          <p:cNvPr id="30" name="Straight Arrow Connector 29"/>
          <p:cNvCxnSpPr>
            <a:cxnSpLocks/>
          </p:cNvCxnSpPr>
          <p:nvPr/>
        </p:nvCxnSpPr>
        <p:spPr>
          <a:xfrm flipH="1" flipV="1">
            <a:off x="6713628" y="4615366"/>
            <a:ext cx="2260934" cy="572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878769" y="3377645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Localized Covariance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65147" y="5226798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Palatino Linotype" panose="02040502050505030304" pitchFamily="18" charset="0"/>
              </a:rPr>
              <a:t>Beamspoiled</a:t>
            </a:r>
            <a:r>
              <a:rPr lang="en-US" dirty="0">
                <a:latin typeface="Palatino Linotype" panose="02040502050505030304" pitchFamily="18" charset="0"/>
              </a:rPr>
              <a:t> SPI filter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1F113A3-C0CD-4814-850F-5C04AA8D20B5}"/>
              </a:ext>
            </a:extLst>
          </p:cNvPr>
          <p:cNvSpPr/>
          <p:nvPr/>
        </p:nvSpPr>
        <p:spPr>
          <a:xfrm>
            <a:off x="3665194" y="4627157"/>
            <a:ext cx="654423" cy="5677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416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18C84D1-31EB-4893-B9FA-9A6EC1964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69" y="3021072"/>
            <a:ext cx="4511040" cy="3383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C621C6-91A2-426B-940C-FF5FB96E2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via ultrasonic testbed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88BB2-E4A8-4F5F-95CE-49A8ED69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2D5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36BCF63-9206-4739-9E8B-CE8828D8FD4A}"/>
              </a:ext>
            </a:extLst>
          </p:cNvPr>
          <p:cNvSpPr txBox="1">
            <a:spLocks/>
          </p:cNvSpPr>
          <p:nvPr/>
        </p:nvSpPr>
        <p:spPr>
          <a:xfrm>
            <a:off x="318768" y="1051560"/>
            <a:ext cx="7389889" cy="1245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</a:rPr>
              <a:t>Compare Doppler </a:t>
            </a:r>
            <a:r>
              <a:rPr lang="en-US" sz="2000" i="1" dirty="0">
                <a:solidFill>
                  <a:srgbClr val="0000FF"/>
                </a:solidFill>
              </a:rPr>
              <a:t>tolerant</a:t>
            </a:r>
            <a:r>
              <a:rPr lang="en-US" sz="2000" dirty="0">
                <a:solidFill>
                  <a:srgbClr val="0000FF"/>
                </a:solidFill>
              </a:rPr>
              <a:t> waveform + </a:t>
            </a:r>
            <a:r>
              <a:rPr lang="en-US" sz="2000" i="1" dirty="0">
                <a:solidFill>
                  <a:srgbClr val="0000FF"/>
                </a:solidFill>
              </a:rPr>
              <a:t>standard</a:t>
            </a:r>
            <a:r>
              <a:rPr lang="en-US" sz="2000" dirty="0">
                <a:solidFill>
                  <a:srgbClr val="0000FF"/>
                </a:solidFill>
              </a:rPr>
              <a:t> processing against Doppler </a:t>
            </a:r>
            <a:r>
              <a:rPr lang="en-US" sz="2000" i="1" dirty="0">
                <a:solidFill>
                  <a:srgbClr val="0000FF"/>
                </a:solidFill>
              </a:rPr>
              <a:t>sensitive</a:t>
            </a:r>
            <a:r>
              <a:rPr lang="en-US" sz="2000" dirty="0">
                <a:solidFill>
                  <a:srgbClr val="0000FF"/>
                </a:solidFill>
              </a:rPr>
              <a:t> waveform (PRO) + </a:t>
            </a:r>
            <a:r>
              <a:rPr lang="en-US" sz="2000" i="1" dirty="0">
                <a:solidFill>
                  <a:srgbClr val="0000FF"/>
                </a:solidFill>
              </a:rPr>
              <a:t>SPI</a:t>
            </a:r>
            <a:r>
              <a:rPr lang="en-US" sz="2000" dirty="0">
                <a:solidFill>
                  <a:srgbClr val="0000FF"/>
                </a:solidFill>
              </a:rPr>
              <a:t> processing</a:t>
            </a:r>
          </a:p>
          <a:p>
            <a:endParaRPr lang="en-US" sz="9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47.5 kHz ultrasonic operation emulates RF @ 41.5 GHz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FAF2D-C1E8-5638-B423-D45BE496CF0D}"/>
              </a:ext>
            </a:extLst>
          </p:cNvPr>
          <p:cNvSpPr txBox="1"/>
          <p:nvPr/>
        </p:nvSpPr>
        <p:spPr>
          <a:xfrm>
            <a:off x="6164804" y="2683711"/>
            <a:ext cx="4341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Palatino Linotype" panose="02040502050505030304" pitchFamily="18" charset="0"/>
              </a:rPr>
              <a:t>advanced waveform + SPI processing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6CEAED-EE34-77E8-0BCF-D93A98847FB5}"/>
              </a:ext>
            </a:extLst>
          </p:cNvPr>
          <p:cNvSpPr txBox="1"/>
          <p:nvPr/>
        </p:nvSpPr>
        <p:spPr>
          <a:xfrm>
            <a:off x="1786861" y="2671038"/>
            <a:ext cx="3682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Palatino Linotype" panose="02040502050505030304" pitchFamily="18" charset="0"/>
              </a:rPr>
              <a:t>standard waveform / processing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F6CC72-5D12-B6CE-7A9C-F61E12B0D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78" y="3021072"/>
            <a:ext cx="4511040" cy="3383280"/>
          </a:xfrm>
          <a:prstGeom prst="rect">
            <a:avLst/>
          </a:prstGeom>
        </p:spPr>
      </p:pic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0D715B35-C66E-E915-5A3F-4068649B7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795" y="1051560"/>
            <a:ext cx="1766670" cy="1520716"/>
          </a:xfr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DD28D5-A0F3-5EEF-7C00-857A4D29BD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561" y="1051560"/>
            <a:ext cx="1869921" cy="14976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5963C2-0A61-813B-E6FC-53DA6D96C095}"/>
              </a:ext>
            </a:extLst>
          </p:cNvPr>
          <p:cNvSpPr txBox="1"/>
          <p:nvPr/>
        </p:nvSpPr>
        <p:spPr>
          <a:xfrm>
            <a:off x="7992086" y="1008514"/>
            <a:ext cx="2128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1400" b="1" dirty="0">
                <a:solidFill>
                  <a:srgbClr val="FF0000"/>
                </a:solidFill>
              </a:rPr>
              <a:t>“high-speed” tricycle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C558C-AF7E-88D1-3178-7BDF98776AA7}"/>
              </a:ext>
            </a:extLst>
          </p:cNvPr>
          <p:cNvSpPr txBox="1"/>
          <p:nvPr/>
        </p:nvSpPr>
        <p:spPr>
          <a:xfrm>
            <a:off x="10320938" y="1063409"/>
            <a:ext cx="723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1400" b="1" dirty="0">
                <a:solidFill>
                  <a:srgbClr val="FF0000"/>
                </a:solidFill>
              </a:rPr>
              <a:t>Tx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3FD3FE-0EED-779E-1B97-D08A4EDAE74D}"/>
              </a:ext>
            </a:extLst>
          </p:cNvPr>
          <p:cNvSpPr txBox="1"/>
          <p:nvPr/>
        </p:nvSpPr>
        <p:spPr>
          <a:xfrm>
            <a:off x="11538153" y="1063408"/>
            <a:ext cx="680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1400" b="1" dirty="0">
                <a:solidFill>
                  <a:srgbClr val="FF0000"/>
                </a:solidFill>
              </a:rPr>
              <a:t>Rx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52394E-7444-6E7C-5839-8A280B3538A5}"/>
              </a:ext>
            </a:extLst>
          </p:cNvPr>
          <p:cNvSpPr txBox="1"/>
          <p:nvPr/>
        </p:nvSpPr>
        <p:spPr>
          <a:xfrm>
            <a:off x="108849" y="3429000"/>
            <a:ext cx="1578703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Little is discernible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7FF430-6863-31F2-BFEC-A523249601FD}"/>
              </a:ext>
            </a:extLst>
          </p:cNvPr>
          <p:cNvSpPr txBox="1"/>
          <p:nvPr/>
        </p:nvSpPr>
        <p:spPr>
          <a:xfrm>
            <a:off x="10439400" y="2971800"/>
            <a:ext cx="1766669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Can see dynamic micro-Doppler features</a:t>
            </a:r>
          </a:p>
        </p:txBody>
      </p:sp>
    </p:spTree>
    <p:extLst>
      <p:ext uri="{BB962C8B-B14F-4D97-AF65-F5344CB8AC3E}">
        <p14:creationId xmlns:p14="http://schemas.microsoft.com/office/powerpoint/2010/main" val="34891507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99346" y="2538445"/>
            <a:ext cx="9269507" cy="1470025"/>
          </a:xfrm>
        </p:spPr>
        <p:txBody>
          <a:bodyPr/>
          <a:lstStyle/>
          <a:p>
            <a:r>
              <a:rPr lang="en-US" dirty="0">
                <a:solidFill>
                  <a:srgbClr val="130CA4"/>
                </a:solidFill>
              </a:rPr>
              <a:t>Optimization of pseudo-random PRI staggering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E916521-4FCD-CBCF-F73F-4E4CBBE51AEB}"/>
              </a:ext>
            </a:extLst>
          </p:cNvPr>
          <p:cNvSpPr txBox="1">
            <a:spLocks/>
          </p:cNvSpPr>
          <p:nvPr/>
        </p:nvSpPr>
        <p:spPr>
          <a:xfrm>
            <a:off x="1619249" y="4686300"/>
            <a:ext cx="9029700" cy="1721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400" b="1" u="sng" dirty="0">
                <a:solidFill>
                  <a:schemeClr val="tx1"/>
                </a:solidFill>
              </a:rPr>
              <a:t>Students: 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Rachel Chang (MS student)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(soon to be Dr.) Christian Jones (now @ NRL Radar Division)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Dr. Jon Owen (now KU Research Asst. Prof.)          </a:t>
            </a:r>
          </a:p>
          <a:p>
            <a:pPr fontAlgn="auto">
              <a:spcAft>
                <a:spcPts val="0"/>
              </a:spcAft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7248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54" y="-161354"/>
            <a:ext cx="10846676" cy="1143000"/>
          </a:xfrm>
        </p:spPr>
        <p:txBody>
          <a:bodyPr>
            <a:normAutofit/>
          </a:bodyPr>
          <a:lstStyle/>
          <a:p>
            <a:r>
              <a:rPr lang="en-US" dirty="0"/>
              <a:t>Optimized Pseudo-Random PRI Staggering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2D5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FE466DAE-4DC3-F840-78DF-47095CCBE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80" y="1611454"/>
            <a:ext cx="31813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Open-air measurement for </a:t>
            </a:r>
            <a:r>
              <a:rPr lang="en-US" altLang="en-US" sz="2000" b="1" u="sng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random</a:t>
            </a:r>
            <a:r>
              <a:rPr lang="en-US" altLang="en-US" sz="20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PRI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928849-7E5A-7FF6-E38B-F655D938E3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t="1580" r="1489" b="3622"/>
          <a:stretch/>
        </p:blipFill>
        <p:spPr bwMode="auto">
          <a:xfrm>
            <a:off x="4561665" y="885170"/>
            <a:ext cx="2965450" cy="2070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4B6F9DF-0067-580B-AF7F-5643CBC26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" r="4008" b="4054"/>
          <a:stretch>
            <a:fillRect/>
          </a:stretch>
        </p:blipFill>
        <p:spPr bwMode="auto">
          <a:xfrm>
            <a:off x="94638" y="2228986"/>
            <a:ext cx="4518637" cy="320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5">
            <a:extLst>
              <a:ext uri="{FF2B5EF4-FFF2-40B4-BE49-F238E27FC236}">
                <a16:creationId xmlns:a16="http://schemas.microsoft.com/office/drawing/2014/main" id="{E3282DEF-4FD3-8665-301F-2E72BD394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3258" y="868112"/>
            <a:ext cx="4313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008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Improvement from optimization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15F02EF-4004-001C-8FE0-3498EC4DC3D4}"/>
              </a:ext>
            </a:extLst>
          </p:cNvPr>
          <p:cNvCxnSpPr>
            <a:cxnSpLocks/>
          </p:cNvCxnSpPr>
          <p:nvPr/>
        </p:nvCxnSpPr>
        <p:spPr>
          <a:xfrm>
            <a:off x="4613275" y="3820274"/>
            <a:ext cx="682056" cy="0"/>
          </a:xfrm>
          <a:prstGeom prst="straightConnector1">
            <a:avLst/>
          </a:prstGeom>
          <a:ln w="34925">
            <a:solidFill>
              <a:srgbClr val="0033CC"/>
            </a:solidFill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25">
            <a:extLst>
              <a:ext uri="{FF2B5EF4-FFF2-40B4-BE49-F238E27FC236}">
                <a16:creationId xmlns:a16="http://schemas.microsoft.com/office/drawing/2014/main" id="{6882EF41-3961-C743-4F42-018F5C4C8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834" y="3046031"/>
            <a:ext cx="325056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0033CC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spurious “sidelobes” from passing tractor-trailer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F72D84F-5D61-5BFF-0390-C39D1C81CFE1}"/>
              </a:ext>
            </a:extLst>
          </p:cNvPr>
          <p:cNvSpPr/>
          <p:nvPr/>
        </p:nvSpPr>
        <p:spPr>
          <a:xfrm>
            <a:off x="5983941" y="1211343"/>
            <a:ext cx="1102659" cy="490871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479A34-59EF-99C1-8220-FDF88F0DC2F8}"/>
              </a:ext>
            </a:extLst>
          </p:cNvPr>
          <p:cNvCxnSpPr>
            <a:cxnSpLocks/>
          </p:cNvCxnSpPr>
          <p:nvPr/>
        </p:nvCxnSpPr>
        <p:spPr>
          <a:xfrm flipV="1">
            <a:off x="3018491" y="1599178"/>
            <a:ext cx="2965450" cy="2221096"/>
          </a:xfrm>
          <a:prstGeom prst="straightConnector1">
            <a:avLst/>
          </a:prstGeom>
          <a:ln w="34925">
            <a:solidFill>
              <a:srgbClr val="FF0000"/>
            </a:solidFill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5588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54" y="-161354"/>
            <a:ext cx="10846676" cy="1143000"/>
          </a:xfrm>
        </p:spPr>
        <p:txBody>
          <a:bodyPr>
            <a:normAutofit/>
          </a:bodyPr>
          <a:lstStyle/>
          <a:p>
            <a:r>
              <a:rPr lang="en-US" dirty="0"/>
              <a:t>Optimized Pseudo-Random PRI Staggering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2D5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FE466DAE-4DC3-F840-78DF-47095CCBE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80" y="1611454"/>
            <a:ext cx="31813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Open-air measurement for </a:t>
            </a:r>
            <a:r>
              <a:rPr lang="en-US" altLang="en-US" sz="2000" b="1" u="sng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random</a:t>
            </a:r>
            <a:r>
              <a:rPr lang="en-US" altLang="en-US" sz="20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PRI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928849-7E5A-7FF6-E38B-F655D938E3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t="1580" r="1489" b="3622"/>
          <a:stretch/>
        </p:blipFill>
        <p:spPr bwMode="auto">
          <a:xfrm>
            <a:off x="4561665" y="885170"/>
            <a:ext cx="2965450" cy="2070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4B6F9DF-0067-580B-AF7F-5643CBC26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" r="4008" b="4054"/>
          <a:stretch>
            <a:fillRect/>
          </a:stretch>
        </p:blipFill>
        <p:spPr bwMode="auto">
          <a:xfrm>
            <a:off x="94638" y="2228986"/>
            <a:ext cx="4518637" cy="320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5339E131-9A80-2C59-73FD-A4B9243CD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 r="4008" b="4071"/>
          <a:stretch>
            <a:fillRect/>
          </a:stretch>
        </p:blipFill>
        <p:spPr bwMode="auto">
          <a:xfrm>
            <a:off x="7680541" y="2228987"/>
            <a:ext cx="4518637" cy="320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5">
            <a:extLst>
              <a:ext uri="{FF2B5EF4-FFF2-40B4-BE49-F238E27FC236}">
                <a16:creationId xmlns:a16="http://schemas.microsoft.com/office/drawing/2014/main" id="{32EEC27B-8D3C-146B-0036-59DA883FA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6129" y="1590820"/>
            <a:ext cx="37723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Open-air measurement for </a:t>
            </a:r>
            <a:r>
              <a:rPr lang="en-US" altLang="en-US" sz="2000" b="1" u="sng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optimized</a:t>
            </a:r>
            <a:r>
              <a:rPr lang="en-US" altLang="en-US" sz="20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pseudo-random PRI</a:t>
            </a:r>
          </a:p>
        </p:txBody>
      </p:sp>
      <p:sp>
        <p:nvSpPr>
          <p:cNvPr id="11" name="TextBox 25">
            <a:extLst>
              <a:ext uri="{FF2B5EF4-FFF2-40B4-BE49-F238E27FC236}">
                <a16:creationId xmlns:a16="http://schemas.microsoft.com/office/drawing/2014/main" id="{E3282DEF-4FD3-8665-301F-2E72BD394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3258" y="868112"/>
            <a:ext cx="4313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008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Improvement from optimization</a:t>
            </a:r>
          </a:p>
        </p:txBody>
      </p:sp>
      <p:sp>
        <p:nvSpPr>
          <p:cNvPr id="7" name="TextBox 25">
            <a:extLst>
              <a:ext uri="{FF2B5EF4-FFF2-40B4-BE49-F238E27FC236}">
                <a16:creationId xmlns:a16="http://schemas.microsoft.com/office/drawing/2014/main" id="{AB7E6C36-04A5-4411-251B-B505A6A4E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802" y="4253180"/>
            <a:ext cx="281202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008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Potential false alarms are flattened … but there’s still a “smeared” residue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61DE90A-7A1B-A8A2-3EB5-71918F12CB03}"/>
              </a:ext>
            </a:extLst>
          </p:cNvPr>
          <p:cNvCxnSpPr>
            <a:cxnSpLocks/>
          </p:cNvCxnSpPr>
          <p:nvPr/>
        </p:nvCxnSpPr>
        <p:spPr>
          <a:xfrm>
            <a:off x="4613275" y="4162059"/>
            <a:ext cx="3067266" cy="0"/>
          </a:xfrm>
          <a:prstGeom prst="straightConnector1">
            <a:avLst/>
          </a:prstGeom>
          <a:ln w="34925">
            <a:solidFill>
              <a:srgbClr val="008000"/>
            </a:solidFill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7020F19-18CD-CBFC-0AE9-B0746BE16F1B}"/>
              </a:ext>
            </a:extLst>
          </p:cNvPr>
          <p:cNvCxnSpPr>
            <a:cxnSpLocks/>
          </p:cNvCxnSpPr>
          <p:nvPr/>
        </p:nvCxnSpPr>
        <p:spPr>
          <a:xfrm>
            <a:off x="4613275" y="3820274"/>
            <a:ext cx="682056" cy="0"/>
          </a:xfrm>
          <a:prstGeom prst="straightConnector1">
            <a:avLst/>
          </a:prstGeom>
          <a:ln w="34925">
            <a:solidFill>
              <a:srgbClr val="0033CC"/>
            </a:solidFill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25">
            <a:extLst>
              <a:ext uri="{FF2B5EF4-FFF2-40B4-BE49-F238E27FC236}">
                <a16:creationId xmlns:a16="http://schemas.microsoft.com/office/drawing/2014/main" id="{EA77DD1E-BA9E-A9C3-0A55-A4AF67283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834" y="3046031"/>
            <a:ext cx="325056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0033CC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spurious “sidelobes” from passing tractor-trailer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EF213D3-290F-F5BC-691F-FC9DAD7F6DA6}"/>
              </a:ext>
            </a:extLst>
          </p:cNvPr>
          <p:cNvSpPr/>
          <p:nvPr/>
        </p:nvSpPr>
        <p:spPr>
          <a:xfrm>
            <a:off x="5778199" y="1610006"/>
            <a:ext cx="1825629" cy="41273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4A4CDC0-8CA7-025A-2544-CCD8CAFD9151}"/>
              </a:ext>
            </a:extLst>
          </p:cNvPr>
          <p:cNvCxnSpPr>
            <a:cxnSpLocks/>
          </p:cNvCxnSpPr>
          <p:nvPr/>
        </p:nvCxnSpPr>
        <p:spPr>
          <a:xfrm flipH="1" flipV="1">
            <a:off x="7629633" y="1965397"/>
            <a:ext cx="873430" cy="1854877"/>
          </a:xfrm>
          <a:prstGeom prst="straightConnector1">
            <a:avLst/>
          </a:prstGeom>
          <a:ln w="34925">
            <a:solidFill>
              <a:srgbClr val="FF0000"/>
            </a:solidFill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2575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54" y="-161354"/>
            <a:ext cx="10846676" cy="1143000"/>
          </a:xfrm>
        </p:spPr>
        <p:txBody>
          <a:bodyPr>
            <a:normAutofit/>
          </a:bodyPr>
          <a:lstStyle/>
          <a:p>
            <a:r>
              <a:rPr lang="en-US" dirty="0"/>
              <a:t>Optimized Pseudo-Random PRI Staggering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2D5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7" name="TextBox 25">
            <a:extLst>
              <a:ext uri="{FF2B5EF4-FFF2-40B4-BE49-F238E27FC236}">
                <a16:creationId xmlns:a16="http://schemas.microsoft.com/office/drawing/2014/main" id="{7A7E7F62-629A-F219-C1DF-F02ED1979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422" y="5789833"/>
            <a:ext cx="10331355" cy="40011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FFFF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But the residual flattened smearing can be addressed via …</a:t>
            </a:r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FE466DAE-4DC3-F840-78DF-47095CCBE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80" y="1611454"/>
            <a:ext cx="31813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Open-air measurement for </a:t>
            </a:r>
            <a:r>
              <a:rPr lang="en-US" altLang="en-US" sz="2000" b="1" u="sng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random</a:t>
            </a:r>
            <a:r>
              <a:rPr lang="en-US" altLang="en-US" sz="20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PRI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928849-7E5A-7FF6-E38B-F655D938E3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t="1580" r="1489" b="3622"/>
          <a:stretch/>
        </p:blipFill>
        <p:spPr bwMode="auto">
          <a:xfrm>
            <a:off x="4561665" y="885170"/>
            <a:ext cx="2965450" cy="2070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4B6F9DF-0067-580B-AF7F-5643CBC26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" r="4008" b="4054"/>
          <a:stretch>
            <a:fillRect/>
          </a:stretch>
        </p:blipFill>
        <p:spPr bwMode="auto">
          <a:xfrm>
            <a:off x="94638" y="2228986"/>
            <a:ext cx="4518637" cy="320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5339E131-9A80-2C59-73FD-A4B9243CD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 r="4008" b="4071"/>
          <a:stretch>
            <a:fillRect/>
          </a:stretch>
        </p:blipFill>
        <p:spPr bwMode="auto">
          <a:xfrm>
            <a:off x="7680541" y="2228987"/>
            <a:ext cx="4518637" cy="320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5">
            <a:extLst>
              <a:ext uri="{FF2B5EF4-FFF2-40B4-BE49-F238E27FC236}">
                <a16:creationId xmlns:a16="http://schemas.microsoft.com/office/drawing/2014/main" id="{E3282DEF-4FD3-8665-301F-2E72BD394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3258" y="868112"/>
            <a:ext cx="4313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008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Improvement from optimization</a:t>
            </a: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A1CEFDC6-34E5-4544-8824-832379900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802" y="4253180"/>
            <a:ext cx="281202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008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Potential false alarms are flattened … but there’s still a “smeared” residue</a:t>
            </a:r>
          </a:p>
        </p:txBody>
      </p:sp>
      <p:sp>
        <p:nvSpPr>
          <p:cNvPr id="15" name="TextBox 25">
            <a:extLst>
              <a:ext uri="{FF2B5EF4-FFF2-40B4-BE49-F238E27FC236}">
                <a16:creationId xmlns:a16="http://schemas.microsoft.com/office/drawing/2014/main" id="{D0F13E03-04BB-7A22-3F25-B246E5027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6129" y="1590820"/>
            <a:ext cx="37723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Open-air measurement for </a:t>
            </a:r>
            <a:r>
              <a:rPr lang="en-US" altLang="en-US" sz="2000" b="1" u="sng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optimized</a:t>
            </a:r>
            <a:r>
              <a:rPr lang="en-US" altLang="en-US" sz="20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pseudo-random PRI</a:t>
            </a:r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CEE5EE1A-3A1C-0E55-C305-F9D829AB4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834" y="3046031"/>
            <a:ext cx="325056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0033CC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spurious “sidelobes” from passing tractor-trailer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3B8716D-358D-910F-2197-B42174BFBFFA}"/>
              </a:ext>
            </a:extLst>
          </p:cNvPr>
          <p:cNvCxnSpPr>
            <a:cxnSpLocks/>
          </p:cNvCxnSpPr>
          <p:nvPr/>
        </p:nvCxnSpPr>
        <p:spPr>
          <a:xfrm>
            <a:off x="4613275" y="4162059"/>
            <a:ext cx="3067266" cy="0"/>
          </a:xfrm>
          <a:prstGeom prst="straightConnector1">
            <a:avLst/>
          </a:prstGeom>
          <a:ln w="34925">
            <a:solidFill>
              <a:srgbClr val="008000"/>
            </a:solidFill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9AF8940-82BD-A750-0EC0-A212AC6A021F}"/>
              </a:ext>
            </a:extLst>
          </p:cNvPr>
          <p:cNvCxnSpPr>
            <a:cxnSpLocks/>
          </p:cNvCxnSpPr>
          <p:nvPr/>
        </p:nvCxnSpPr>
        <p:spPr>
          <a:xfrm>
            <a:off x="4613275" y="3820274"/>
            <a:ext cx="682056" cy="0"/>
          </a:xfrm>
          <a:prstGeom prst="straightConnector1">
            <a:avLst/>
          </a:prstGeom>
          <a:ln w="34925">
            <a:solidFill>
              <a:srgbClr val="0033CC"/>
            </a:solidFill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334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99346" y="2538445"/>
            <a:ext cx="9269507" cy="1470025"/>
          </a:xfrm>
        </p:spPr>
        <p:txBody>
          <a:bodyPr/>
          <a:lstStyle/>
          <a:p>
            <a:r>
              <a:rPr lang="en-US" dirty="0">
                <a:solidFill>
                  <a:srgbClr val="130CA4"/>
                </a:solidFill>
              </a:rPr>
              <a:t>Adaptive receive processing for  random PRI staggering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96E4F71D-FC1D-F92E-C15E-76A81F86ECF4}"/>
              </a:ext>
            </a:extLst>
          </p:cNvPr>
          <p:cNvSpPr txBox="1">
            <a:spLocks/>
          </p:cNvSpPr>
          <p:nvPr/>
        </p:nvSpPr>
        <p:spPr>
          <a:xfrm>
            <a:off x="1619250" y="4686300"/>
            <a:ext cx="9029700" cy="1721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400" b="1" u="sng" dirty="0">
                <a:solidFill>
                  <a:schemeClr val="tx1"/>
                </a:solidFill>
              </a:rPr>
              <a:t>Students: 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Dr. Lumumba Harnett (now @ Leidos)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Dr. Brandon Ravenscroft (now @ Johns Hopkins APL)</a:t>
            </a:r>
          </a:p>
        </p:txBody>
      </p:sp>
    </p:spTree>
    <p:extLst>
      <p:ext uri="{BB962C8B-B14F-4D97-AF65-F5344CB8AC3E}">
        <p14:creationId xmlns:p14="http://schemas.microsoft.com/office/powerpoint/2010/main" val="18713299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54" y="-161354"/>
            <a:ext cx="10846676" cy="1143000"/>
          </a:xfrm>
        </p:spPr>
        <p:txBody>
          <a:bodyPr>
            <a:normAutofit/>
          </a:bodyPr>
          <a:lstStyle/>
          <a:p>
            <a:r>
              <a:rPr lang="en-US" dirty="0"/>
              <a:t>Adaptive Processing for Random PRI Staggering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2D5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C4DB36-B5EC-47A4-C664-F29369466A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1" b="1854"/>
          <a:stretch/>
        </p:blipFill>
        <p:spPr bwMode="auto">
          <a:xfrm>
            <a:off x="231953" y="2096599"/>
            <a:ext cx="5620596" cy="380212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CF799F-59A2-D20E-507C-9948599A92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1" b="1563"/>
          <a:stretch/>
        </p:blipFill>
        <p:spPr bwMode="auto">
          <a:xfrm>
            <a:off x="6339453" y="2084335"/>
            <a:ext cx="5620594" cy="3814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BD2DCF-93F3-A64C-CA17-26FB70E25223}"/>
              </a:ext>
            </a:extLst>
          </p:cNvPr>
          <p:cNvSpPr txBox="1"/>
          <p:nvPr/>
        </p:nvSpPr>
        <p:spPr>
          <a:xfrm>
            <a:off x="3612733" y="884177"/>
            <a:ext cx="4997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Open-air capture of 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random PRI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(same data for both figures)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DF1E93D-C812-20B2-37FF-A8EACCCD35E2}"/>
              </a:ext>
            </a:extLst>
          </p:cNvPr>
          <p:cNvSpPr txBox="1">
            <a:spLocks/>
          </p:cNvSpPr>
          <p:nvPr/>
        </p:nvSpPr>
        <p:spPr bwMode="auto">
          <a:xfrm>
            <a:off x="723900" y="1714500"/>
            <a:ext cx="4391446" cy="3820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2000" b="1" dirty="0">
                <a:solidFill>
                  <a:srgbClr val="FF0000"/>
                </a:solidFill>
              </a:rPr>
              <a:t>standard Doppler processing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FEE78B6-04AD-2C26-93DA-AE87FE293740}"/>
              </a:ext>
            </a:extLst>
          </p:cNvPr>
          <p:cNvSpPr txBox="1">
            <a:spLocks/>
          </p:cNvSpPr>
          <p:nvPr/>
        </p:nvSpPr>
        <p:spPr bwMode="auto">
          <a:xfrm>
            <a:off x="6902803" y="1714500"/>
            <a:ext cx="4493894" cy="3820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2000" b="1" dirty="0">
                <a:solidFill>
                  <a:srgbClr val="FF0000"/>
                </a:solidFill>
              </a:rPr>
              <a:t>adaptive Doppler processing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DBDD29F-2F59-4D3B-2EC6-7B2659C95125}"/>
              </a:ext>
            </a:extLst>
          </p:cNvPr>
          <p:cNvSpPr txBox="1">
            <a:spLocks/>
          </p:cNvSpPr>
          <p:nvPr/>
        </p:nvSpPr>
        <p:spPr bwMode="auto">
          <a:xfrm>
            <a:off x="4741431" y="5526374"/>
            <a:ext cx="2513150" cy="3820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2000" b="1" dirty="0"/>
              <a:t>moving cars/trucks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7F8218-79AE-6890-A59D-61F3A107E048}"/>
              </a:ext>
            </a:extLst>
          </p:cNvPr>
          <p:cNvSpPr/>
          <p:nvPr/>
        </p:nvSpPr>
        <p:spPr>
          <a:xfrm rot="1584675">
            <a:off x="8988646" y="3317598"/>
            <a:ext cx="1124011" cy="8053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036EAA4-A04A-07DF-032B-459F0B4FC1F1}"/>
              </a:ext>
            </a:extLst>
          </p:cNvPr>
          <p:cNvCxnSpPr>
            <a:cxnSpLocks/>
          </p:cNvCxnSpPr>
          <p:nvPr/>
        </p:nvCxnSpPr>
        <p:spPr>
          <a:xfrm flipH="1" flipV="1">
            <a:off x="3894355" y="4154342"/>
            <a:ext cx="990596" cy="15211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CFA1B6D2-4682-9F98-C51B-4365FE1C3B40}"/>
              </a:ext>
            </a:extLst>
          </p:cNvPr>
          <p:cNvSpPr/>
          <p:nvPr/>
        </p:nvSpPr>
        <p:spPr>
          <a:xfrm rot="1584675">
            <a:off x="2901745" y="3317599"/>
            <a:ext cx="1124011" cy="8053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6A0FB2F-0CFD-0908-FA6C-E3C4C8E72C48}"/>
              </a:ext>
            </a:extLst>
          </p:cNvPr>
          <p:cNvCxnSpPr>
            <a:cxnSpLocks/>
          </p:cNvCxnSpPr>
          <p:nvPr/>
        </p:nvCxnSpPr>
        <p:spPr>
          <a:xfrm flipV="1">
            <a:off x="6902803" y="4005258"/>
            <a:ext cx="2152550" cy="15211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EF27F00-D6F4-14E4-F640-56AC0C2FB758}"/>
              </a:ext>
            </a:extLst>
          </p:cNvPr>
          <p:cNvSpPr txBox="1">
            <a:spLocks/>
          </p:cNvSpPr>
          <p:nvPr/>
        </p:nvSpPr>
        <p:spPr bwMode="auto">
          <a:xfrm>
            <a:off x="4292021" y="6027406"/>
            <a:ext cx="3411969" cy="3820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2000" b="1" dirty="0"/>
              <a:t>stationary ground “clutter”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9E8C2AE-29EC-FE6C-7E0A-50433C3D246F}"/>
              </a:ext>
            </a:extLst>
          </p:cNvPr>
          <p:cNvSpPr/>
          <p:nvPr/>
        </p:nvSpPr>
        <p:spPr>
          <a:xfrm rot="5400000">
            <a:off x="6111806" y="3666452"/>
            <a:ext cx="3814388" cy="563711"/>
          </a:xfrm>
          <a:prstGeom prst="ellips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4FBD699-A826-9125-0188-C05775825D79}"/>
              </a:ext>
            </a:extLst>
          </p:cNvPr>
          <p:cNvSpPr/>
          <p:nvPr/>
        </p:nvSpPr>
        <p:spPr>
          <a:xfrm rot="5400000">
            <a:off x="5385" y="3666453"/>
            <a:ext cx="3814388" cy="563711"/>
          </a:xfrm>
          <a:prstGeom prst="ellips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66958F-AD9B-447A-71F7-C150C3A9A817}"/>
              </a:ext>
            </a:extLst>
          </p:cNvPr>
          <p:cNvCxnSpPr>
            <a:cxnSpLocks/>
          </p:cNvCxnSpPr>
          <p:nvPr/>
        </p:nvCxnSpPr>
        <p:spPr>
          <a:xfrm flipV="1">
            <a:off x="6982647" y="5645307"/>
            <a:ext cx="835284" cy="39185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0CB59AD-5B56-6EB7-7633-6B8F8E4E53A4}"/>
              </a:ext>
            </a:extLst>
          </p:cNvPr>
          <p:cNvCxnSpPr>
            <a:cxnSpLocks/>
          </p:cNvCxnSpPr>
          <p:nvPr/>
        </p:nvCxnSpPr>
        <p:spPr>
          <a:xfrm flipH="1" flipV="1">
            <a:off x="2058468" y="5855502"/>
            <a:ext cx="2429350" cy="263141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6798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54" y="-161354"/>
            <a:ext cx="10846676" cy="1143000"/>
          </a:xfrm>
        </p:spPr>
        <p:txBody>
          <a:bodyPr>
            <a:normAutofit/>
          </a:bodyPr>
          <a:lstStyle/>
          <a:p>
            <a:r>
              <a:rPr lang="en-US" dirty="0"/>
              <a:t>Adaptive Processing for Random PRI Staggering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2D5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C4DB36-B5EC-47A4-C664-F29369466A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1" b="1854"/>
          <a:stretch/>
        </p:blipFill>
        <p:spPr bwMode="auto">
          <a:xfrm>
            <a:off x="231953" y="2096599"/>
            <a:ext cx="5620596" cy="380212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CF799F-59A2-D20E-507C-9948599A92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1" b="1563"/>
          <a:stretch/>
        </p:blipFill>
        <p:spPr bwMode="auto">
          <a:xfrm>
            <a:off x="6339453" y="2084335"/>
            <a:ext cx="5620594" cy="3814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BD2DCF-93F3-A64C-CA17-26FB70E25223}"/>
              </a:ext>
            </a:extLst>
          </p:cNvPr>
          <p:cNvSpPr txBox="1"/>
          <p:nvPr/>
        </p:nvSpPr>
        <p:spPr>
          <a:xfrm>
            <a:off x="3612733" y="884177"/>
            <a:ext cx="4997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Open-air capture of random PRI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(same data for both figures)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DF1E93D-C812-20B2-37FF-A8EACCCD35E2}"/>
              </a:ext>
            </a:extLst>
          </p:cNvPr>
          <p:cNvSpPr txBox="1">
            <a:spLocks/>
          </p:cNvSpPr>
          <p:nvPr/>
        </p:nvSpPr>
        <p:spPr bwMode="auto">
          <a:xfrm>
            <a:off x="723900" y="1714500"/>
            <a:ext cx="4391446" cy="3820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2000" b="1" dirty="0">
                <a:solidFill>
                  <a:srgbClr val="FF0000"/>
                </a:solidFill>
              </a:rPr>
              <a:t>standard Doppler processing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FEE78B6-04AD-2C26-93DA-AE87FE293740}"/>
              </a:ext>
            </a:extLst>
          </p:cNvPr>
          <p:cNvSpPr txBox="1">
            <a:spLocks/>
          </p:cNvSpPr>
          <p:nvPr/>
        </p:nvSpPr>
        <p:spPr bwMode="auto">
          <a:xfrm>
            <a:off x="6902803" y="1714500"/>
            <a:ext cx="4493894" cy="3820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2000" b="1" dirty="0">
                <a:solidFill>
                  <a:srgbClr val="FF0000"/>
                </a:solidFill>
              </a:rPr>
              <a:t>adaptive Doppler processing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DBDD29F-2F59-4D3B-2EC6-7B2659C95125}"/>
              </a:ext>
            </a:extLst>
          </p:cNvPr>
          <p:cNvSpPr txBox="1">
            <a:spLocks/>
          </p:cNvSpPr>
          <p:nvPr/>
        </p:nvSpPr>
        <p:spPr bwMode="auto">
          <a:xfrm>
            <a:off x="4741431" y="5526374"/>
            <a:ext cx="2513150" cy="3820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2000" b="1" dirty="0"/>
              <a:t>moving cars/trucks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7F8218-79AE-6890-A59D-61F3A107E048}"/>
              </a:ext>
            </a:extLst>
          </p:cNvPr>
          <p:cNvSpPr/>
          <p:nvPr/>
        </p:nvSpPr>
        <p:spPr>
          <a:xfrm rot="1584675">
            <a:off x="8988646" y="3317598"/>
            <a:ext cx="1124011" cy="8053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036EAA4-A04A-07DF-032B-459F0B4FC1F1}"/>
              </a:ext>
            </a:extLst>
          </p:cNvPr>
          <p:cNvCxnSpPr>
            <a:cxnSpLocks/>
          </p:cNvCxnSpPr>
          <p:nvPr/>
        </p:nvCxnSpPr>
        <p:spPr>
          <a:xfrm flipH="1" flipV="1">
            <a:off x="3894355" y="4154342"/>
            <a:ext cx="990596" cy="15211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CFA1B6D2-4682-9F98-C51B-4365FE1C3B40}"/>
              </a:ext>
            </a:extLst>
          </p:cNvPr>
          <p:cNvSpPr/>
          <p:nvPr/>
        </p:nvSpPr>
        <p:spPr>
          <a:xfrm rot="1584675">
            <a:off x="2901745" y="3317599"/>
            <a:ext cx="1124011" cy="8053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6A0FB2F-0CFD-0908-FA6C-E3C4C8E72C48}"/>
              </a:ext>
            </a:extLst>
          </p:cNvPr>
          <p:cNvCxnSpPr>
            <a:cxnSpLocks/>
          </p:cNvCxnSpPr>
          <p:nvPr/>
        </p:nvCxnSpPr>
        <p:spPr>
          <a:xfrm flipV="1">
            <a:off x="6902803" y="4005258"/>
            <a:ext cx="2152550" cy="15211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EF27F00-D6F4-14E4-F640-56AC0C2FB758}"/>
              </a:ext>
            </a:extLst>
          </p:cNvPr>
          <p:cNvSpPr txBox="1">
            <a:spLocks/>
          </p:cNvSpPr>
          <p:nvPr/>
        </p:nvSpPr>
        <p:spPr bwMode="auto">
          <a:xfrm>
            <a:off x="4292021" y="6027406"/>
            <a:ext cx="3411969" cy="3820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2000" b="1" dirty="0"/>
              <a:t>stationary ground “clutter”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9E8C2AE-29EC-FE6C-7E0A-50433C3D246F}"/>
              </a:ext>
            </a:extLst>
          </p:cNvPr>
          <p:cNvSpPr/>
          <p:nvPr/>
        </p:nvSpPr>
        <p:spPr>
          <a:xfrm rot="5400000">
            <a:off x="6111806" y="3666452"/>
            <a:ext cx="3814388" cy="563711"/>
          </a:xfrm>
          <a:prstGeom prst="ellips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4FBD699-A826-9125-0188-C05775825D79}"/>
              </a:ext>
            </a:extLst>
          </p:cNvPr>
          <p:cNvSpPr/>
          <p:nvPr/>
        </p:nvSpPr>
        <p:spPr>
          <a:xfrm rot="5400000">
            <a:off x="5385" y="3666453"/>
            <a:ext cx="3814388" cy="563711"/>
          </a:xfrm>
          <a:prstGeom prst="ellipse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66958F-AD9B-447A-71F7-C150C3A9A817}"/>
              </a:ext>
            </a:extLst>
          </p:cNvPr>
          <p:cNvCxnSpPr>
            <a:cxnSpLocks/>
          </p:cNvCxnSpPr>
          <p:nvPr/>
        </p:nvCxnSpPr>
        <p:spPr>
          <a:xfrm flipV="1">
            <a:off x="6982647" y="5645307"/>
            <a:ext cx="835284" cy="39185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0CB59AD-5B56-6EB7-7633-6B8F8E4E53A4}"/>
              </a:ext>
            </a:extLst>
          </p:cNvPr>
          <p:cNvCxnSpPr>
            <a:cxnSpLocks/>
          </p:cNvCxnSpPr>
          <p:nvPr/>
        </p:nvCxnSpPr>
        <p:spPr>
          <a:xfrm flipH="1" flipV="1">
            <a:off x="2058468" y="5855502"/>
            <a:ext cx="2429350" cy="263141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25">
            <a:extLst>
              <a:ext uri="{FF2B5EF4-FFF2-40B4-BE49-F238E27FC236}">
                <a16:creationId xmlns:a16="http://schemas.microsoft.com/office/drawing/2014/main" id="{41C6F437-4978-DA0F-13C6-B14076526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0730" y="5996575"/>
            <a:ext cx="3068635" cy="707886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FFFF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Now part of the DARPA </a:t>
            </a:r>
            <a:r>
              <a:rPr lang="en-US" altLang="en-US" sz="2000" b="1" dirty="0" err="1">
                <a:solidFill>
                  <a:srgbClr val="FFFF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BLiP</a:t>
            </a:r>
            <a:r>
              <a:rPr lang="en-US" altLang="en-US" sz="2000" b="1" dirty="0">
                <a:solidFill>
                  <a:srgbClr val="FFFF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program</a:t>
            </a:r>
          </a:p>
        </p:txBody>
      </p:sp>
    </p:spTree>
    <p:extLst>
      <p:ext uri="{BB962C8B-B14F-4D97-AF65-F5344CB8AC3E}">
        <p14:creationId xmlns:p14="http://schemas.microsoft.com/office/powerpoint/2010/main" val="5005947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99346" y="2538445"/>
            <a:ext cx="9269507" cy="1470025"/>
          </a:xfrm>
        </p:spPr>
        <p:txBody>
          <a:bodyPr/>
          <a:lstStyle/>
          <a:p>
            <a:r>
              <a:rPr lang="en-US" dirty="0">
                <a:solidFill>
                  <a:srgbClr val="130CA4"/>
                </a:solidFill>
              </a:rPr>
              <a:t>Adaptive direction finding &amp;           array calibration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66B7B4A-7018-F1A5-E018-AA26ECF63DB1}"/>
              </a:ext>
            </a:extLst>
          </p:cNvPr>
          <p:cNvSpPr txBox="1">
            <a:spLocks/>
          </p:cNvSpPr>
          <p:nvPr/>
        </p:nvSpPr>
        <p:spPr>
          <a:xfrm>
            <a:off x="1619249" y="4686300"/>
            <a:ext cx="9029700" cy="1721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400" b="1" u="sng" dirty="0">
                <a:solidFill>
                  <a:schemeClr val="tx1"/>
                </a:solidFill>
              </a:rPr>
              <a:t>Students: 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(soon to be Dr.) Christian Jones (now @ NRL Radar Division)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Zeus Gannon (now PhD student @ UCF in optics)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Dr. Jon Owen (now KU Research Asst. Prof.)          </a:t>
            </a:r>
          </a:p>
          <a:p>
            <a:pPr fontAlgn="auto">
              <a:spcAft>
                <a:spcPts val="0"/>
              </a:spcAft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134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E5CDA-843E-C439-DF73-66466DF4B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thanks are in order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BA42B-C684-C7C8-02E4-331B7A07C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5373"/>
            <a:ext cx="10972800" cy="4104978"/>
          </a:xfrm>
        </p:spPr>
        <p:txBody>
          <a:bodyPr>
            <a:noAutofit/>
          </a:bodyPr>
          <a:lstStyle/>
          <a:p>
            <a:r>
              <a:rPr lang="en-US" u="sng" dirty="0"/>
              <a:t>To KU administration</a:t>
            </a:r>
            <a:r>
              <a:rPr lang="en-US" dirty="0"/>
              <a:t> for continued support of defense research</a:t>
            </a:r>
            <a:endParaRPr lang="en-US" u="sng" dirty="0"/>
          </a:p>
          <a:p>
            <a:endParaRPr lang="en-US" u="sng" dirty="0"/>
          </a:p>
          <a:p>
            <a:r>
              <a:rPr lang="en-US" u="sng" dirty="0"/>
              <a:t>To mentors &amp; colleagues</a:t>
            </a:r>
            <a:r>
              <a:rPr lang="en-US" dirty="0"/>
              <a:t> @ KU and beyond</a:t>
            </a:r>
          </a:p>
          <a:p>
            <a:endParaRPr lang="en-US" dirty="0"/>
          </a:p>
          <a:p>
            <a:r>
              <a:rPr lang="en-US" u="sng" dirty="0"/>
              <a:t>To our incredible staff</a:t>
            </a:r>
            <a:r>
              <a:rPr lang="en-US" dirty="0"/>
              <a:t> – “above &amp; beyond” is their status quo</a:t>
            </a:r>
          </a:p>
          <a:p>
            <a:endParaRPr lang="en-US" dirty="0"/>
          </a:p>
          <a:p>
            <a:r>
              <a:rPr lang="en-US" u="sng" dirty="0"/>
              <a:t>To our students</a:t>
            </a:r>
            <a:r>
              <a:rPr lang="en-US" dirty="0"/>
              <a:t> – making me look good since 2005</a:t>
            </a:r>
          </a:p>
          <a:p>
            <a:endParaRPr lang="en-US" dirty="0"/>
          </a:p>
          <a:p>
            <a:r>
              <a:rPr lang="en-US" u="sng" dirty="0"/>
              <a:t>To my family</a:t>
            </a:r>
            <a:r>
              <a:rPr lang="en-US" dirty="0"/>
              <a:t> – for unending patience with this </a:t>
            </a:r>
            <a:r>
              <a:rPr lang="en-US" dirty="0" err="1"/>
              <a:t>gEEk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3597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58554" y="981646"/>
            <a:ext cx="382754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dirty="0">
                <a:solidFill>
                  <a:srgbClr val="0000CC"/>
                </a:solidFill>
                <a:latin typeface="+mj-lt"/>
                <a:ea typeface="MS PGothic" pitchFamily="34" charset="-128"/>
                <a:cs typeface="+mn-cs"/>
              </a:rPr>
              <a:t>Another demo to OUSD(R&amp;E)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dirty="0">
                <a:solidFill>
                  <a:srgbClr val="0000CC"/>
                </a:solidFill>
                <a:latin typeface="+mj-lt"/>
                <a:ea typeface="MS PGothic" pitchFamily="34" charset="-128"/>
                <a:cs typeface="+mn-cs"/>
              </a:rPr>
              <a:t>3 signals sharing spectrum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830305" y="3099100"/>
            <a:ext cx="2279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/>
            <a:r>
              <a:rPr lang="en-US" altLang="en-US" sz="120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6" name="Picture 45" descr="Chart&#10;&#10;Description automatically generated">
            <a:extLst>
              <a:ext uri="{FF2B5EF4-FFF2-40B4-BE49-F238E27FC236}">
                <a16:creationId xmlns:a16="http://schemas.microsoft.com/office/drawing/2014/main" id="{C95EE8C2-C5BD-47BE-8278-EE99C16A4B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710"/>
          <a:stretch/>
        </p:blipFill>
        <p:spPr>
          <a:xfrm>
            <a:off x="61046" y="3159280"/>
            <a:ext cx="3934374" cy="3393626"/>
          </a:xfrm>
          <a:prstGeom prst="rect">
            <a:avLst/>
          </a:prstGeom>
        </p:spPr>
      </p:pic>
      <p:sp>
        <p:nvSpPr>
          <p:cNvPr id="47" name="Title 1">
            <a:extLst>
              <a:ext uri="{FF2B5EF4-FFF2-40B4-BE49-F238E27FC236}">
                <a16:creationId xmlns:a16="http://schemas.microsoft.com/office/drawing/2014/main" id="{F9800D8A-75DE-4033-B477-BA3429BD954C}"/>
              </a:ext>
            </a:extLst>
          </p:cNvPr>
          <p:cNvSpPr txBox="1">
            <a:spLocks/>
          </p:cNvSpPr>
          <p:nvPr/>
        </p:nvSpPr>
        <p:spPr>
          <a:xfrm>
            <a:off x="857712" y="2855767"/>
            <a:ext cx="2778520" cy="576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</a:rPr>
              <a:t>standard processing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BB53E71-64AA-4395-8DC8-08A69E95429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6" t="12034" r="25259" b="14915"/>
          <a:stretch/>
        </p:blipFill>
        <p:spPr bwMode="auto">
          <a:xfrm>
            <a:off x="5008781" y="4012860"/>
            <a:ext cx="2224356" cy="28061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BA5FD2B-657D-4E2C-B9F0-481CF1ED01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9" r="21623"/>
          <a:stretch/>
        </p:blipFill>
        <p:spPr>
          <a:xfrm>
            <a:off x="4347552" y="836379"/>
            <a:ext cx="3496895" cy="283792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48BC7B5-B967-4A1D-8F6D-55D899A97589}"/>
              </a:ext>
            </a:extLst>
          </p:cNvPr>
          <p:cNvSpPr txBox="1"/>
          <p:nvPr/>
        </p:nvSpPr>
        <p:spPr>
          <a:xfrm>
            <a:off x="7879318" y="884976"/>
            <a:ext cx="2135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spectrogram 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received data</a:t>
            </a:r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8B745332-F822-495B-9765-0FE1E6BAFF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34"/>
          <a:stretch/>
        </p:blipFill>
        <p:spPr>
          <a:xfrm>
            <a:off x="8196581" y="3176018"/>
            <a:ext cx="3952456" cy="34058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C7BD62-F793-4DBD-A3AF-BF18CC99399B}"/>
              </a:ext>
            </a:extLst>
          </p:cNvPr>
          <p:cNvSpPr txBox="1"/>
          <p:nvPr/>
        </p:nvSpPr>
        <p:spPr>
          <a:xfrm>
            <a:off x="8973303" y="2959225"/>
            <a:ext cx="2707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adaptive processing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FE51384-1B0D-44A7-A2F9-17938BC9F763}"/>
              </a:ext>
            </a:extLst>
          </p:cNvPr>
          <p:cNvCxnSpPr>
            <a:cxnSpLocks/>
          </p:cNvCxnSpPr>
          <p:nvPr/>
        </p:nvCxnSpPr>
        <p:spPr>
          <a:xfrm flipH="1" flipV="1">
            <a:off x="10855887" y="5173321"/>
            <a:ext cx="516652" cy="4616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81F977A-4B3D-4BBF-86D4-9792FFAD7802}"/>
              </a:ext>
            </a:extLst>
          </p:cNvPr>
          <p:cNvSpPr txBox="1"/>
          <p:nvPr/>
        </p:nvSpPr>
        <p:spPr>
          <a:xfrm>
            <a:off x="10991708" y="5634986"/>
            <a:ext cx="88517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81E3431-6134-43E3-AB74-072F609AC3F8}"/>
              </a:ext>
            </a:extLst>
          </p:cNvPr>
          <p:cNvCxnSpPr>
            <a:cxnSpLocks/>
          </p:cNvCxnSpPr>
          <p:nvPr/>
        </p:nvCxnSpPr>
        <p:spPr>
          <a:xfrm flipV="1">
            <a:off x="9299101" y="5049693"/>
            <a:ext cx="720296" cy="4616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6F17EDC-CD86-4346-8CEC-DF6A82B58B78}"/>
              </a:ext>
            </a:extLst>
          </p:cNvPr>
          <p:cNvSpPr txBox="1"/>
          <p:nvPr/>
        </p:nvSpPr>
        <p:spPr>
          <a:xfrm>
            <a:off x="8539530" y="5511359"/>
            <a:ext cx="86754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LFM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CBEC0C-A52C-4319-B841-7FEF221255FF}"/>
              </a:ext>
            </a:extLst>
          </p:cNvPr>
          <p:cNvCxnSpPr>
            <a:cxnSpLocks/>
          </p:cNvCxnSpPr>
          <p:nvPr/>
        </p:nvCxnSpPr>
        <p:spPr>
          <a:xfrm flipH="1">
            <a:off x="10545358" y="3904283"/>
            <a:ext cx="477321" cy="4616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644176D-075B-49D0-9BBF-884F38724022}"/>
              </a:ext>
            </a:extLst>
          </p:cNvPr>
          <p:cNvSpPr txBox="1"/>
          <p:nvPr/>
        </p:nvSpPr>
        <p:spPr>
          <a:xfrm>
            <a:off x="11022678" y="3590165"/>
            <a:ext cx="82323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Tone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2769E1-1EBA-468A-8F79-944D9EA3EFB8}"/>
              </a:ext>
            </a:extLst>
          </p:cNvPr>
          <p:cNvSpPr/>
          <p:nvPr/>
        </p:nvSpPr>
        <p:spPr>
          <a:xfrm>
            <a:off x="4382424" y="3682498"/>
            <a:ext cx="349689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“Van Trees” ad hoc array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D0CBE-1EC6-DC38-A225-14A687604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62" y="-162635"/>
            <a:ext cx="10846676" cy="1143000"/>
          </a:xfrm>
        </p:spPr>
        <p:txBody>
          <a:bodyPr>
            <a:normAutofit/>
          </a:bodyPr>
          <a:lstStyle/>
          <a:p>
            <a:r>
              <a:rPr lang="en-US" dirty="0"/>
              <a:t>Adaptive Direction Finding</a:t>
            </a:r>
          </a:p>
        </p:txBody>
      </p:sp>
    </p:spTree>
    <p:extLst>
      <p:ext uri="{BB962C8B-B14F-4D97-AF65-F5344CB8AC3E}">
        <p14:creationId xmlns:p14="http://schemas.microsoft.com/office/powerpoint/2010/main" val="35407892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thread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0920" y="1304567"/>
            <a:ext cx="9407856" cy="446843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800" dirty="0">
                <a:solidFill>
                  <a:srgbClr val="0033CC"/>
                </a:solidFill>
                <a:latin typeface="Calibri" pitchFamily="34" charset="0"/>
              </a:rPr>
              <a:t>All of those experimental demonstrations were achieved by properly incorporating uncertainty into the signal processing</a:t>
            </a:r>
          </a:p>
          <a:p>
            <a:pPr lvl="1">
              <a:spcBef>
                <a:spcPts val="0"/>
              </a:spcBef>
              <a:defRPr/>
            </a:pPr>
            <a:endParaRPr lang="en-US" dirty="0">
              <a:solidFill>
                <a:srgbClr val="0033CC"/>
              </a:solidFill>
              <a:latin typeface="Calibri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b="1" dirty="0">
                <a:solidFill>
                  <a:srgbClr val="0033CC"/>
                </a:solidFill>
                <a:latin typeface="Calibri" pitchFamily="34" charset="0"/>
              </a:rPr>
              <a:t>Physically meaningful SP </a:t>
            </a:r>
            <a:r>
              <a:rPr lang="en-US" b="1" dirty="0">
                <a:solidFill>
                  <a:srgbClr val="0033CC"/>
                </a:solidFill>
                <a:latin typeface="Calibri" pitchFamily="34" charset="0"/>
                <a:sym typeface="Symbol" panose="05050102010706020507" pitchFamily="18" charset="2"/>
              </a:rPr>
              <a:t> account for both knowledge &amp; ignorance</a:t>
            </a:r>
            <a:endParaRPr lang="en-US" b="1" dirty="0">
              <a:solidFill>
                <a:srgbClr val="0033CC"/>
              </a:solidFill>
              <a:latin typeface="Calibri" pitchFamily="34" charset="0"/>
            </a:endParaRPr>
          </a:p>
          <a:p>
            <a:pPr lvl="1">
              <a:spcBef>
                <a:spcPts val="0"/>
              </a:spcBef>
              <a:defRPr/>
            </a:pPr>
            <a:endParaRPr lang="en-US" dirty="0">
              <a:solidFill>
                <a:srgbClr val="0033CC"/>
              </a:solidFill>
              <a:latin typeface="Calibri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dirty="0">
                <a:solidFill>
                  <a:srgbClr val="0033CC"/>
                </a:solidFill>
                <a:latin typeface="Calibri" pitchFamily="34" charset="0"/>
              </a:rPr>
              <a:t>In short, for systems engineering: </a:t>
            </a:r>
            <a:r>
              <a:rPr lang="en-US" u="sng" dirty="0">
                <a:solidFill>
                  <a:srgbClr val="0033CC"/>
                </a:solidFill>
                <a:latin typeface="Calibri" pitchFamily="34" charset="0"/>
              </a:rPr>
              <a:t>know thy fidelity</a:t>
            </a:r>
            <a:endParaRPr lang="en-US" u="sng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C94323F-EB6A-7A71-70F7-6CE679847F60}"/>
              </a:ext>
            </a:extLst>
          </p:cNvPr>
          <p:cNvSpPr txBox="1">
            <a:spLocks/>
          </p:cNvSpPr>
          <p:nvPr/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2998625-F1E6-41BD-9C88-BF90A3F4991E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71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3658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1617-5496-D650-EA64-8428269F6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RSL radar testbeds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AB30E-F860-F54E-226A-EE52718EE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64"/>
          <a:stretch/>
        </p:blipFill>
        <p:spPr>
          <a:xfrm>
            <a:off x="102391" y="2870773"/>
            <a:ext cx="3176177" cy="38764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ED52BE-FB38-FAED-C897-D9BB8922F9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87" t="2786" r="13399" b="5866"/>
          <a:stretch/>
        </p:blipFill>
        <p:spPr>
          <a:xfrm>
            <a:off x="3389135" y="1850964"/>
            <a:ext cx="2923985" cy="47665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E9DA85-2EF6-61B3-23B6-ED0EBBD4257A}"/>
              </a:ext>
            </a:extLst>
          </p:cNvPr>
          <p:cNvSpPr txBox="1"/>
          <p:nvPr/>
        </p:nvSpPr>
        <p:spPr>
          <a:xfrm>
            <a:off x="102391" y="813526"/>
            <a:ext cx="621061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WADES X-band MIMO radar testbed (ONR DURIP)</a:t>
            </a:r>
          </a:p>
          <a:p>
            <a:r>
              <a:rPr lang="en-US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(thanks to Chris Allen,</a:t>
            </a:r>
          </a:p>
          <a:p>
            <a:r>
              <a:rPr lang="en-US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 DePardo, &amp; Patrick</a:t>
            </a:r>
          </a:p>
          <a:p>
            <a:r>
              <a:rPr lang="en-US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McCormick, &amp; several</a:t>
            </a:r>
          </a:p>
          <a:p>
            <a:r>
              <a:rPr lang="en-US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29D1AE-ADFE-533A-31A1-9BE96604C1DB}"/>
              </a:ext>
            </a:extLst>
          </p:cNvPr>
          <p:cNvSpPr txBox="1"/>
          <p:nvPr/>
        </p:nvSpPr>
        <p:spPr>
          <a:xfrm>
            <a:off x="760272" y="2470663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 cart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3A2E5D-E782-7939-9F69-30FAA7EEB4B2}"/>
              </a:ext>
            </a:extLst>
          </p:cNvPr>
          <p:cNvSpPr txBox="1"/>
          <p:nvPr/>
        </p:nvSpPr>
        <p:spPr>
          <a:xfrm>
            <a:off x="3305543" y="1431528"/>
            <a:ext cx="3091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Transmit up-conversion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A29DB2-5B2B-686A-F58A-5599EFDA8C60}"/>
              </a:ext>
            </a:extLst>
          </p:cNvPr>
          <p:cNvCxnSpPr>
            <a:cxnSpLocks/>
          </p:cNvCxnSpPr>
          <p:nvPr/>
        </p:nvCxnSpPr>
        <p:spPr>
          <a:xfrm flipV="1">
            <a:off x="6561609" y="879937"/>
            <a:ext cx="0" cy="2886845"/>
          </a:xfrm>
          <a:prstGeom prst="straightConnector1">
            <a:avLst/>
          </a:prstGeom>
          <a:ln w="50800">
            <a:solidFill>
              <a:schemeClr val="bg1">
                <a:lumMod val="75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E5E62F0-D53D-1857-08F1-789EDEC1D935}"/>
              </a:ext>
            </a:extLst>
          </p:cNvPr>
          <p:cNvSpPr txBox="1"/>
          <p:nvPr/>
        </p:nvSpPr>
        <p:spPr>
          <a:xfrm>
            <a:off x="6705045" y="846732"/>
            <a:ext cx="22412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MicRiB</a:t>
            </a:r>
            <a:r>
              <a:rPr lang="en-US" sz="2000" b="1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mobile radar testbed</a:t>
            </a:r>
          </a:p>
          <a:p>
            <a:r>
              <a:rPr lang="en-US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(thanks to Jon Owen)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A11FEC6-3F61-4E6D-460B-7ED032F82435}"/>
              </a:ext>
            </a:extLst>
          </p:cNvPr>
          <p:cNvCxnSpPr>
            <a:cxnSpLocks/>
          </p:cNvCxnSpPr>
          <p:nvPr/>
        </p:nvCxnSpPr>
        <p:spPr>
          <a:xfrm flipH="1">
            <a:off x="6547961" y="3736245"/>
            <a:ext cx="5644039" cy="0"/>
          </a:xfrm>
          <a:prstGeom prst="straightConnector1">
            <a:avLst/>
          </a:prstGeom>
          <a:ln w="50800">
            <a:solidFill>
              <a:schemeClr val="bg1">
                <a:lumMod val="75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2A543D9-5E08-37BE-FC9D-240E44C84695}"/>
              </a:ext>
            </a:extLst>
          </p:cNvPr>
          <p:cNvSpPr txBox="1"/>
          <p:nvPr/>
        </p:nvSpPr>
        <p:spPr>
          <a:xfrm>
            <a:off x="7390785" y="3839209"/>
            <a:ext cx="382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WADES X-band antenna array</a:t>
            </a:r>
          </a:p>
        </p:txBody>
      </p:sp>
      <p:pic>
        <p:nvPicPr>
          <p:cNvPr id="4" name="Picture 3" descr="A machine with wires on a blue table&#10;&#10;Description automatically generated">
            <a:extLst>
              <a:ext uri="{FF2B5EF4-FFF2-40B4-BE49-F238E27FC236}">
                <a16:creationId xmlns:a16="http://schemas.microsoft.com/office/drawing/2014/main" id="{A0EF060F-ADB2-4B29-2448-BA721B21AC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82" b="54902"/>
          <a:stretch/>
        </p:blipFill>
        <p:spPr>
          <a:xfrm>
            <a:off x="7247288" y="4233290"/>
            <a:ext cx="4107529" cy="2147728"/>
          </a:xfrm>
          <a:prstGeom prst="rect">
            <a:avLst/>
          </a:prstGeom>
        </p:spPr>
      </p:pic>
      <p:pic>
        <p:nvPicPr>
          <p:cNvPr id="3" name="802B6D89-C57A-4CA8-A3B1-F376A253D386" descr="IMG_4894.jpg">
            <a:extLst>
              <a:ext uri="{FF2B5EF4-FFF2-40B4-BE49-F238E27FC236}">
                <a16:creationId xmlns:a16="http://schemas.microsoft.com/office/drawing/2014/main" id="{6406503D-C565-CE42-E59E-65F9BD179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32346" r="31364" b="27528"/>
          <a:stretch/>
        </p:blipFill>
        <p:spPr bwMode="auto">
          <a:xfrm>
            <a:off x="8792959" y="853457"/>
            <a:ext cx="3037930" cy="2827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noFill/>
            <a:miter lim="800000"/>
            <a:headEnd/>
            <a:tailEnd/>
          </a:ln>
          <a:effectLst/>
        </p:spPr>
      </p:pic>
      <p:pic>
        <p:nvPicPr>
          <p:cNvPr id="5" name="Picture 4" descr="McRib coming back to select McDonald's restaurants">
            <a:extLst>
              <a:ext uri="{FF2B5EF4-FFF2-40B4-BE49-F238E27FC236}">
                <a16:creationId xmlns:a16="http://schemas.microsoft.com/office/drawing/2014/main" id="{9CDF9BCE-B15D-51D8-AD91-FF643B07B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697" y="2312207"/>
            <a:ext cx="2251167" cy="126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3681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61246" y="1052895"/>
            <a:ext cx="9269507" cy="18506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30CA4"/>
                </a:solidFill>
              </a:rPr>
              <a:t>Some final “wise words”</a:t>
            </a:r>
          </a:p>
        </p:txBody>
      </p:sp>
      <p:pic>
        <p:nvPicPr>
          <p:cNvPr id="5" name="Picture 4" descr="A cartoon of a person raising his hand&#10;&#10;Description automatically generated">
            <a:extLst>
              <a:ext uri="{FF2B5EF4-FFF2-40B4-BE49-F238E27FC236}">
                <a16:creationId xmlns:a16="http://schemas.microsoft.com/office/drawing/2014/main" id="{2C168CBE-E05C-47B4-74A7-258298631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598" y="2249523"/>
            <a:ext cx="3911003" cy="3813228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B8DB5EF8-3C3B-F4FB-9E43-6495E601BFCC}"/>
              </a:ext>
            </a:extLst>
          </p:cNvPr>
          <p:cNvSpPr txBox="1">
            <a:spLocks/>
          </p:cNvSpPr>
          <p:nvPr/>
        </p:nvSpPr>
        <p:spPr>
          <a:xfrm>
            <a:off x="3461676" y="5939925"/>
            <a:ext cx="5268645" cy="581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b="1" dirty="0">
                <a:solidFill>
                  <a:srgbClr val="008000"/>
                </a:solidFill>
              </a:rPr>
              <a:t>(now that I have the pulpit)</a:t>
            </a:r>
            <a:br>
              <a:rPr lang="en-US" sz="2000" b="1" i="1" dirty="0">
                <a:solidFill>
                  <a:srgbClr val="008000"/>
                </a:solidFill>
              </a:rPr>
            </a:b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9572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298073" y="2696962"/>
            <a:ext cx="9672053" cy="58197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30CA4"/>
                </a:solidFill>
              </a:rPr>
              <a:t>“</a:t>
            </a:r>
            <a:r>
              <a:rPr lang="en-US" i="1" dirty="0">
                <a:solidFill>
                  <a:srgbClr val="130CA4"/>
                </a:solidFill>
              </a:rPr>
              <a:t>Listen to Cassandra (Jim Stiles)</a:t>
            </a:r>
            <a:r>
              <a:rPr lang="en-US" sz="4000" dirty="0">
                <a:solidFill>
                  <a:srgbClr val="130CA4"/>
                </a:solidFill>
              </a:rPr>
              <a:t>”</a:t>
            </a:r>
            <a:br>
              <a:rPr lang="en-US" i="1" dirty="0">
                <a:solidFill>
                  <a:srgbClr val="130CA4"/>
                </a:solidFill>
              </a:rPr>
            </a:br>
            <a:endParaRPr lang="en-US" dirty="0">
              <a:solidFill>
                <a:srgbClr val="130CA4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B7302B5-1114-164D-A82E-F771E5D1BC9E}"/>
              </a:ext>
            </a:extLst>
          </p:cNvPr>
          <p:cNvSpPr txBox="1">
            <a:spLocks/>
          </p:cNvSpPr>
          <p:nvPr/>
        </p:nvSpPr>
        <p:spPr>
          <a:xfrm>
            <a:off x="5181600" y="3278936"/>
            <a:ext cx="6650810" cy="92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sym typeface="Symbol" panose="05050102010706020507" pitchFamily="18" charset="2"/>
              </a:rPr>
              <a:t></a:t>
            </a:r>
            <a:r>
              <a:rPr lang="en-US" sz="2800" dirty="0">
                <a:solidFill>
                  <a:schemeClr val="tx1"/>
                </a:solidFill>
              </a:rPr>
              <a:t> Yours truly</a:t>
            </a:r>
          </a:p>
        </p:txBody>
      </p:sp>
      <p:pic>
        <p:nvPicPr>
          <p:cNvPr id="7" name="Picture 6" descr="A painting of a person in a blue dress&#10;&#10;Description automatically generated">
            <a:extLst>
              <a:ext uri="{FF2B5EF4-FFF2-40B4-BE49-F238E27FC236}">
                <a16:creationId xmlns:a16="http://schemas.microsoft.com/office/drawing/2014/main" id="{0D067BAB-AAC6-A037-903A-9446740F4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79" y="806724"/>
            <a:ext cx="2095500" cy="4362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DB3308-18A6-7EFC-2960-C4F73C8DB589}"/>
              </a:ext>
            </a:extLst>
          </p:cNvPr>
          <p:cNvSpPr txBox="1"/>
          <p:nvPr/>
        </p:nvSpPr>
        <p:spPr>
          <a:xfrm>
            <a:off x="326124" y="5190963"/>
            <a:ext cx="41985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from Greek mythology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perfect predictions … 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… but cursed to never be believed</a:t>
            </a:r>
          </a:p>
        </p:txBody>
      </p:sp>
      <p:pic>
        <p:nvPicPr>
          <p:cNvPr id="10" name="Picture 9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1ABC6DF0-253A-63A9-5912-C0F31074D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042" y="2244573"/>
            <a:ext cx="2339681" cy="29246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7F02D3-BE9C-7301-53FE-92BA59122416}"/>
              </a:ext>
            </a:extLst>
          </p:cNvPr>
          <p:cNvSpPr txBox="1"/>
          <p:nvPr/>
        </p:nvSpPr>
        <p:spPr>
          <a:xfrm>
            <a:off x="9804047" y="5190963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from KU EECS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Ditto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0F6AE89-423F-8F36-6816-27399EB55D74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4524709" y="5631843"/>
            <a:ext cx="5059591" cy="207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4291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298073" y="2861792"/>
            <a:ext cx="9672053" cy="58197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130CA4"/>
                </a:solidFill>
              </a:rPr>
              <a:t>      “</a:t>
            </a:r>
            <a:r>
              <a:rPr lang="en-US" i="1" dirty="0">
                <a:solidFill>
                  <a:srgbClr val="130CA4"/>
                </a:solidFill>
              </a:rPr>
              <a:t>To err is human, </a:t>
            </a:r>
            <a:br>
              <a:rPr lang="en-US" i="1" dirty="0">
                <a:solidFill>
                  <a:srgbClr val="130CA4"/>
                </a:solidFill>
              </a:rPr>
            </a:br>
            <a:r>
              <a:rPr lang="en-US" sz="1800" i="1" dirty="0">
                <a:solidFill>
                  <a:srgbClr val="130CA4"/>
                </a:solidFill>
              </a:rPr>
              <a:t> </a:t>
            </a:r>
            <a:br>
              <a:rPr lang="en-US" i="1" dirty="0">
                <a:solidFill>
                  <a:srgbClr val="130CA4"/>
                </a:solidFill>
              </a:rPr>
            </a:br>
            <a:r>
              <a:rPr lang="en-US" i="1" dirty="0">
                <a:solidFill>
                  <a:srgbClr val="130CA4"/>
                </a:solidFill>
              </a:rPr>
              <a:t>			  </a:t>
            </a:r>
            <a:r>
              <a:rPr lang="en-US" sz="4000" i="1" dirty="0">
                <a:solidFill>
                  <a:srgbClr val="130CA4"/>
                </a:solidFill>
              </a:rPr>
              <a:t>to fixate on error is engineering</a:t>
            </a:r>
            <a:r>
              <a:rPr lang="en-US" sz="4000" dirty="0">
                <a:solidFill>
                  <a:srgbClr val="130CA4"/>
                </a:solidFill>
              </a:rPr>
              <a:t>”</a:t>
            </a:r>
            <a:br>
              <a:rPr lang="en-US" i="1" dirty="0">
                <a:solidFill>
                  <a:srgbClr val="130CA4"/>
                </a:solidFill>
              </a:rPr>
            </a:br>
            <a:endParaRPr lang="en-US" dirty="0">
              <a:solidFill>
                <a:srgbClr val="130CA4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B7302B5-1114-164D-A82E-F771E5D1BC9E}"/>
              </a:ext>
            </a:extLst>
          </p:cNvPr>
          <p:cNvSpPr txBox="1">
            <a:spLocks/>
          </p:cNvSpPr>
          <p:nvPr/>
        </p:nvSpPr>
        <p:spPr>
          <a:xfrm>
            <a:off x="5181600" y="3470660"/>
            <a:ext cx="6650810" cy="92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sym typeface="Symbol" panose="05050102010706020507" pitchFamily="18" charset="2"/>
              </a:rPr>
              <a:t></a:t>
            </a:r>
            <a:r>
              <a:rPr lang="en-US" sz="2800" dirty="0">
                <a:solidFill>
                  <a:schemeClr val="tx1"/>
                </a:solidFill>
              </a:rPr>
              <a:t> Yours truly</a:t>
            </a:r>
          </a:p>
        </p:txBody>
      </p:sp>
      <p:pic>
        <p:nvPicPr>
          <p:cNvPr id="6" name="Picture 5" descr="A red sign with white text&#10;&#10;Description automatically generated">
            <a:extLst>
              <a:ext uri="{FF2B5EF4-FFF2-40B4-BE49-F238E27FC236}">
                <a16:creationId xmlns:a16="http://schemas.microsoft.com/office/drawing/2014/main" id="{B825ACFD-2F66-EC8D-68E6-467084170B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502"/>
          <a:stretch/>
        </p:blipFill>
        <p:spPr>
          <a:xfrm>
            <a:off x="994901" y="4204274"/>
            <a:ext cx="3547601" cy="1599217"/>
          </a:xfrm>
          <a:prstGeom prst="rect">
            <a:avLst/>
          </a:prstGeom>
        </p:spPr>
      </p:pic>
      <p:pic>
        <p:nvPicPr>
          <p:cNvPr id="8" name="Picture 7" descr="A diagram of a function&#10;&#10;Description automatically generated">
            <a:extLst>
              <a:ext uri="{FF2B5EF4-FFF2-40B4-BE49-F238E27FC236}">
                <a16:creationId xmlns:a16="http://schemas.microsoft.com/office/drawing/2014/main" id="{29504963-7825-C661-9027-AA18E031A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005" y="3690044"/>
            <a:ext cx="2912653" cy="2525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3CE51C-970F-D11B-0EA3-79C8D114CF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5" r="1738" b="6880"/>
          <a:stretch/>
        </p:blipFill>
        <p:spPr>
          <a:xfrm>
            <a:off x="6636404" y="43165"/>
            <a:ext cx="3326927" cy="252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993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298073" y="1914951"/>
            <a:ext cx="9672053" cy="182665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30CA4"/>
                </a:solidFill>
              </a:rPr>
              <a:t>“</a:t>
            </a:r>
            <a:r>
              <a:rPr lang="en-US" i="1" dirty="0">
                <a:solidFill>
                  <a:srgbClr val="130CA4"/>
                </a:solidFill>
              </a:rPr>
              <a:t>Graduate students are </a:t>
            </a:r>
            <a:r>
              <a:rPr lang="en-US" b="1" i="1" dirty="0">
                <a:solidFill>
                  <a:srgbClr val="130CA4"/>
                </a:solidFill>
              </a:rPr>
              <a:t>NOT CHEAP LABOR</a:t>
            </a:r>
            <a:r>
              <a:rPr lang="en-US" i="1" dirty="0">
                <a:solidFill>
                  <a:srgbClr val="130CA4"/>
                </a:solidFill>
              </a:rPr>
              <a:t>.</a:t>
            </a:r>
            <a:r>
              <a:rPr lang="en-US" sz="1800" i="1" dirty="0">
                <a:solidFill>
                  <a:srgbClr val="130CA4"/>
                </a:solidFill>
              </a:rPr>
              <a:t> </a:t>
            </a:r>
            <a:br>
              <a:rPr lang="en-US" i="1" dirty="0">
                <a:solidFill>
                  <a:srgbClr val="130CA4"/>
                </a:solidFill>
              </a:rPr>
            </a:br>
            <a:r>
              <a:rPr lang="en-US" sz="4000" i="1" dirty="0">
                <a:solidFill>
                  <a:srgbClr val="130CA4"/>
                </a:solidFill>
              </a:rPr>
              <a:t>They are </a:t>
            </a:r>
            <a:r>
              <a:rPr lang="en-US" sz="4000" i="1" u="sng" dirty="0">
                <a:solidFill>
                  <a:srgbClr val="FF0000"/>
                </a:solidFill>
              </a:rPr>
              <a:t>researchers-in-training</a:t>
            </a:r>
            <a:r>
              <a:rPr lang="en-US" sz="4000" i="1" dirty="0">
                <a:solidFill>
                  <a:srgbClr val="130CA4"/>
                </a:solidFill>
              </a:rPr>
              <a:t>.</a:t>
            </a:r>
            <a:br>
              <a:rPr lang="en-US" sz="4000" i="1" dirty="0">
                <a:solidFill>
                  <a:srgbClr val="130CA4"/>
                </a:solidFill>
              </a:rPr>
            </a:br>
            <a:r>
              <a:rPr lang="en-US" sz="4000" i="1" dirty="0">
                <a:solidFill>
                  <a:srgbClr val="130CA4"/>
                </a:solidFill>
              </a:rPr>
              <a:t>Treat them as such.</a:t>
            </a:r>
            <a:r>
              <a:rPr lang="en-US" sz="4000" dirty="0">
                <a:solidFill>
                  <a:srgbClr val="130CA4"/>
                </a:solidFill>
              </a:rPr>
              <a:t>”</a:t>
            </a:r>
            <a:br>
              <a:rPr lang="en-US" i="1" dirty="0">
                <a:solidFill>
                  <a:srgbClr val="130CA4"/>
                </a:solidFill>
              </a:rPr>
            </a:br>
            <a:endParaRPr lang="en-US" dirty="0">
              <a:solidFill>
                <a:srgbClr val="130CA4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B7302B5-1114-164D-A82E-F771E5D1BC9E}"/>
              </a:ext>
            </a:extLst>
          </p:cNvPr>
          <p:cNvSpPr txBox="1">
            <a:spLocks/>
          </p:cNvSpPr>
          <p:nvPr/>
        </p:nvSpPr>
        <p:spPr>
          <a:xfrm>
            <a:off x="5181600" y="3278936"/>
            <a:ext cx="6650810" cy="92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sym typeface="Symbol" panose="05050102010706020507" pitchFamily="18" charset="2"/>
              </a:rPr>
              <a:t></a:t>
            </a:r>
            <a:r>
              <a:rPr lang="en-US" sz="2800" dirty="0">
                <a:solidFill>
                  <a:schemeClr val="tx1"/>
                </a:solidFill>
              </a:rPr>
              <a:t> Yours truly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4BB2EAD-1F35-0D6F-2183-5589576349A9}"/>
              </a:ext>
            </a:extLst>
          </p:cNvPr>
          <p:cNvSpPr txBox="1">
            <a:spLocks/>
          </p:cNvSpPr>
          <p:nvPr/>
        </p:nvSpPr>
        <p:spPr>
          <a:xfrm>
            <a:off x="3499777" y="5277272"/>
            <a:ext cx="5268645" cy="581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b="1" dirty="0">
                <a:solidFill>
                  <a:srgbClr val="008000"/>
                </a:solidFill>
              </a:rPr>
              <a:t>(YOU will be more successful too)</a:t>
            </a:r>
            <a:br>
              <a:rPr lang="en-US" sz="2000" b="1" i="1" dirty="0">
                <a:solidFill>
                  <a:srgbClr val="008000"/>
                </a:solidFill>
              </a:rPr>
            </a:br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7" name="Picture 6" descr="A cartoon of a person pointing&#10;&#10;Description automatically generated">
            <a:extLst>
              <a:ext uri="{FF2B5EF4-FFF2-40B4-BE49-F238E27FC236}">
                <a16:creationId xmlns:a16="http://schemas.microsoft.com/office/drawing/2014/main" id="{74C99886-AB7F-CFEA-4E31-9E1548160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624" y="2483969"/>
            <a:ext cx="1771805" cy="3869044"/>
          </a:xfrm>
          <a:prstGeom prst="rect">
            <a:avLst/>
          </a:prstGeom>
        </p:spPr>
      </p:pic>
      <p:pic>
        <p:nvPicPr>
          <p:cNvPr id="9" name="Picture 8" descr="A cartoon of a person jumping on a soap box&#10;&#10;Description automatically generated">
            <a:extLst>
              <a:ext uri="{FF2B5EF4-FFF2-40B4-BE49-F238E27FC236}">
                <a16:creationId xmlns:a16="http://schemas.microsoft.com/office/drawing/2014/main" id="{0F912CF0-C02A-C211-2181-5E876BA9C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983"/>
          <a:stretch/>
        </p:blipFill>
        <p:spPr>
          <a:xfrm>
            <a:off x="620174" y="3341516"/>
            <a:ext cx="2017319" cy="255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570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298073" y="1778323"/>
            <a:ext cx="9672053" cy="173252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130CA4"/>
                </a:solidFill>
              </a:rPr>
              <a:t>“</a:t>
            </a:r>
            <a:r>
              <a:rPr lang="en-US" i="1" dirty="0">
                <a:solidFill>
                  <a:srgbClr val="130CA4"/>
                </a:solidFill>
              </a:rPr>
              <a:t>Take pride in your humility,</a:t>
            </a:r>
            <a:br>
              <a:rPr lang="en-US" i="1" dirty="0">
                <a:solidFill>
                  <a:srgbClr val="130CA4"/>
                </a:solidFill>
              </a:rPr>
            </a:br>
            <a:r>
              <a:rPr lang="en-US" sz="1800" i="1" dirty="0">
                <a:solidFill>
                  <a:srgbClr val="130CA4"/>
                </a:solidFill>
              </a:rPr>
              <a:t> </a:t>
            </a:r>
            <a:br>
              <a:rPr lang="en-US" i="1" dirty="0">
                <a:solidFill>
                  <a:srgbClr val="130CA4"/>
                </a:solidFill>
              </a:rPr>
            </a:br>
            <a:r>
              <a:rPr lang="en-US" i="1" dirty="0">
                <a:solidFill>
                  <a:srgbClr val="130CA4"/>
                </a:solidFill>
              </a:rPr>
              <a:t>			lest hubris will get the better of you</a:t>
            </a:r>
            <a:r>
              <a:rPr lang="en-US" sz="4000" dirty="0">
                <a:solidFill>
                  <a:srgbClr val="130CA4"/>
                </a:solidFill>
              </a:rPr>
              <a:t>”</a:t>
            </a:r>
            <a:endParaRPr lang="en-US" dirty="0">
              <a:solidFill>
                <a:srgbClr val="130CA4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B7302B5-1114-164D-A82E-F771E5D1BC9E}"/>
              </a:ext>
            </a:extLst>
          </p:cNvPr>
          <p:cNvSpPr txBox="1">
            <a:spLocks/>
          </p:cNvSpPr>
          <p:nvPr/>
        </p:nvSpPr>
        <p:spPr>
          <a:xfrm>
            <a:off x="5181600" y="3278936"/>
            <a:ext cx="6650810" cy="92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sym typeface="Symbol" panose="05050102010706020507" pitchFamily="18" charset="2"/>
              </a:rPr>
              <a:t></a:t>
            </a:r>
            <a:r>
              <a:rPr lang="en-US" sz="2800" dirty="0">
                <a:solidFill>
                  <a:schemeClr val="tx1"/>
                </a:solidFill>
              </a:rPr>
              <a:t> Yours truly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4A8EB64-D6F4-6CA7-0E08-18CC259DB484}"/>
              </a:ext>
            </a:extLst>
          </p:cNvPr>
          <p:cNvSpPr txBox="1">
            <a:spLocks/>
          </p:cNvSpPr>
          <p:nvPr/>
        </p:nvSpPr>
        <p:spPr>
          <a:xfrm>
            <a:off x="1259973" y="5305574"/>
            <a:ext cx="9672053" cy="581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b="1" dirty="0">
                <a:solidFill>
                  <a:srgbClr val="008000"/>
                </a:solidFill>
              </a:rPr>
              <a:t>(yes, a bit tongue-in-cheek)</a:t>
            </a:r>
            <a:br>
              <a:rPr lang="en-US" sz="2000" b="1" i="1" dirty="0">
                <a:solidFill>
                  <a:srgbClr val="008000"/>
                </a:solidFill>
              </a:rPr>
            </a:br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7" name="Picture 6" descr="A golden egg with a crown standing on two white eggs&#10;&#10;Description automatically generated">
            <a:extLst>
              <a:ext uri="{FF2B5EF4-FFF2-40B4-BE49-F238E27FC236}">
                <a16:creationId xmlns:a16="http://schemas.microsoft.com/office/drawing/2014/main" id="{E08A3E07-A3F1-1672-7C6E-3681E2C50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861" y="45023"/>
            <a:ext cx="4219422" cy="2197898"/>
          </a:xfrm>
          <a:prstGeom prst="rect">
            <a:avLst/>
          </a:prstGeom>
        </p:spPr>
      </p:pic>
      <p:pic>
        <p:nvPicPr>
          <p:cNvPr id="11" name="Picture 10" descr="A red winged person with wings and wings falling&#10;&#10;Description automatically generated with medium confidence">
            <a:extLst>
              <a:ext uri="{FF2B5EF4-FFF2-40B4-BE49-F238E27FC236}">
                <a16:creationId xmlns:a16="http://schemas.microsoft.com/office/drawing/2014/main" id="{AFFAC3A8-9D89-483E-675C-7AFD96F73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89" y="3111646"/>
            <a:ext cx="2344830" cy="31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731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tvbp_question">
            <a:hlinkClick r:id="" action="ppaction://media"/>
            <a:extLst>
              <a:ext uri="{FF2B5EF4-FFF2-40B4-BE49-F238E27FC236}">
                <a16:creationId xmlns:a16="http://schemas.microsoft.com/office/drawing/2014/main" id="{70AF318F-7386-4BA6-B2DC-46160DD8E5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7858" y="1926433"/>
            <a:ext cx="8395097" cy="30039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39FDD0-6E1A-AF37-1807-2974914B9213}"/>
              </a:ext>
            </a:extLst>
          </p:cNvPr>
          <p:cNvSpPr txBox="1"/>
          <p:nvPr/>
        </p:nvSpPr>
        <p:spPr>
          <a:xfrm>
            <a:off x="182273" y="927674"/>
            <a:ext cx="4148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Example of rapid beam-steering that mimics </a:t>
            </a:r>
            <a:r>
              <a:rPr lang="en-US" b="1" i="1" dirty="0">
                <a:solidFill>
                  <a:srgbClr val="008000"/>
                </a:solidFill>
              </a:rPr>
              <a:t>fixational eye movement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CE2B5A-A433-F6FC-F80D-32910F30C412}"/>
              </a:ext>
            </a:extLst>
          </p:cNvPr>
          <p:cNvSpPr txBox="1"/>
          <p:nvPr/>
        </p:nvSpPr>
        <p:spPr>
          <a:xfrm>
            <a:off x="2256610" y="1536286"/>
            <a:ext cx="4148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Instantaneous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antenna beampattern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C25332-D8F6-052F-1D3D-6D0549DBD9EC}"/>
              </a:ext>
            </a:extLst>
          </p:cNvPr>
          <p:cNvSpPr txBox="1"/>
          <p:nvPr/>
        </p:nvSpPr>
        <p:spPr>
          <a:xfrm>
            <a:off x="7861055" y="879937"/>
            <a:ext cx="4148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Will soon experimentally validate using new WADES testbed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269C57-6B48-6D96-21D3-B4CE96E2AA45}"/>
              </a:ext>
            </a:extLst>
          </p:cNvPr>
          <p:cNvSpPr txBox="1"/>
          <p:nvPr/>
        </p:nvSpPr>
        <p:spPr>
          <a:xfrm>
            <a:off x="6013780" y="1735579"/>
            <a:ext cx="414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Think Etch-a-</a:t>
            </a:r>
            <a:r>
              <a:rPr lang="en-US" b="1" dirty="0" err="1">
                <a:solidFill>
                  <a:srgbClr val="FF0000"/>
                </a:solidFill>
              </a:rPr>
              <a:t>Sketch</a:t>
            </a:r>
            <a:r>
              <a:rPr lang="en-US" b="1" baseline="30000" dirty="0" err="1">
                <a:solidFill>
                  <a:srgbClr val="FF0000"/>
                </a:solidFill>
              </a:rPr>
              <a:t>TM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FAB70AD6-9B52-71C8-76AB-7BC2CA8A6D16}"/>
              </a:ext>
            </a:extLst>
          </p:cNvPr>
          <p:cNvSpPr txBox="1">
            <a:spLocks/>
          </p:cNvSpPr>
          <p:nvPr/>
        </p:nvSpPr>
        <p:spPr>
          <a:xfrm>
            <a:off x="1619249" y="4888005"/>
            <a:ext cx="9029700" cy="1721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400" b="1" u="sng" dirty="0">
                <a:solidFill>
                  <a:schemeClr val="tx1"/>
                </a:solidFill>
              </a:rPr>
              <a:t>Students: 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Garrett Zook (now @ L3/Harris)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 Prof. Patrick McCormick (now KU Asst. Prof.)</a:t>
            </a:r>
          </a:p>
        </p:txBody>
      </p:sp>
    </p:spTree>
    <p:extLst>
      <p:ext uri="{BB962C8B-B14F-4D97-AF65-F5344CB8AC3E}">
        <p14:creationId xmlns:p14="http://schemas.microsoft.com/office/powerpoint/2010/main" val="64510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5544F0-1B02-4BDD-80BB-5448183A47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60" y="2047758"/>
            <a:ext cx="8427285" cy="292375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E7FDD3-E638-46BA-8B7F-192A790AE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87886" y="2008416"/>
            <a:ext cx="4078323" cy="296309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6D5D456-DFD0-4713-9A3C-31A545FDF1E3}"/>
              </a:ext>
            </a:extLst>
          </p:cNvPr>
          <p:cNvSpPr txBox="1">
            <a:spLocks/>
          </p:cNvSpPr>
          <p:nvPr/>
        </p:nvSpPr>
        <p:spPr>
          <a:xfrm>
            <a:off x="2846746" y="5280212"/>
            <a:ext cx="6638925" cy="8077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tIns="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2F138D-5C5F-4E03-8C8F-AF01ADB8081F}"/>
              </a:ext>
            </a:extLst>
          </p:cNvPr>
          <p:cNvSpPr txBox="1"/>
          <p:nvPr/>
        </p:nvSpPr>
        <p:spPr>
          <a:xfrm>
            <a:off x="2617486" y="1577788"/>
            <a:ext cx="3019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Aggregate beampattern over a pulse</a:t>
            </a:r>
          </a:p>
        </p:txBody>
      </p:sp>
    </p:spTree>
    <p:extLst>
      <p:ext uri="{BB962C8B-B14F-4D97-AF65-F5344CB8AC3E}">
        <p14:creationId xmlns:p14="http://schemas.microsoft.com/office/powerpoint/2010/main" val="2196766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87965" y="654226"/>
            <a:ext cx="3266618" cy="703519"/>
          </a:xfrm>
        </p:spPr>
        <p:txBody>
          <a:bodyPr>
            <a:normAutofit/>
          </a:bodyPr>
          <a:lstStyle/>
          <a:p>
            <a:r>
              <a:rPr lang="en-US" sz="2600" u="sng" dirty="0">
                <a:solidFill>
                  <a:srgbClr val="130CA4"/>
                </a:solidFill>
              </a:rPr>
              <a:t>Signal processing</a:t>
            </a:r>
            <a:r>
              <a:rPr lang="en-US" sz="2600" dirty="0">
                <a:solidFill>
                  <a:srgbClr val="130CA4"/>
                </a:solidFill>
              </a:rPr>
              <a:t>: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179F60D-9448-3C8C-E111-CEF2827358F1}"/>
              </a:ext>
            </a:extLst>
          </p:cNvPr>
          <p:cNvSpPr txBox="1">
            <a:spLocks/>
          </p:cNvSpPr>
          <p:nvPr/>
        </p:nvSpPr>
        <p:spPr>
          <a:xfrm>
            <a:off x="3552265" y="807033"/>
            <a:ext cx="8151770" cy="8066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</a:rPr>
              <a:t>“Operationalizing” of applied mathematics in hardware, often with a real-time requirement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7F0C855-17EB-F6CE-4694-C0E905D1C78A}"/>
              </a:ext>
            </a:extLst>
          </p:cNvPr>
          <p:cNvSpPr txBox="1">
            <a:spLocks/>
          </p:cNvSpPr>
          <p:nvPr/>
        </p:nvSpPr>
        <p:spPr>
          <a:xfrm>
            <a:off x="3552265" y="1854486"/>
            <a:ext cx="8639735" cy="1124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</a:rPr>
              <a:t>Borrows from linear systems theory, optimization theory, estimation/detection theory, control theory, and more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B357533-10BB-15B1-430A-9B4B9984E433}"/>
              </a:ext>
            </a:extLst>
          </p:cNvPr>
          <p:cNvSpPr txBox="1">
            <a:spLocks/>
          </p:cNvSpPr>
          <p:nvPr/>
        </p:nvSpPr>
        <p:spPr>
          <a:xfrm>
            <a:off x="3552265" y="3086045"/>
            <a:ext cx="8639735" cy="1124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</a:rPr>
              <a:t>A fundamental enabler of cellular communications,  many forms of sensing, GPS navigation, and much more</a:t>
            </a:r>
          </a:p>
        </p:txBody>
      </p:sp>
      <p:pic>
        <p:nvPicPr>
          <p:cNvPr id="8" name="Picture 7" descr="A close-up of a radio tower&#10;&#10;Description automatically generated">
            <a:extLst>
              <a:ext uri="{FF2B5EF4-FFF2-40B4-BE49-F238E27FC236}">
                <a16:creationId xmlns:a16="http://schemas.microsoft.com/office/drawing/2014/main" id="{57349CCA-28E1-0C93-75A3-42B9A679F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49" y="4526694"/>
            <a:ext cx="2962275" cy="1543050"/>
          </a:xfrm>
          <a:prstGeom prst="rect">
            <a:avLst/>
          </a:prstGeom>
        </p:spPr>
      </p:pic>
      <p:pic>
        <p:nvPicPr>
          <p:cNvPr id="10" name="Picture 9" descr="A blue radar screen with a light in the center&#10;&#10;Description automatically generated">
            <a:extLst>
              <a:ext uri="{FF2B5EF4-FFF2-40B4-BE49-F238E27FC236}">
                <a16:creationId xmlns:a16="http://schemas.microsoft.com/office/drawing/2014/main" id="{CD2AAF44-EEEE-42FC-F622-1A697D74EE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74" r="19961"/>
          <a:stretch/>
        </p:blipFill>
        <p:spPr>
          <a:xfrm>
            <a:off x="3929394" y="4526694"/>
            <a:ext cx="1707777" cy="1600200"/>
          </a:xfrm>
          <a:prstGeom prst="rect">
            <a:avLst/>
          </a:prstGeom>
        </p:spPr>
      </p:pic>
      <p:pic>
        <p:nvPicPr>
          <p:cNvPr id="12" name="Picture 11" descr="A map of a region&#10;&#10;Description automatically generated">
            <a:extLst>
              <a:ext uri="{FF2B5EF4-FFF2-40B4-BE49-F238E27FC236}">
                <a16:creationId xmlns:a16="http://schemas.microsoft.com/office/drawing/2014/main" id="{53ED876E-D0A5-DF45-2726-D2697D296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441" y="4518009"/>
            <a:ext cx="2724150" cy="1676400"/>
          </a:xfrm>
          <a:prstGeom prst="rect">
            <a:avLst/>
          </a:prstGeom>
        </p:spPr>
      </p:pic>
      <p:pic>
        <p:nvPicPr>
          <p:cNvPr id="14" name="Picture 13" descr="A satellite on the earth&#10;&#10;Description automatically generated with medium confidence">
            <a:extLst>
              <a:ext uri="{FF2B5EF4-FFF2-40B4-BE49-F238E27FC236}">
                <a16:creationId xmlns:a16="http://schemas.microsoft.com/office/drawing/2014/main" id="{7BAEBD7E-2C17-7F8F-5B6F-D2C9DE6E0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7861" y="4498753"/>
            <a:ext cx="25336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63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87965" y="654226"/>
            <a:ext cx="3266618" cy="703519"/>
          </a:xfrm>
        </p:spPr>
        <p:txBody>
          <a:bodyPr>
            <a:normAutofit/>
          </a:bodyPr>
          <a:lstStyle/>
          <a:p>
            <a:r>
              <a:rPr lang="en-US" sz="2600" u="sng" dirty="0">
                <a:solidFill>
                  <a:srgbClr val="130CA4"/>
                </a:solidFill>
              </a:rPr>
              <a:t>Uncertainty</a:t>
            </a:r>
            <a:r>
              <a:rPr lang="en-US" sz="2600" dirty="0">
                <a:solidFill>
                  <a:srgbClr val="130CA4"/>
                </a:solidFill>
              </a:rPr>
              <a:t>: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179F60D-9448-3C8C-E111-CEF2827358F1}"/>
              </a:ext>
            </a:extLst>
          </p:cNvPr>
          <p:cNvSpPr txBox="1">
            <a:spLocks/>
          </p:cNvSpPr>
          <p:nvPr/>
        </p:nvSpPr>
        <p:spPr>
          <a:xfrm>
            <a:off x="3552265" y="807033"/>
            <a:ext cx="8151770" cy="8066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</a:rPr>
              <a:t>The mathematical way of saying “I think so, but am not completely sure”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7F0C855-17EB-F6CE-4694-C0E905D1C78A}"/>
              </a:ext>
            </a:extLst>
          </p:cNvPr>
          <p:cNvSpPr txBox="1">
            <a:spLocks/>
          </p:cNvSpPr>
          <p:nvPr/>
        </p:nvSpPr>
        <p:spPr>
          <a:xfrm>
            <a:off x="3552265" y="1787415"/>
            <a:ext cx="8639735" cy="1124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</a:rPr>
              <a:t>A formal area of research in applied math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B357533-10BB-15B1-430A-9B4B9984E433}"/>
              </a:ext>
            </a:extLst>
          </p:cNvPr>
          <p:cNvSpPr txBox="1">
            <a:spLocks/>
          </p:cNvSpPr>
          <p:nvPr/>
        </p:nvSpPr>
        <p:spPr>
          <a:xfrm>
            <a:off x="3552265" y="3086045"/>
            <a:ext cx="8639735" cy="1124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>
                <a:solidFill>
                  <a:srgbClr val="002D56"/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</a:rPr>
              <a:t>In the engineering context, the generalization of component/subsystem “tolerances”</a:t>
            </a:r>
          </a:p>
        </p:txBody>
      </p:sp>
      <p:pic>
        <p:nvPicPr>
          <p:cNvPr id="9" name="Picture 8" descr="A close-up of a cover&#10;&#10;Description automatically generated">
            <a:extLst>
              <a:ext uri="{FF2B5EF4-FFF2-40B4-BE49-F238E27FC236}">
                <a16:creationId xmlns:a16="http://schemas.microsoft.com/office/drawing/2014/main" id="{56A096C8-8216-7CEA-E096-ED60BE42B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65" y="2349845"/>
            <a:ext cx="1998386" cy="298762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4A7B16-B554-E58E-D665-21F2ABBE7E0B}"/>
              </a:ext>
            </a:extLst>
          </p:cNvPr>
          <p:cNvCxnSpPr>
            <a:cxnSpLocks/>
          </p:cNvCxnSpPr>
          <p:nvPr/>
        </p:nvCxnSpPr>
        <p:spPr>
          <a:xfrm flipH="1">
            <a:off x="2540139" y="2568388"/>
            <a:ext cx="1065914" cy="517656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932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90373</TotalTime>
  <Words>3627</Words>
  <Application>Microsoft Office PowerPoint</Application>
  <PresentationFormat>Widescreen</PresentationFormat>
  <Paragraphs>682</Paragraphs>
  <Slides>79</Slides>
  <Notes>32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9" baseType="lpstr">
      <vt:lpstr>Cambria Math</vt:lpstr>
      <vt:lpstr>SimSun</vt:lpstr>
      <vt:lpstr>Palatino Linotype</vt:lpstr>
      <vt:lpstr>Calibri</vt:lpstr>
      <vt:lpstr>Arial</vt:lpstr>
      <vt:lpstr>Times New Roman</vt:lpstr>
      <vt:lpstr>MS PGothic</vt:lpstr>
      <vt:lpstr>Symbol</vt:lpstr>
      <vt:lpstr>Office Theme</vt:lpstr>
      <vt:lpstr>Equation</vt:lpstr>
      <vt:lpstr>Embracing Uncertainty to Enable Physically Meaningful Signal Processing</vt:lpstr>
      <vt:lpstr>Thank you, Ireland</vt:lpstr>
      <vt:lpstr>Some thanks are in order …</vt:lpstr>
      <vt:lpstr>Some thanks are in order …</vt:lpstr>
      <vt:lpstr>Some thanks are in order …</vt:lpstr>
      <vt:lpstr>Some thanks are in order …</vt:lpstr>
      <vt:lpstr>Some thanks are in order …</vt:lpstr>
      <vt:lpstr>Signal processing:</vt:lpstr>
      <vt:lpstr>Uncertainty:</vt:lpstr>
      <vt:lpstr>Uncertainty:</vt:lpstr>
      <vt:lpstr>Wise words that influenced me  (per Arvin’s expectation of “wise things”)</vt:lpstr>
      <vt:lpstr>“You are all ignorant”</vt:lpstr>
      <vt:lpstr>“You are all ignorant”</vt:lpstr>
      <vt:lpstr>“You are all ignorant”</vt:lpstr>
      <vt:lpstr>“I don’t understand this magic you are doing … but it won’t work”</vt:lpstr>
      <vt:lpstr>“I don’t understand this magic you are doing … but it won’t work”</vt:lpstr>
      <vt:lpstr>“Needs more cowbell”</vt:lpstr>
      <vt:lpstr>“Needs more cowbell”</vt:lpstr>
      <vt:lpstr>Into the weeds</vt:lpstr>
      <vt:lpstr>Into the weeds</vt:lpstr>
      <vt:lpstr>On knowing (or not)</vt:lpstr>
      <vt:lpstr>A wee bit of math</vt:lpstr>
      <vt:lpstr>A wee bit of math</vt:lpstr>
      <vt:lpstr>A wee bit of math</vt:lpstr>
      <vt:lpstr>Just one little issue</vt:lpstr>
      <vt:lpstr>A smidge more math</vt:lpstr>
      <vt:lpstr>A smidge more math</vt:lpstr>
      <vt:lpstr>A smidge more math</vt:lpstr>
      <vt:lpstr>A smidge more math</vt:lpstr>
      <vt:lpstr>Interlude: a matter of perspective</vt:lpstr>
      <vt:lpstr>PowerPoint Presentation</vt:lpstr>
      <vt:lpstr>By comparison, the power span for radar is barely gigantic</vt:lpstr>
      <vt:lpstr>… and “only” 12 orders of magnitude may be needed on receive …</vt:lpstr>
      <vt:lpstr>PowerPoint Presentation</vt:lpstr>
      <vt:lpstr>Though there is growing interference in the same frequency bands.</vt:lpstr>
      <vt:lpstr>Though there is growing interference in the same frequency bands.</vt:lpstr>
      <vt:lpstr>… umm …</vt:lpstr>
      <vt:lpstr>… umm …</vt:lpstr>
      <vt:lpstr>Now that we have some perspective</vt:lpstr>
      <vt:lpstr>The aftermath</vt:lpstr>
      <vt:lpstr>The aftermath</vt:lpstr>
      <vt:lpstr>The aftermath</vt:lpstr>
      <vt:lpstr>Put another way, signal processing algorithms “believe” the provided model (i.e. they are naïve)</vt:lpstr>
      <vt:lpstr>Put another way, signal processing algorithms “believe” the provided model (i.e. they are naïve)</vt:lpstr>
      <vt:lpstr>For those more technically inclined</vt:lpstr>
      <vt:lpstr>For the details … see papers</vt:lpstr>
      <vt:lpstr>Does it work?</vt:lpstr>
      <vt:lpstr>Let’s first ask the RSL students</vt:lpstr>
      <vt:lpstr>Proof via eye candy …  (caveat: I had to pick/choose what would be meaningful to non-experts)</vt:lpstr>
      <vt:lpstr>For context</vt:lpstr>
      <vt:lpstr>Optimizing diverse radar waveforms (most recent example thereof)</vt:lpstr>
      <vt:lpstr>Detecting “movers” with diverse waveforms</vt:lpstr>
      <vt:lpstr>Real-time “cognitive” radar</vt:lpstr>
      <vt:lpstr>1st real-time sense-and-notch demo</vt:lpstr>
      <vt:lpstr>Embedding information into            radar emissions</vt:lpstr>
      <vt:lpstr>Dual-Function Radar &amp; Communications</vt:lpstr>
      <vt:lpstr>Structure-based adaptive               cancellation / estimation   (“canstellmation” didn’t catch on)</vt:lpstr>
      <vt:lpstr>Blink and you’ll miss it</vt:lpstr>
      <vt:lpstr>Single Pulse Imaging (SPI)</vt:lpstr>
      <vt:lpstr>Dynamic Beamspoiling</vt:lpstr>
      <vt:lpstr>Experimental results via ultrasonic testbed</vt:lpstr>
      <vt:lpstr>Optimization of pseudo-random PRI staggering</vt:lpstr>
      <vt:lpstr>Optimized Pseudo-Random PRI Staggering</vt:lpstr>
      <vt:lpstr>Optimized Pseudo-Random PRI Staggering</vt:lpstr>
      <vt:lpstr>Optimized Pseudo-Random PRI Staggering</vt:lpstr>
      <vt:lpstr>Adaptive receive processing for  random PRI staggering</vt:lpstr>
      <vt:lpstr>Adaptive Processing for Random PRI Staggering</vt:lpstr>
      <vt:lpstr>Adaptive Processing for Random PRI Staggering</vt:lpstr>
      <vt:lpstr>Adaptive direction finding &amp;           array calibration</vt:lpstr>
      <vt:lpstr>Adaptive Direction Finding</vt:lpstr>
      <vt:lpstr>Common thread</vt:lpstr>
      <vt:lpstr>New RSL radar testbeds</vt:lpstr>
      <vt:lpstr>Some final “wise words”</vt:lpstr>
      <vt:lpstr>“Listen to Cassandra (Jim Stiles)” </vt:lpstr>
      <vt:lpstr>      “To err is human,         to fixate on error is engineering” </vt:lpstr>
      <vt:lpstr>“Graduate students are NOT CHEAP LABOR.  They are researchers-in-training. Treat them as such.” </vt:lpstr>
      <vt:lpstr>“Take pride in your humility,      lest hubris will get the better of you”</vt:lpstr>
      <vt:lpstr>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CPM-based Radar Waveforms for Efficiently Bandlimiting a Transmitted Spectrum</dc:title>
  <dc:creator>Homer</dc:creator>
  <cp:lastModifiedBy>Shannon Blunt</cp:lastModifiedBy>
  <cp:revision>2442</cp:revision>
  <cp:lastPrinted>2017-05-06T19:20:50Z</cp:lastPrinted>
  <dcterms:created xsi:type="dcterms:W3CDTF">2009-03-27T21:38:50Z</dcterms:created>
  <dcterms:modified xsi:type="dcterms:W3CDTF">2023-10-26T19:11:06Z</dcterms:modified>
</cp:coreProperties>
</file>